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3"/>
  </p:notesMasterIdLst>
  <p:sldIdLst>
    <p:sldId id="313" r:id="rId5"/>
    <p:sldId id="1182" r:id="rId6"/>
    <p:sldId id="4534" r:id="rId7"/>
    <p:sldId id="4597" r:id="rId8"/>
    <p:sldId id="1187" r:id="rId9"/>
    <p:sldId id="1185" r:id="rId10"/>
    <p:sldId id="1186" r:id="rId11"/>
    <p:sldId id="1195" r:id="rId12"/>
    <p:sldId id="1190" r:id="rId13"/>
    <p:sldId id="1192" r:id="rId14"/>
    <p:sldId id="1193" r:id="rId15"/>
    <p:sldId id="1188" r:id="rId16"/>
    <p:sldId id="1194" r:id="rId17"/>
    <p:sldId id="4550" r:id="rId18"/>
    <p:sldId id="1189" r:id="rId19"/>
    <p:sldId id="4561" r:id="rId20"/>
    <p:sldId id="272" r:id="rId21"/>
    <p:sldId id="453" r:id="rId22"/>
    <p:sldId id="1196" r:id="rId23"/>
    <p:sldId id="4548" r:id="rId24"/>
    <p:sldId id="4542" r:id="rId25"/>
    <p:sldId id="4541" r:id="rId26"/>
    <p:sldId id="4536" r:id="rId27"/>
    <p:sldId id="776" r:id="rId28"/>
    <p:sldId id="287" r:id="rId29"/>
    <p:sldId id="4551" r:id="rId30"/>
    <p:sldId id="4571" r:id="rId31"/>
    <p:sldId id="4572" r:id="rId32"/>
    <p:sldId id="4553" r:id="rId33"/>
    <p:sldId id="4566" r:id="rId34"/>
    <p:sldId id="4573" r:id="rId35"/>
    <p:sldId id="4567" r:id="rId36"/>
    <p:sldId id="4574" r:id="rId37"/>
    <p:sldId id="4568" r:id="rId38"/>
    <p:sldId id="769" r:id="rId39"/>
    <p:sldId id="4545" r:id="rId40"/>
    <p:sldId id="4552" r:id="rId41"/>
    <p:sldId id="4569" r:id="rId42"/>
    <p:sldId id="4557" r:id="rId43"/>
    <p:sldId id="4554" r:id="rId44"/>
    <p:sldId id="4558" r:id="rId45"/>
    <p:sldId id="4555" r:id="rId46"/>
    <p:sldId id="4559" r:id="rId47"/>
    <p:sldId id="4556" r:id="rId48"/>
    <p:sldId id="4560" r:id="rId49"/>
    <p:sldId id="748" r:id="rId50"/>
    <p:sldId id="4539" r:id="rId51"/>
    <p:sldId id="4575" r:id="rId52"/>
    <p:sldId id="4537" r:id="rId53"/>
    <p:sldId id="4540" r:id="rId54"/>
    <p:sldId id="4578" r:id="rId55"/>
    <p:sldId id="4546" r:id="rId56"/>
    <p:sldId id="716" r:id="rId57"/>
    <p:sldId id="4562" r:id="rId58"/>
    <p:sldId id="671" r:id="rId59"/>
    <p:sldId id="663" r:id="rId60"/>
    <p:sldId id="677" r:id="rId61"/>
    <p:sldId id="654" r:id="rId62"/>
    <p:sldId id="676" r:id="rId63"/>
    <p:sldId id="655" r:id="rId64"/>
    <p:sldId id="678" r:id="rId65"/>
    <p:sldId id="656" r:id="rId66"/>
    <p:sldId id="679" r:id="rId67"/>
    <p:sldId id="657" r:id="rId68"/>
    <p:sldId id="680" r:id="rId69"/>
    <p:sldId id="658" r:id="rId70"/>
    <p:sldId id="681" r:id="rId71"/>
    <p:sldId id="672" r:id="rId72"/>
    <p:sldId id="659" r:id="rId73"/>
    <p:sldId id="682" r:id="rId74"/>
    <p:sldId id="660" r:id="rId75"/>
    <p:sldId id="683" r:id="rId76"/>
    <p:sldId id="661" r:id="rId77"/>
    <p:sldId id="684" r:id="rId78"/>
    <p:sldId id="662" r:id="rId79"/>
    <p:sldId id="685" r:id="rId80"/>
    <p:sldId id="670" r:id="rId81"/>
    <p:sldId id="686" r:id="rId82"/>
    <p:sldId id="673" r:id="rId83"/>
    <p:sldId id="674" r:id="rId84"/>
    <p:sldId id="4564" r:id="rId85"/>
    <p:sldId id="703" r:id="rId86"/>
    <p:sldId id="707" r:id="rId87"/>
    <p:sldId id="706" r:id="rId88"/>
    <p:sldId id="709" r:id="rId89"/>
    <p:sldId id="710" r:id="rId90"/>
    <p:sldId id="711" r:id="rId91"/>
    <p:sldId id="713" r:id="rId92"/>
    <p:sldId id="714" r:id="rId93"/>
    <p:sldId id="4576" r:id="rId94"/>
    <p:sldId id="4580" r:id="rId95"/>
    <p:sldId id="4579" r:id="rId96"/>
    <p:sldId id="4581" r:id="rId97"/>
    <p:sldId id="4584" r:id="rId98"/>
    <p:sldId id="4585" r:id="rId99"/>
    <p:sldId id="4586" r:id="rId100"/>
    <p:sldId id="4587" r:id="rId101"/>
    <p:sldId id="4582" r:id="rId102"/>
    <p:sldId id="4588" r:id="rId103"/>
    <p:sldId id="4589" r:id="rId104"/>
    <p:sldId id="4591" r:id="rId105"/>
    <p:sldId id="4590" r:id="rId106"/>
    <p:sldId id="4592" r:id="rId107"/>
    <p:sldId id="4593" r:id="rId108"/>
    <p:sldId id="4594" r:id="rId109"/>
    <p:sldId id="4595" r:id="rId110"/>
    <p:sldId id="4596" r:id="rId111"/>
    <p:sldId id="4563" r:id="rId112"/>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0524229-8ED7-4CFD-91B5-A7B4A282FAD0}">
          <p14:sldIdLst>
            <p14:sldId id="313"/>
            <p14:sldId id="1182"/>
          </p14:sldIdLst>
        </p14:section>
        <p14:section name="Brand Foundations" id="{6D64F39F-91F8-4980-AB2D-D696A1FF816A}">
          <p14:sldIdLst>
            <p14:sldId id="4534"/>
            <p14:sldId id="4597"/>
            <p14:sldId id="1187"/>
            <p14:sldId id="1185"/>
            <p14:sldId id="1186"/>
            <p14:sldId id="1195"/>
            <p14:sldId id="1190"/>
            <p14:sldId id="1192"/>
            <p14:sldId id="1193"/>
            <p14:sldId id="1188"/>
            <p14:sldId id="1194"/>
            <p14:sldId id="4550"/>
            <p14:sldId id="1189"/>
            <p14:sldId id="4561"/>
            <p14:sldId id="272"/>
            <p14:sldId id="453"/>
            <p14:sldId id="1196"/>
          </p14:sldIdLst>
        </p14:section>
        <p14:section name="Communications Strategy" id="{0206C740-BE72-45E2-8E1D-AD3A73484297}">
          <p14:sldIdLst>
            <p14:sldId id="4548"/>
            <p14:sldId id="4542"/>
            <p14:sldId id="4541"/>
            <p14:sldId id="4536"/>
            <p14:sldId id="776"/>
            <p14:sldId id="287"/>
            <p14:sldId id="4551"/>
            <p14:sldId id="4571"/>
            <p14:sldId id="4572"/>
            <p14:sldId id="4553"/>
            <p14:sldId id="4566"/>
            <p14:sldId id="4573"/>
            <p14:sldId id="4567"/>
            <p14:sldId id="4574"/>
            <p14:sldId id="4568"/>
            <p14:sldId id="769"/>
            <p14:sldId id="4545"/>
            <p14:sldId id="4552"/>
            <p14:sldId id="4569"/>
            <p14:sldId id="4557"/>
            <p14:sldId id="4554"/>
            <p14:sldId id="4558"/>
            <p14:sldId id="4555"/>
            <p14:sldId id="4559"/>
            <p14:sldId id="4556"/>
            <p14:sldId id="4560"/>
            <p14:sldId id="748"/>
            <p14:sldId id="4539"/>
            <p14:sldId id="4575"/>
            <p14:sldId id="4537"/>
          </p14:sldIdLst>
        </p14:section>
        <p14:section name="Appendix" id="{72C995DF-A1C0-4399-9B69-4965CE283C1C}">
          <p14:sldIdLst>
            <p14:sldId id="4540"/>
            <p14:sldId id="4578"/>
          </p14:sldIdLst>
        </p14:section>
        <p14:section name="Appendix 1" id="{3B1ACB30-DAA0-49EB-85C9-83C58920DDEF}">
          <p14:sldIdLst>
            <p14:sldId id="4546"/>
            <p14:sldId id="716"/>
            <p14:sldId id="4562"/>
            <p14:sldId id="671"/>
            <p14:sldId id="663"/>
            <p14:sldId id="677"/>
            <p14:sldId id="654"/>
            <p14:sldId id="676"/>
            <p14:sldId id="655"/>
            <p14:sldId id="678"/>
            <p14:sldId id="656"/>
            <p14:sldId id="679"/>
            <p14:sldId id="657"/>
            <p14:sldId id="680"/>
            <p14:sldId id="658"/>
            <p14:sldId id="681"/>
            <p14:sldId id="672"/>
            <p14:sldId id="659"/>
            <p14:sldId id="682"/>
            <p14:sldId id="660"/>
            <p14:sldId id="683"/>
            <p14:sldId id="661"/>
            <p14:sldId id="684"/>
            <p14:sldId id="662"/>
            <p14:sldId id="685"/>
            <p14:sldId id="670"/>
            <p14:sldId id="686"/>
            <p14:sldId id="673"/>
            <p14:sldId id="674"/>
            <p14:sldId id="4564"/>
            <p14:sldId id="703"/>
            <p14:sldId id="707"/>
            <p14:sldId id="706"/>
            <p14:sldId id="709"/>
            <p14:sldId id="710"/>
            <p14:sldId id="711"/>
            <p14:sldId id="713"/>
            <p14:sldId id="714"/>
          </p14:sldIdLst>
        </p14:section>
        <p14:section name="Appendix 2" id="{724D4363-A869-46CC-B527-DF95E3CBDD45}">
          <p14:sldIdLst>
            <p14:sldId id="4576"/>
            <p14:sldId id="4580"/>
            <p14:sldId id="4579"/>
            <p14:sldId id="4581"/>
            <p14:sldId id="4584"/>
            <p14:sldId id="4585"/>
            <p14:sldId id="4586"/>
            <p14:sldId id="4587"/>
            <p14:sldId id="4582"/>
            <p14:sldId id="4588"/>
            <p14:sldId id="4589"/>
            <p14:sldId id="4591"/>
            <p14:sldId id="4590"/>
            <p14:sldId id="4592"/>
            <p14:sldId id="4593"/>
            <p14:sldId id="4594"/>
            <p14:sldId id="4595"/>
            <p14:sldId id="4596"/>
            <p14:sldId id="4563"/>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6B5626-EC64-4FEA-2FB6-C3B3EA7A9DB9}" name="kenneth connolly" initials="kc" userId="6ab39faf05d831b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5E5E"/>
    <a:srgbClr val="5EB1AC"/>
    <a:srgbClr val="311D49"/>
    <a:srgbClr val="422657"/>
    <a:srgbClr val="5C5470"/>
    <a:srgbClr val="EC20B7"/>
    <a:srgbClr val="735C8E"/>
    <a:srgbClr val="2E1B46"/>
    <a:srgbClr val="10889D"/>
    <a:srgbClr val="E591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C18957-6F6F-449E-8B3F-23084FD29F48}" v="2" dt="2022-11-05T15:17:26.16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 y="69"/>
      </p:cViewPr>
      <p:guideLst>
        <p:guide orient="horz" pos="288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ableStyles" Target="tableStyle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notesMaster" Target="notesMasters/notesMaster1.xml"/><Relationship Id="rId118" Type="http://schemas.microsoft.com/office/2016/11/relationships/changesInfo" Target="changesInfos/changesInfo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presProps" Target="presProps.xml"/><Relationship Id="rId119"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Rance" userId="cb4474d3-9f68-400f-96f3-1392a6b4a434" providerId="ADAL" clId="{4115D6E7-BC01-48A4-A265-9DDC2ECA405D}"/>
    <pc:docChg chg="undo custSel addSld delSld modSld sldOrd modMainMaster addSection modSection">
      <pc:chgData name="Claire Rance" userId="cb4474d3-9f68-400f-96f3-1392a6b4a434" providerId="ADAL" clId="{4115D6E7-BC01-48A4-A265-9DDC2ECA405D}" dt="2022-09-27T19:34:56.703" v="807" actId="27636"/>
      <pc:docMkLst>
        <pc:docMk/>
      </pc:docMkLst>
      <pc:sldChg chg="modSp mod">
        <pc:chgData name="Claire Rance" userId="cb4474d3-9f68-400f-96f3-1392a6b4a434" providerId="ADAL" clId="{4115D6E7-BC01-48A4-A265-9DDC2ECA405D}" dt="2022-09-27T19:34:56.703" v="807" actId="27636"/>
        <pc:sldMkLst>
          <pc:docMk/>
          <pc:sldMk cId="3021993909" sldId="1182"/>
        </pc:sldMkLst>
        <pc:spChg chg="mod">
          <ac:chgData name="Claire Rance" userId="cb4474d3-9f68-400f-96f3-1392a6b4a434" providerId="ADAL" clId="{4115D6E7-BC01-48A4-A265-9DDC2ECA405D}" dt="2022-09-27T19:34:56.703" v="807" actId="27636"/>
          <ac:spMkLst>
            <pc:docMk/>
            <pc:sldMk cId="3021993909" sldId="1182"/>
            <ac:spMk id="4" creationId="{BC63D3C9-8782-4E42-9629-2882C3B12CDC}"/>
          </ac:spMkLst>
        </pc:spChg>
      </pc:sldChg>
      <pc:sldChg chg="modSp mod">
        <pc:chgData name="Claire Rance" userId="cb4474d3-9f68-400f-96f3-1392a6b4a434" providerId="ADAL" clId="{4115D6E7-BC01-48A4-A265-9DDC2ECA405D}" dt="2022-09-27T19:34:40.280" v="792" actId="20577"/>
        <pc:sldMkLst>
          <pc:docMk/>
          <pc:sldMk cId="932448501" sldId="1185"/>
        </pc:sldMkLst>
        <pc:spChg chg="mod">
          <ac:chgData name="Claire Rance" userId="cb4474d3-9f68-400f-96f3-1392a6b4a434" providerId="ADAL" clId="{4115D6E7-BC01-48A4-A265-9DDC2ECA405D}" dt="2022-09-27T19:34:40.280" v="792" actId="20577"/>
          <ac:spMkLst>
            <pc:docMk/>
            <pc:sldMk cId="932448501" sldId="1185"/>
            <ac:spMk id="4" creationId="{9F9C1207-DB86-42CA-9B9F-EBBF596E241D}"/>
          </ac:spMkLst>
        </pc:spChg>
      </pc:sldChg>
      <pc:sldChg chg="modSp mod">
        <pc:chgData name="Claire Rance" userId="cb4474d3-9f68-400f-96f3-1392a6b4a434" providerId="ADAL" clId="{4115D6E7-BC01-48A4-A265-9DDC2ECA405D}" dt="2022-09-27T19:34:43.713" v="794" actId="20577"/>
        <pc:sldMkLst>
          <pc:docMk/>
          <pc:sldMk cId="3047249786" sldId="1186"/>
        </pc:sldMkLst>
        <pc:spChg chg="mod">
          <ac:chgData name="Claire Rance" userId="cb4474d3-9f68-400f-96f3-1392a6b4a434" providerId="ADAL" clId="{4115D6E7-BC01-48A4-A265-9DDC2ECA405D}" dt="2022-09-27T19:34:43.713" v="794" actId="20577"/>
          <ac:spMkLst>
            <pc:docMk/>
            <pc:sldMk cId="3047249786" sldId="1186"/>
            <ac:spMk id="4" creationId="{9F9C1207-DB86-42CA-9B9F-EBBF596E241D}"/>
          </ac:spMkLst>
        </pc:spChg>
      </pc:sldChg>
      <pc:sldChg chg="modSp mod ord">
        <pc:chgData name="Claire Rance" userId="cb4474d3-9f68-400f-96f3-1392a6b4a434" providerId="ADAL" clId="{4115D6E7-BC01-48A4-A265-9DDC2ECA405D}" dt="2022-09-27T19:34:37.347" v="790" actId="20577"/>
        <pc:sldMkLst>
          <pc:docMk/>
          <pc:sldMk cId="1434237679" sldId="1187"/>
        </pc:sldMkLst>
        <pc:spChg chg="mod">
          <ac:chgData name="Claire Rance" userId="cb4474d3-9f68-400f-96f3-1392a6b4a434" providerId="ADAL" clId="{4115D6E7-BC01-48A4-A265-9DDC2ECA405D}" dt="2022-09-27T19:34:37.347" v="790" actId="20577"/>
          <ac:spMkLst>
            <pc:docMk/>
            <pc:sldMk cId="1434237679" sldId="1187"/>
            <ac:spMk id="4" creationId="{9F9C1207-DB86-42CA-9B9F-EBBF596E241D}"/>
          </ac:spMkLst>
        </pc:spChg>
      </pc:sldChg>
      <pc:sldChg chg="modSp">
        <pc:chgData name="Claire Rance" userId="cb4474d3-9f68-400f-96f3-1392a6b4a434" providerId="ADAL" clId="{4115D6E7-BC01-48A4-A265-9DDC2ECA405D}" dt="2022-09-27T19:32:49.991" v="773" actId="1076"/>
        <pc:sldMkLst>
          <pc:docMk/>
          <pc:sldMk cId="1886489210" sldId="1190"/>
        </pc:sldMkLst>
        <pc:picChg chg="mod">
          <ac:chgData name="Claire Rance" userId="cb4474d3-9f68-400f-96f3-1392a6b4a434" providerId="ADAL" clId="{4115D6E7-BC01-48A4-A265-9DDC2ECA405D}" dt="2022-09-27T19:32:49.991" v="773" actId="1076"/>
          <ac:picMkLst>
            <pc:docMk/>
            <pc:sldMk cId="1886489210" sldId="1190"/>
            <ac:picMk id="1026" creationId="{8F51A71C-D688-4C42-B311-F2D3898A689F}"/>
          </ac:picMkLst>
        </pc:picChg>
      </pc:sldChg>
      <pc:sldChg chg="modSp mod">
        <pc:chgData name="Claire Rance" userId="cb4474d3-9f68-400f-96f3-1392a6b4a434" providerId="ADAL" clId="{4115D6E7-BC01-48A4-A265-9DDC2ECA405D}" dt="2022-09-19T14:15:57.700" v="762" actId="207"/>
        <pc:sldMkLst>
          <pc:docMk/>
          <pc:sldMk cId="1964686202" sldId="1195"/>
        </pc:sldMkLst>
        <pc:spChg chg="mod">
          <ac:chgData name="Claire Rance" userId="cb4474d3-9f68-400f-96f3-1392a6b4a434" providerId="ADAL" clId="{4115D6E7-BC01-48A4-A265-9DDC2ECA405D}" dt="2022-09-19T14:15:48.965" v="760" actId="207"/>
          <ac:spMkLst>
            <pc:docMk/>
            <pc:sldMk cId="1964686202" sldId="1195"/>
            <ac:spMk id="4" creationId="{51F7989C-A557-F928-A470-37BE5A074FFE}"/>
          </ac:spMkLst>
        </pc:spChg>
        <pc:spChg chg="mod">
          <ac:chgData name="Claire Rance" userId="cb4474d3-9f68-400f-96f3-1392a6b4a434" providerId="ADAL" clId="{4115D6E7-BC01-48A4-A265-9DDC2ECA405D}" dt="2022-09-19T14:15:53.649" v="761" actId="207"/>
          <ac:spMkLst>
            <pc:docMk/>
            <pc:sldMk cId="1964686202" sldId="1195"/>
            <ac:spMk id="5" creationId="{7D107035-7378-622A-AA10-E561928BF2A6}"/>
          </ac:spMkLst>
        </pc:spChg>
        <pc:spChg chg="mod">
          <ac:chgData name="Claire Rance" userId="cb4474d3-9f68-400f-96f3-1392a6b4a434" providerId="ADAL" clId="{4115D6E7-BC01-48A4-A265-9DDC2ECA405D}" dt="2022-09-19T14:15:57.700" v="762" actId="207"/>
          <ac:spMkLst>
            <pc:docMk/>
            <pc:sldMk cId="1964686202" sldId="1195"/>
            <ac:spMk id="6" creationId="{8435CF61-B715-595F-1C18-1DA9A4D043D1}"/>
          </ac:spMkLst>
        </pc:spChg>
      </pc:sldChg>
      <pc:sldChg chg="delSp mod">
        <pc:chgData name="Claire Rance" userId="cb4474d3-9f68-400f-96f3-1392a6b4a434" providerId="ADAL" clId="{4115D6E7-BC01-48A4-A265-9DDC2ECA405D}" dt="2022-09-19T14:13:22.309" v="757" actId="478"/>
        <pc:sldMkLst>
          <pc:docMk/>
          <pc:sldMk cId="2357004645" sldId="4537"/>
        </pc:sldMkLst>
        <pc:spChg chg="del">
          <ac:chgData name="Claire Rance" userId="cb4474d3-9f68-400f-96f3-1392a6b4a434" providerId="ADAL" clId="{4115D6E7-BC01-48A4-A265-9DDC2ECA405D}" dt="2022-09-19T14:13:22.309" v="757" actId="478"/>
          <ac:spMkLst>
            <pc:docMk/>
            <pc:sldMk cId="2357004645" sldId="4537"/>
            <ac:spMk id="4" creationId="{A15193B7-408E-4A75-B7E6-594D15609365}"/>
          </ac:spMkLst>
        </pc:spChg>
      </pc:sldChg>
      <pc:sldChg chg="del">
        <pc:chgData name="Claire Rance" userId="cb4474d3-9f68-400f-96f3-1392a6b4a434" providerId="ADAL" clId="{4115D6E7-BC01-48A4-A265-9DDC2ECA405D}" dt="2022-09-19T12:18:16.777" v="68" actId="47"/>
        <pc:sldMkLst>
          <pc:docMk/>
          <pc:sldMk cId="600252928" sldId="4577"/>
        </pc:sldMkLst>
      </pc:sldChg>
      <pc:sldChg chg="modSp add mod">
        <pc:chgData name="Claire Rance" userId="cb4474d3-9f68-400f-96f3-1392a6b4a434" providerId="ADAL" clId="{4115D6E7-BC01-48A4-A265-9DDC2ECA405D}" dt="2022-09-19T14:02:56.586" v="737" actId="207"/>
        <pc:sldMkLst>
          <pc:docMk/>
          <pc:sldMk cId="3871275641" sldId="4579"/>
        </pc:sldMkLst>
        <pc:spChg chg="mod">
          <ac:chgData name="Claire Rance" userId="cb4474d3-9f68-400f-96f3-1392a6b4a434" providerId="ADAL" clId="{4115D6E7-BC01-48A4-A265-9DDC2ECA405D}" dt="2022-09-19T12:15:46.729" v="3" actId="20577"/>
          <ac:spMkLst>
            <pc:docMk/>
            <pc:sldMk cId="3871275641" sldId="4579"/>
            <ac:spMk id="2" creationId="{9A90F732-FE26-4968-BB33-67BCBF169DE9}"/>
          </ac:spMkLst>
        </pc:spChg>
        <pc:spChg chg="mod">
          <ac:chgData name="Claire Rance" userId="cb4474d3-9f68-400f-96f3-1392a6b4a434" providerId="ADAL" clId="{4115D6E7-BC01-48A4-A265-9DDC2ECA405D}" dt="2022-09-19T12:15:53.625" v="4" actId="1076"/>
          <ac:spMkLst>
            <pc:docMk/>
            <pc:sldMk cId="3871275641" sldId="4579"/>
            <ac:spMk id="3" creationId="{F5FB5984-B53B-4EA0-90BA-17908BAADC27}"/>
          </ac:spMkLst>
        </pc:spChg>
        <pc:spChg chg="mod">
          <ac:chgData name="Claire Rance" userId="cb4474d3-9f68-400f-96f3-1392a6b4a434" providerId="ADAL" clId="{4115D6E7-BC01-48A4-A265-9DDC2ECA405D}" dt="2022-09-19T14:02:56.586" v="737" actId="207"/>
          <ac:spMkLst>
            <pc:docMk/>
            <pc:sldMk cId="3871275641" sldId="4579"/>
            <ac:spMk id="4" creationId="{51F7989C-A557-F928-A470-37BE5A074FFE}"/>
          </ac:spMkLst>
        </pc:spChg>
        <pc:spChg chg="mod">
          <ac:chgData name="Claire Rance" userId="cb4474d3-9f68-400f-96f3-1392a6b4a434" providerId="ADAL" clId="{4115D6E7-BC01-48A4-A265-9DDC2ECA405D}" dt="2022-09-19T12:19:13.324" v="97" actId="1035"/>
          <ac:spMkLst>
            <pc:docMk/>
            <pc:sldMk cId="3871275641" sldId="4579"/>
            <ac:spMk id="5" creationId="{7D107035-7378-622A-AA10-E561928BF2A6}"/>
          </ac:spMkLst>
        </pc:spChg>
        <pc:spChg chg="mod">
          <ac:chgData name="Claire Rance" userId="cb4474d3-9f68-400f-96f3-1392a6b4a434" providerId="ADAL" clId="{4115D6E7-BC01-48A4-A265-9DDC2ECA405D}" dt="2022-09-19T12:19:13.324" v="97" actId="1035"/>
          <ac:spMkLst>
            <pc:docMk/>
            <pc:sldMk cId="3871275641" sldId="4579"/>
            <ac:spMk id="6" creationId="{8435CF61-B715-595F-1C18-1DA9A4D043D1}"/>
          </ac:spMkLst>
        </pc:spChg>
        <pc:spChg chg="mod">
          <ac:chgData name="Claire Rance" userId="cb4474d3-9f68-400f-96f3-1392a6b4a434" providerId="ADAL" clId="{4115D6E7-BC01-48A4-A265-9DDC2ECA405D}" dt="2022-09-19T12:19:13.324" v="97" actId="1035"/>
          <ac:spMkLst>
            <pc:docMk/>
            <pc:sldMk cId="3871275641" sldId="4579"/>
            <ac:spMk id="10" creationId="{A09B143F-EF6E-017A-5450-D60478A0A473}"/>
          </ac:spMkLst>
        </pc:spChg>
        <pc:spChg chg="mod">
          <ac:chgData name="Claire Rance" userId="cb4474d3-9f68-400f-96f3-1392a6b4a434" providerId="ADAL" clId="{4115D6E7-BC01-48A4-A265-9DDC2ECA405D}" dt="2022-09-19T12:19:13.324" v="97" actId="1035"/>
          <ac:spMkLst>
            <pc:docMk/>
            <pc:sldMk cId="3871275641" sldId="4579"/>
            <ac:spMk id="11" creationId="{14296B1F-EC01-6331-D161-CD8DB1BD38FA}"/>
          </ac:spMkLst>
        </pc:spChg>
        <pc:spChg chg="mod">
          <ac:chgData name="Claire Rance" userId="cb4474d3-9f68-400f-96f3-1392a6b4a434" providerId="ADAL" clId="{4115D6E7-BC01-48A4-A265-9DDC2ECA405D}" dt="2022-09-19T12:19:13.324" v="97" actId="1035"/>
          <ac:spMkLst>
            <pc:docMk/>
            <pc:sldMk cId="3871275641" sldId="4579"/>
            <ac:spMk id="12" creationId="{EB4ECDA4-2523-0B99-CFD6-6D08FD42751C}"/>
          </ac:spMkLst>
        </pc:spChg>
        <pc:spChg chg="mod">
          <ac:chgData name="Claire Rance" userId="cb4474d3-9f68-400f-96f3-1392a6b4a434" providerId="ADAL" clId="{4115D6E7-BC01-48A4-A265-9DDC2ECA405D}" dt="2022-09-19T12:19:13.324" v="97" actId="1035"/>
          <ac:spMkLst>
            <pc:docMk/>
            <pc:sldMk cId="3871275641" sldId="4579"/>
            <ac:spMk id="13" creationId="{94E2A246-0F2C-DA50-3F8B-2F1656485B45}"/>
          </ac:spMkLst>
        </pc:spChg>
        <pc:spChg chg="mod">
          <ac:chgData name="Claire Rance" userId="cb4474d3-9f68-400f-96f3-1392a6b4a434" providerId="ADAL" clId="{4115D6E7-BC01-48A4-A265-9DDC2ECA405D}" dt="2022-09-19T12:19:13.324" v="97" actId="1035"/>
          <ac:spMkLst>
            <pc:docMk/>
            <pc:sldMk cId="3871275641" sldId="4579"/>
            <ac:spMk id="14" creationId="{1D92A454-B419-97DD-F8DD-EB000FFA3DBE}"/>
          </ac:spMkLst>
        </pc:spChg>
        <pc:spChg chg="mod">
          <ac:chgData name="Claire Rance" userId="cb4474d3-9f68-400f-96f3-1392a6b4a434" providerId="ADAL" clId="{4115D6E7-BC01-48A4-A265-9DDC2ECA405D}" dt="2022-09-19T12:19:13.324" v="97" actId="1035"/>
          <ac:spMkLst>
            <pc:docMk/>
            <pc:sldMk cId="3871275641" sldId="4579"/>
            <ac:spMk id="15" creationId="{B0C0CA57-517C-9B19-3E60-418056DF851B}"/>
          </ac:spMkLst>
        </pc:spChg>
        <pc:spChg chg="mod">
          <ac:chgData name="Claire Rance" userId="cb4474d3-9f68-400f-96f3-1392a6b4a434" providerId="ADAL" clId="{4115D6E7-BC01-48A4-A265-9DDC2ECA405D}" dt="2022-09-19T12:19:13.324" v="97" actId="1035"/>
          <ac:spMkLst>
            <pc:docMk/>
            <pc:sldMk cId="3871275641" sldId="4579"/>
            <ac:spMk id="16" creationId="{032A3B3A-1D40-61F1-9E79-363ADD5ED4C5}"/>
          </ac:spMkLst>
        </pc:spChg>
        <pc:spChg chg="mod">
          <ac:chgData name="Claire Rance" userId="cb4474d3-9f68-400f-96f3-1392a6b4a434" providerId="ADAL" clId="{4115D6E7-BC01-48A4-A265-9DDC2ECA405D}" dt="2022-09-19T12:19:13.324" v="97" actId="1035"/>
          <ac:spMkLst>
            <pc:docMk/>
            <pc:sldMk cId="3871275641" sldId="4579"/>
            <ac:spMk id="17" creationId="{EFB215BD-2A99-95E5-4EC4-D9A232D59F10}"/>
          </ac:spMkLst>
        </pc:spChg>
        <pc:spChg chg="mod">
          <ac:chgData name="Claire Rance" userId="cb4474d3-9f68-400f-96f3-1392a6b4a434" providerId="ADAL" clId="{4115D6E7-BC01-48A4-A265-9DDC2ECA405D}" dt="2022-09-19T12:19:13.324" v="97" actId="1035"/>
          <ac:spMkLst>
            <pc:docMk/>
            <pc:sldMk cId="3871275641" sldId="4579"/>
            <ac:spMk id="18" creationId="{D5CA8446-68C4-D392-A938-831C4551A3AB}"/>
          </ac:spMkLst>
        </pc:spChg>
        <pc:spChg chg="mod">
          <ac:chgData name="Claire Rance" userId="cb4474d3-9f68-400f-96f3-1392a6b4a434" providerId="ADAL" clId="{4115D6E7-BC01-48A4-A265-9DDC2ECA405D}" dt="2022-09-19T12:19:13.324" v="97" actId="1035"/>
          <ac:spMkLst>
            <pc:docMk/>
            <pc:sldMk cId="3871275641" sldId="4579"/>
            <ac:spMk id="19" creationId="{AEFCD0C1-4C90-1507-C12E-66967741A368}"/>
          </ac:spMkLst>
        </pc:spChg>
        <pc:spChg chg="mod">
          <ac:chgData name="Claire Rance" userId="cb4474d3-9f68-400f-96f3-1392a6b4a434" providerId="ADAL" clId="{4115D6E7-BC01-48A4-A265-9DDC2ECA405D}" dt="2022-09-19T12:19:13.324" v="97" actId="1035"/>
          <ac:spMkLst>
            <pc:docMk/>
            <pc:sldMk cId="3871275641" sldId="4579"/>
            <ac:spMk id="20" creationId="{D7A636B2-BC47-8A0F-023E-4AF795B5C8AE}"/>
          </ac:spMkLst>
        </pc:spChg>
        <pc:spChg chg="mod">
          <ac:chgData name="Claire Rance" userId="cb4474d3-9f68-400f-96f3-1392a6b4a434" providerId="ADAL" clId="{4115D6E7-BC01-48A4-A265-9DDC2ECA405D}" dt="2022-09-19T12:19:13.324" v="97" actId="1035"/>
          <ac:spMkLst>
            <pc:docMk/>
            <pc:sldMk cId="3871275641" sldId="4579"/>
            <ac:spMk id="21" creationId="{B5FEF33B-A00D-72C9-6D76-C30ECE425B62}"/>
          </ac:spMkLst>
        </pc:spChg>
      </pc:sldChg>
      <pc:sldChg chg="addSp modSp new mod ord">
        <pc:chgData name="Claire Rance" userId="cb4474d3-9f68-400f-96f3-1392a6b4a434" providerId="ADAL" clId="{4115D6E7-BC01-48A4-A265-9DDC2ECA405D}" dt="2022-09-19T14:14:07.425" v="759" actId="1076"/>
        <pc:sldMkLst>
          <pc:docMk/>
          <pc:sldMk cId="3774126771" sldId="4580"/>
        </pc:sldMkLst>
        <pc:spChg chg="mod">
          <ac:chgData name="Claire Rance" userId="cb4474d3-9f68-400f-96f3-1392a6b4a434" providerId="ADAL" clId="{4115D6E7-BC01-48A4-A265-9DDC2ECA405D}" dt="2022-09-19T12:17:32.890" v="60" actId="20577"/>
          <ac:spMkLst>
            <pc:docMk/>
            <pc:sldMk cId="3774126771" sldId="4580"/>
            <ac:spMk id="2" creationId="{7F0A9CF6-B2FC-2FE4-9567-63EAC8C1E1EF}"/>
          </ac:spMkLst>
        </pc:spChg>
        <pc:spChg chg="mod">
          <ac:chgData name="Claire Rance" userId="cb4474d3-9f68-400f-96f3-1392a6b4a434" providerId="ADAL" clId="{4115D6E7-BC01-48A4-A265-9DDC2ECA405D}" dt="2022-09-19T12:18:04.322" v="67" actId="404"/>
          <ac:spMkLst>
            <pc:docMk/>
            <pc:sldMk cId="3774126771" sldId="4580"/>
            <ac:spMk id="3" creationId="{17AC37BB-9AB0-8A4C-B9AF-28190ABD6C59}"/>
          </ac:spMkLst>
        </pc:spChg>
        <pc:spChg chg="mod">
          <ac:chgData name="Claire Rance" userId="cb4474d3-9f68-400f-96f3-1392a6b4a434" providerId="ADAL" clId="{4115D6E7-BC01-48A4-A265-9DDC2ECA405D}" dt="2022-09-19T12:18:04.322" v="67" actId="404"/>
          <ac:spMkLst>
            <pc:docMk/>
            <pc:sldMk cId="3774126771" sldId="4580"/>
            <ac:spMk id="4" creationId="{6CA076F8-35AA-FC92-DAB3-FF8A3A8575B3}"/>
          </ac:spMkLst>
        </pc:spChg>
        <pc:spChg chg="add mod">
          <ac:chgData name="Claire Rance" userId="cb4474d3-9f68-400f-96f3-1392a6b4a434" providerId="ADAL" clId="{4115D6E7-BC01-48A4-A265-9DDC2ECA405D}" dt="2022-09-19T14:14:07.425" v="759" actId="1076"/>
          <ac:spMkLst>
            <pc:docMk/>
            <pc:sldMk cId="3774126771" sldId="4580"/>
            <ac:spMk id="5" creationId="{C14096ED-C9E3-A866-C36C-A9086721FB6C}"/>
          </ac:spMkLst>
        </pc:spChg>
      </pc:sldChg>
      <pc:sldChg chg="delSp modSp add mod">
        <pc:chgData name="Claire Rance" userId="cb4474d3-9f68-400f-96f3-1392a6b4a434" providerId="ADAL" clId="{4115D6E7-BC01-48A4-A265-9DDC2ECA405D}" dt="2022-09-19T13:13:50.782" v="388" actId="14100"/>
        <pc:sldMkLst>
          <pc:docMk/>
          <pc:sldMk cId="1972897317" sldId="4581"/>
        </pc:sldMkLst>
        <pc:spChg chg="mod">
          <ac:chgData name="Claire Rance" userId="cb4474d3-9f68-400f-96f3-1392a6b4a434" providerId="ADAL" clId="{4115D6E7-BC01-48A4-A265-9DDC2ECA405D}" dt="2022-09-19T12:27:32.037" v="147" actId="20577"/>
          <ac:spMkLst>
            <pc:docMk/>
            <pc:sldMk cId="1972897317" sldId="4581"/>
            <ac:spMk id="3" creationId="{D5A04A88-F6FA-414F-9FE1-64586652F468}"/>
          </ac:spMkLst>
        </pc:spChg>
        <pc:spChg chg="mod">
          <ac:chgData name="Claire Rance" userId="cb4474d3-9f68-400f-96f3-1392a6b4a434" providerId="ADAL" clId="{4115D6E7-BC01-48A4-A265-9DDC2ECA405D}" dt="2022-09-19T13:13:50.782" v="388" actId="14100"/>
          <ac:spMkLst>
            <pc:docMk/>
            <pc:sldMk cId="1972897317" sldId="4581"/>
            <ac:spMk id="4" creationId="{9F9C1207-DB86-42CA-9B9F-EBBF596E241D}"/>
          </ac:spMkLst>
        </pc:spChg>
        <pc:spChg chg="mod">
          <ac:chgData name="Claire Rance" userId="cb4474d3-9f68-400f-96f3-1392a6b4a434" providerId="ADAL" clId="{4115D6E7-BC01-48A4-A265-9DDC2ECA405D}" dt="2022-09-19T13:13:50.782" v="388" actId="14100"/>
          <ac:spMkLst>
            <pc:docMk/>
            <pc:sldMk cId="1972897317" sldId="4581"/>
            <ac:spMk id="5" creationId="{7436AA21-666B-49C6-9B05-220445717FA9}"/>
          </ac:spMkLst>
        </pc:spChg>
        <pc:spChg chg="del mod">
          <ac:chgData name="Claire Rance" userId="cb4474d3-9f68-400f-96f3-1392a6b4a434" providerId="ADAL" clId="{4115D6E7-BC01-48A4-A265-9DDC2ECA405D}" dt="2022-09-19T12:24:38.274" v="118" actId="478"/>
          <ac:spMkLst>
            <pc:docMk/>
            <pc:sldMk cId="1972897317" sldId="4581"/>
            <ac:spMk id="6" creationId="{7BEBEF7F-B8E9-6568-37A8-51D239874665}"/>
          </ac:spMkLst>
        </pc:spChg>
      </pc:sldChg>
      <pc:sldChg chg="addSp delSp modSp add mod modClrScheme chgLayout">
        <pc:chgData name="Claire Rance" userId="cb4474d3-9f68-400f-96f3-1392a6b4a434" providerId="ADAL" clId="{4115D6E7-BC01-48A4-A265-9DDC2ECA405D}" dt="2022-09-19T13:17:31.577" v="408" actId="6559"/>
        <pc:sldMkLst>
          <pc:docMk/>
          <pc:sldMk cId="839822531" sldId="4582"/>
        </pc:sldMkLst>
        <pc:spChg chg="add del mod ord">
          <ac:chgData name="Claire Rance" userId="cb4474d3-9f68-400f-96f3-1392a6b4a434" providerId="ADAL" clId="{4115D6E7-BC01-48A4-A265-9DDC2ECA405D}" dt="2022-09-19T13:11:59.649" v="373" actId="478"/>
          <ac:spMkLst>
            <pc:docMk/>
            <pc:sldMk cId="839822531" sldId="4582"/>
            <ac:spMk id="2" creationId="{AC5B9C4E-83FF-8016-E207-012A19B8B445}"/>
          </ac:spMkLst>
        </pc:spChg>
        <pc:spChg chg="mod ord">
          <ac:chgData name="Claire Rance" userId="cb4474d3-9f68-400f-96f3-1392a6b4a434" providerId="ADAL" clId="{4115D6E7-BC01-48A4-A265-9DDC2ECA405D}" dt="2022-09-19T13:17:31.577" v="408" actId="6559"/>
          <ac:spMkLst>
            <pc:docMk/>
            <pc:sldMk cId="839822531" sldId="4582"/>
            <ac:spMk id="3" creationId="{D5A04A88-F6FA-414F-9FE1-64586652F468}"/>
          </ac:spMkLst>
        </pc:spChg>
        <pc:spChg chg="mod ord">
          <ac:chgData name="Claire Rance" userId="cb4474d3-9f68-400f-96f3-1392a6b4a434" providerId="ADAL" clId="{4115D6E7-BC01-48A4-A265-9DDC2ECA405D}" dt="2022-09-19T13:12:55.597" v="383" actId="403"/>
          <ac:spMkLst>
            <pc:docMk/>
            <pc:sldMk cId="839822531" sldId="4582"/>
            <ac:spMk id="4" creationId="{9F9C1207-DB86-42CA-9B9F-EBBF596E241D}"/>
          </ac:spMkLst>
        </pc:spChg>
        <pc:spChg chg="mod">
          <ac:chgData name="Claire Rance" userId="cb4474d3-9f68-400f-96f3-1392a6b4a434" providerId="ADAL" clId="{4115D6E7-BC01-48A4-A265-9DDC2ECA405D}" dt="2022-09-19T13:14:18.960" v="393" actId="14100"/>
          <ac:spMkLst>
            <pc:docMk/>
            <pc:sldMk cId="839822531" sldId="4582"/>
            <ac:spMk id="5" creationId="{7436AA21-666B-49C6-9B05-220445717FA9}"/>
          </ac:spMkLst>
        </pc:spChg>
      </pc:sldChg>
      <pc:sldChg chg="add del">
        <pc:chgData name="Claire Rance" userId="cb4474d3-9f68-400f-96f3-1392a6b4a434" providerId="ADAL" clId="{4115D6E7-BC01-48A4-A265-9DDC2ECA405D}" dt="2022-09-19T13:48:07.134" v="631" actId="47"/>
        <pc:sldMkLst>
          <pc:docMk/>
          <pc:sldMk cId="3139961537" sldId="4583"/>
        </pc:sldMkLst>
      </pc:sldChg>
      <pc:sldChg chg="addSp modSp new mod">
        <pc:chgData name="Claire Rance" userId="cb4474d3-9f68-400f-96f3-1392a6b4a434" providerId="ADAL" clId="{4115D6E7-BC01-48A4-A265-9DDC2ECA405D}" dt="2022-09-19T14:12:33.762" v="756" actId="1076"/>
        <pc:sldMkLst>
          <pc:docMk/>
          <pc:sldMk cId="374179035" sldId="4584"/>
        </pc:sldMkLst>
        <pc:spChg chg="mod">
          <ac:chgData name="Claire Rance" userId="cb4474d3-9f68-400f-96f3-1392a6b4a434" providerId="ADAL" clId="{4115D6E7-BC01-48A4-A265-9DDC2ECA405D}" dt="2022-09-19T12:58:49.595" v="272" actId="2711"/>
          <ac:spMkLst>
            <pc:docMk/>
            <pc:sldMk cId="374179035" sldId="4584"/>
            <ac:spMk id="2" creationId="{08BB36BB-C581-5C47-1030-2631EA2D6EBC}"/>
          </ac:spMkLst>
        </pc:spChg>
        <pc:spChg chg="mod">
          <ac:chgData name="Claire Rance" userId="cb4474d3-9f68-400f-96f3-1392a6b4a434" providerId="ADAL" clId="{4115D6E7-BC01-48A4-A265-9DDC2ECA405D}" dt="2022-09-19T14:12:33.762" v="756" actId="1076"/>
          <ac:spMkLst>
            <pc:docMk/>
            <pc:sldMk cId="374179035" sldId="4584"/>
            <ac:spMk id="3" creationId="{CBC6A5C5-9C89-37AB-200E-849285EDA17D}"/>
          </ac:spMkLst>
        </pc:spChg>
        <pc:spChg chg="mod">
          <ac:chgData name="Claire Rance" userId="cb4474d3-9f68-400f-96f3-1392a6b4a434" providerId="ADAL" clId="{4115D6E7-BC01-48A4-A265-9DDC2ECA405D}" dt="2022-09-19T12:54:03.693" v="259" actId="403"/>
          <ac:spMkLst>
            <pc:docMk/>
            <pc:sldMk cId="374179035" sldId="4584"/>
            <ac:spMk id="4" creationId="{CF679A5B-B930-336A-DCE7-10D8E6728DBE}"/>
          </ac:spMkLst>
        </pc:spChg>
        <pc:spChg chg="add mod">
          <ac:chgData name="Claire Rance" userId="cb4474d3-9f68-400f-96f3-1392a6b4a434" providerId="ADAL" clId="{4115D6E7-BC01-48A4-A265-9DDC2ECA405D}" dt="2022-09-19T12:54:03.693" v="259" actId="403"/>
          <ac:spMkLst>
            <pc:docMk/>
            <pc:sldMk cId="374179035" sldId="4584"/>
            <ac:spMk id="6" creationId="{645DDEFE-98D3-DB34-98D1-AF3D1B9B27E6}"/>
          </ac:spMkLst>
        </pc:spChg>
      </pc:sldChg>
      <pc:sldChg chg="modSp add mod">
        <pc:chgData name="Claire Rance" userId="cb4474d3-9f68-400f-96f3-1392a6b4a434" providerId="ADAL" clId="{4115D6E7-BC01-48A4-A265-9DDC2ECA405D}" dt="2022-09-19T14:12:25.702" v="755" actId="1076"/>
        <pc:sldMkLst>
          <pc:docMk/>
          <pc:sldMk cId="2949603933" sldId="4585"/>
        </pc:sldMkLst>
        <pc:spChg chg="mod">
          <ac:chgData name="Claire Rance" userId="cb4474d3-9f68-400f-96f3-1392a6b4a434" providerId="ADAL" clId="{4115D6E7-BC01-48A4-A265-9DDC2ECA405D}" dt="2022-09-19T12:59:03.419" v="273" actId="2711"/>
          <ac:spMkLst>
            <pc:docMk/>
            <pc:sldMk cId="2949603933" sldId="4585"/>
            <ac:spMk id="2" creationId="{08BB36BB-C581-5C47-1030-2631EA2D6EBC}"/>
          </ac:spMkLst>
        </pc:spChg>
        <pc:spChg chg="mod">
          <ac:chgData name="Claire Rance" userId="cb4474d3-9f68-400f-96f3-1392a6b4a434" providerId="ADAL" clId="{4115D6E7-BC01-48A4-A265-9DDC2ECA405D}" dt="2022-09-19T14:12:25.702" v="755" actId="1076"/>
          <ac:spMkLst>
            <pc:docMk/>
            <pc:sldMk cId="2949603933" sldId="4585"/>
            <ac:spMk id="3" creationId="{CBC6A5C5-9C89-37AB-200E-849285EDA17D}"/>
          </ac:spMkLst>
        </pc:spChg>
        <pc:spChg chg="mod">
          <ac:chgData name="Claire Rance" userId="cb4474d3-9f68-400f-96f3-1392a6b4a434" providerId="ADAL" clId="{4115D6E7-BC01-48A4-A265-9DDC2ECA405D}" dt="2022-09-19T12:56:47.726" v="264" actId="20577"/>
          <ac:spMkLst>
            <pc:docMk/>
            <pc:sldMk cId="2949603933" sldId="4585"/>
            <ac:spMk id="4" creationId="{CF679A5B-B930-336A-DCE7-10D8E6728DBE}"/>
          </ac:spMkLst>
        </pc:spChg>
        <pc:spChg chg="mod">
          <ac:chgData name="Claire Rance" userId="cb4474d3-9f68-400f-96f3-1392a6b4a434" providerId="ADAL" clId="{4115D6E7-BC01-48A4-A265-9DDC2ECA405D}" dt="2022-09-19T12:58:17.559" v="271" actId="14100"/>
          <ac:spMkLst>
            <pc:docMk/>
            <pc:sldMk cId="2949603933" sldId="4585"/>
            <ac:spMk id="6" creationId="{645DDEFE-98D3-DB34-98D1-AF3D1B9B27E6}"/>
          </ac:spMkLst>
        </pc:spChg>
      </pc:sldChg>
      <pc:sldChg chg="addSp delSp modSp add mod">
        <pc:chgData name="Claire Rance" userId="cb4474d3-9f68-400f-96f3-1392a6b4a434" providerId="ADAL" clId="{4115D6E7-BC01-48A4-A265-9DDC2ECA405D}" dt="2022-09-19T14:12:19.038" v="754" actId="1076"/>
        <pc:sldMkLst>
          <pc:docMk/>
          <pc:sldMk cId="4085139476" sldId="4586"/>
        </pc:sldMkLst>
        <pc:spChg chg="mod">
          <ac:chgData name="Claire Rance" userId="cb4474d3-9f68-400f-96f3-1392a6b4a434" providerId="ADAL" clId="{4115D6E7-BC01-48A4-A265-9DDC2ECA405D}" dt="2022-09-19T14:12:19.038" v="754" actId="1076"/>
          <ac:spMkLst>
            <pc:docMk/>
            <pc:sldMk cId="4085139476" sldId="4586"/>
            <ac:spMk id="3" creationId="{CBC6A5C5-9C89-37AB-200E-849285EDA17D}"/>
          </ac:spMkLst>
        </pc:spChg>
        <pc:spChg chg="mod">
          <ac:chgData name="Claire Rance" userId="cb4474d3-9f68-400f-96f3-1392a6b4a434" providerId="ADAL" clId="{4115D6E7-BC01-48A4-A265-9DDC2ECA405D}" dt="2022-09-19T13:02:55.717" v="315" actId="1076"/>
          <ac:spMkLst>
            <pc:docMk/>
            <pc:sldMk cId="4085139476" sldId="4586"/>
            <ac:spMk id="4" creationId="{CF679A5B-B930-336A-DCE7-10D8E6728DBE}"/>
          </ac:spMkLst>
        </pc:spChg>
        <pc:spChg chg="mod">
          <ac:chgData name="Claire Rance" userId="cb4474d3-9f68-400f-96f3-1392a6b4a434" providerId="ADAL" clId="{4115D6E7-BC01-48A4-A265-9DDC2ECA405D}" dt="2022-09-19T13:03:33.409" v="324" actId="14100"/>
          <ac:spMkLst>
            <pc:docMk/>
            <pc:sldMk cId="4085139476" sldId="4586"/>
            <ac:spMk id="6" creationId="{645DDEFE-98D3-DB34-98D1-AF3D1B9B27E6}"/>
          </ac:spMkLst>
        </pc:spChg>
        <pc:spChg chg="add mod">
          <ac:chgData name="Claire Rance" userId="cb4474d3-9f68-400f-96f3-1392a6b4a434" providerId="ADAL" clId="{4115D6E7-BC01-48A4-A265-9DDC2ECA405D}" dt="2022-09-19T13:03:18.704" v="321" actId="1076"/>
          <ac:spMkLst>
            <pc:docMk/>
            <pc:sldMk cId="4085139476" sldId="4586"/>
            <ac:spMk id="7" creationId="{AA477A55-E53A-EB8B-DE86-78197886CEFA}"/>
          </ac:spMkLst>
        </pc:spChg>
        <pc:spChg chg="add del">
          <ac:chgData name="Claire Rance" userId="cb4474d3-9f68-400f-96f3-1392a6b4a434" providerId="ADAL" clId="{4115D6E7-BC01-48A4-A265-9DDC2ECA405D}" dt="2022-09-19T13:04:00.438" v="326" actId="22"/>
          <ac:spMkLst>
            <pc:docMk/>
            <pc:sldMk cId="4085139476" sldId="4586"/>
            <ac:spMk id="9" creationId="{B2EF753C-3193-29B4-974E-E7A9344C1E94}"/>
          </ac:spMkLst>
        </pc:spChg>
      </pc:sldChg>
      <pc:sldChg chg="delSp modSp add mod">
        <pc:chgData name="Claire Rance" userId="cb4474d3-9f68-400f-96f3-1392a6b4a434" providerId="ADAL" clId="{4115D6E7-BC01-48A4-A265-9DDC2ECA405D}" dt="2022-09-19T14:12:11.400" v="753" actId="1076"/>
        <pc:sldMkLst>
          <pc:docMk/>
          <pc:sldMk cId="575178961" sldId="4587"/>
        </pc:sldMkLst>
        <pc:spChg chg="mod">
          <ac:chgData name="Claire Rance" userId="cb4474d3-9f68-400f-96f3-1392a6b4a434" providerId="ADAL" clId="{4115D6E7-BC01-48A4-A265-9DDC2ECA405D}" dt="2022-09-19T14:12:11.400" v="753" actId="1076"/>
          <ac:spMkLst>
            <pc:docMk/>
            <pc:sldMk cId="575178961" sldId="4587"/>
            <ac:spMk id="3" creationId="{CBC6A5C5-9C89-37AB-200E-849285EDA17D}"/>
          </ac:spMkLst>
        </pc:spChg>
        <pc:spChg chg="mod">
          <ac:chgData name="Claire Rance" userId="cb4474d3-9f68-400f-96f3-1392a6b4a434" providerId="ADAL" clId="{4115D6E7-BC01-48A4-A265-9DDC2ECA405D}" dt="2022-09-19T13:05:51.895" v="348" actId="14100"/>
          <ac:spMkLst>
            <pc:docMk/>
            <pc:sldMk cId="575178961" sldId="4587"/>
            <ac:spMk id="4" creationId="{CF679A5B-B930-336A-DCE7-10D8E6728DBE}"/>
          </ac:spMkLst>
        </pc:spChg>
        <pc:spChg chg="mod">
          <ac:chgData name="Claire Rance" userId="cb4474d3-9f68-400f-96f3-1392a6b4a434" providerId="ADAL" clId="{4115D6E7-BC01-48A4-A265-9DDC2ECA405D}" dt="2022-09-19T13:08:23.968" v="361" actId="1076"/>
          <ac:spMkLst>
            <pc:docMk/>
            <pc:sldMk cId="575178961" sldId="4587"/>
            <ac:spMk id="6" creationId="{645DDEFE-98D3-DB34-98D1-AF3D1B9B27E6}"/>
          </ac:spMkLst>
        </pc:spChg>
        <pc:spChg chg="del mod">
          <ac:chgData name="Claire Rance" userId="cb4474d3-9f68-400f-96f3-1392a6b4a434" providerId="ADAL" clId="{4115D6E7-BC01-48A4-A265-9DDC2ECA405D}" dt="2022-09-19T13:05:30.942" v="339" actId="478"/>
          <ac:spMkLst>
            <pc:docMk/>
            <pc:sldMk cId="575178961" sldId="4587"/>
            <ac:spMk id="7" creationId="{AA477A55-E53A-EB8B-DE86-78197886CEFA}"/>
          </ac:spMkLst>
        </pc:spChg>
      </pc:sldChg>
      <pc:sldChg chg="modSp new mod ord">
        <pc:chgData name="Claire Rance" userId="cb4474d3-9f68-400f-96f3-1392a6b4a434" providerId="ADAL" clId="{4115D6E7-BC01-48A4-A265-9DDC2ECA405D}" dt="2022-09-19T13:34:27.648" v="512"/>
        <pc:sldMkLst>
          <pc:docMk/>
          <pc:sldMk cId="4200679245" sldId="4588"/>
        </pc:sldMkLst>
        <pc:spChg chg="mod">
          <ac:chgData name="Claire Rance" userId="cb4474d3-9f68-400f-96f3-1392a6b4a434" providerId="ADAL" clId="{4115D6E7-BC01-48A4-A265-9DDC2ECA405D}" dt="2022-09-19T13:22:58.140" v="462" actId="20577"/>
          <ac:spMkLst>
            <pc:docMk/>
            <pc:sldMk cId="4200679245" sldId="4588"/>
            <ac:spMk id="2" creationId="{C7202DF1-F509-1B03-90F2-B9282AB35137}"/>
          </ac:spMkLst>
        </pc:spChg>
        <pc:spChg chg="mod">
          <ac:chgData name="Claire Rance" userId="cb4474d3-9f68-400f-96f3-1392a6b4a434" providerId="ADAL" clId="{4115D6E7-BC01-48A4-A265-9DDC2ECA405D}" dt="2022-09-19T13:32:23.504" v="492" actId="255"/>
          <ac:spMkLst>
            <pc:docMk/>
            <pc:sldMk cId="4200679245" sldId="4588"/>
            <ac:spMk id="3" creationId="{33F2B5DB-9F9E-6E6C-7117-AC23711E22B0}"/>
          </ac:spMkLst>
        </pc:spChg>
        <pc:spChg chg="mod">
          <ac:chgData name="Claire Rance" userId="cb4474d3-9f68-400f-96f3-1392a6b4a434" providerId="ADAL" clId="{4115D6E7-BC01-48A4-A265-9DDC2ECA405D}" dt="2022-09-19T13:33:47.054" v="507" actId="14100"/>
          <ac:spMkLst>
            <pc:docMk/>
            <pc:sldMk cId="4200679245" sldId="4588"/>
            <ac:spMk id="4" creationId="{C6FE64F4-075A-BF9D-DBFB-59365C91A212}"/>
          </ac:spMkLst>
        </pc:spChg>
        <pc:spChg chg="mod">
          <ac:chgData name="Claire Rance" userId="cb4474d3-9f68-400f-96f3-1392a6b4a434" providerId="ADAL" clId="{4115D6E7-BC01-48A4-A265-9DDC2ECA405D}" dt="2022-09-19T13:33:50.637" v="508" actId="14100"/>
          <ac:spMkLst>
            <pc:docMk/>
            <pc:sldMk cId="4200679245" sldId="4588"/>
            <ac:spMk id="5" creationId="{35E80976-B249-48EF-6F94-721F221E4A88}"/>
          </ac:spMkLst>
        </pc:spChg>
      </pc:sldChg>
      <pc:sldChg chg="add">
        <pc:chgData name="Claire Rance" userId="cb4474d3-9f68-400f-96f3-1392a6b4a434" providerId="ADAL" clId="{4115D6E7-BC01-48A4-A265-9DDC2ECA405D}" dt="2022-09-19T13:32:02.020" v="488"/>
        <pc:sldMkLst>
          <pc:docMk/>
          <pc:sldMk cId="1685307543" sldId="4589"/>
        </pc:sldMkLst>
      </pc:sldChg>
      <pc:sldChg chg="modSp add mod">
        <pc:chgData name="Claire Rance" userId="cb4474d3-9f68-400f-96f3-1392a6b4a434" providerId="ADAL" clId="{4115D6E7-BC01-48A4-A265-9DDC2ECA405D}" dt="2022-09-19T13:42:32.496" v="590" actId="113"/>
        <pc:sldMkLst>
          <pc:docMk/>
          <pc:sldMk cId="1522814444" sldId="4590"/>
        </pc:sldMkLst>
        <pc:spChg chg="mod">
          <ac:chgData name="Claire Rance" userId="cb4474d3-9f68-400f-96f3-1392a6b4a434" providerId="ADAL" clId="{4115D6E7-BC01-48A4-A265-9DDC2ECA405D}" dt="2022-09-19T13:42:32.496" v="590" actId="113"/>
          <ac:spMkLst>
            <pc:docMk/>
            <pc:sldMk cId="1522814444" sldId="4590"/>
            <ac:spMk id="3" creationId="{33F2B5DB-9F9E-6E6C-7117-AC23711E22B0}"/>
          </ac:spMkLst>
        </pc:spChg>
        <pc:spChg chg="mod">
          <ac:chgData name="Claire Rance" userId="cb4474d3-9f68-400f-96f3-1392a6b4a434" providerId="ADAL" clId="{4115D6E7-BC01-48A4-A265-9DDC2ECA405D}" dt="2022-09-19T13:40:21.428" v="586" actId="1076"/>
          <ac:spMkLst>
            <pc:docMk/>
            <pc:sldMk cId="1522814444" sldId="4590"/>
            <ac:spMk id="4" creationId="{C6FE64F4-075A-BF9D-DBFB-59365C91A212}"/>
          </ac:spMkLst>
        </pc:spChg>
        <pc:spChg chg="mod">
          <ac:chgData name="Claire Rance" userId="cb4474d3-9f68-400f-96f3-1392a6b4a434" providerId="ADAL" clId="{4115D6E7-BC01-48A4-A265-9DDC2ECA405D}" dt="2022-09-19T13:40:26.283" v="587" actId="1076"/>
          <ac:spMkLst>
            <pc:docMk/>
            <pc:sldMk cId="1522814444" sldId="4590"/>
            <ac:spMk id="5" creationId="{35E80976-B249-48EF-6F94-721F221E4A88}"/>
          </ac:spMkLst>
        </pc:spChg>
      </pc:sldChg>
      <pc:sldChg chg="modSp add mod ord">
        <pc:chgData name="Claire Rance" userId="cb4474d3-9f68-400f-96f3-1392a6b4a434" providerId="ADAL" clId="{4115D6E7-BC01-48A4-A265-9DDC2ECA405D}" dt="2022-09-19T13:36:48.717" v="543"/>
        <pc:sldMkLst>
          <pc:docMk/>
          <pc:sldMk cId="344720539" sldId="4591"/>
        </pc:sldMkLst>
        <pc:spChg chg="mod">
          <ac:chgData name="Claire Rance" userId="cb4474d3-9f68-400f-96f3-1392a6b4a434" providerId="ADAL" clId="{4115D6E7-BC01-48A4-A265-9DDC2ECA405D}" dt="2022-09-19T13:36:43.627" v="541" actId="255"/>
          <ac:spMkLst>
            <pc:docMk/>
            <pc:sldMk cId="344720539" sldId="4591"/>
            <ac:spMk id="3" creationId="{33F2B5DB-9F9E-6E6C-7117-AC23711E22B0}"/>
          </ac:spMkLst>
        </pc:spChg>
        <pc:spChg chg="mod">
          <ac:chgData name="Claire Rance" userId="cb4474d3-9f68-400f-96f3-1392a6b4a434" providerId="ADAL" clId="{4115D6E7-BC01-48A4-A265-9DDC2ECA405D}" dt="2022-09-19T13:36:12.783" v="535" actId="20577"/>
          <ac:spMkLst>
            <pc:docMk/>
            <pc:sldMk cId="344720539" sldId="4591"/>
            <ac:spMk id="4" creationId="{C6FE64F4-075A-BF9D-DBFB-59365C91A212}"/>
          </ac:spMkLst>
        </pc:spChg>
        <pc:spChg chg="mod">
          <ac:chgData name="Claire Rance" userId="cb4474d3-9f68-400f-96f3-1392a6b4a434" providerId="ADAL" clId="{4115D6E7-BC01-48A4-A265-9DDC2ECA405D}" dt="2022-09-19T13:36:25.374" v="538" actId="1076"/>
          <ac:spMkLst>
            <pc:docMk/>
            <pc:sldMk cId="344720539" sldId="4591"/>
            <ac:spMk id="5" creationId="{35E80976-B249-48EF-6F94-721F221E4A88}"/>
          </ac:spMkLst>
        </pc:spChg>
      </pc:sldChg>
      <pc:sldChg chg="addSp delSp modSp new mod">
        <pc:chgData name="Claire Rance" userId="cb4474d3-9f68-400f-96f3-1392a6b4a434" providerId="ADAL" clId="{4115D6E7-BC01-48A4-A265-9DDC2ECA405D}" dt="2022-09-19T14:02:12.075" v="736" actId="1076"/>
        <pc:sldMkLst>
          <pc:docMk/>
          <pc:sldMk cId="1883998361" sldId="4592"/>
        </pc:sldMkLst>
        <pc:spChg chg="del">
          <ac:chgData name="Claire Rance" userId="cb4474d3-9f68-400f-96f3-1392a6b4a434" providerId="ADAL" clId="{4115D6E7-BC01-48A4-A265-9DDC2ECA405D}" dt="2022-09-19T13:43:18.324" v="592" actId="478"/>
          <ac:spMkLst>
            <pc:docMk/>
            <pc:sldMk cId="1883998361" sldId="4592"/>
            <ac:spMk id="2" creationId="{14CE6DA8-1000-9598-A47E-5C39A2DA4811}"/>
          </ac:spMkLst>
        </pc:spChg>
        <pc:spChg chg="del">
          <ac:chgData name="Claire Rance" userId="cb4474d3-9f68-400f-96f3-1392a6b4a434" providerId="ADAL" clId="{4115D6E7-BC01-48A4-A265-9DDC2ECA405D}" dt="2022-09-19T13:43:18.324" v="592" actId="478"/>
          <ac:spMkLst>
            <pc:docMk/>
            <pc:sldMk cId="1883998361" sldId="4592"/>
            <ac:spMk id="3" creationId="{67FCFBDF-0FC7-1425-1F81-841B90B2E021}"/>
          </ac:spMkLst>
        </pc:spChg>
        <pc:spChg chg="del">
          <ac:chgData name="Claire Rance" userId="cb4474d3-9f68-400f-96f3-1392a6b4a434" providerId="ADAL" clId="{4115D6E7-BC01-48A4-A265-9DDC2ECA405D}" dt="2022-09-19T13:43:18.324" v="592" actId="478"/>
          <ac:spMkLst>
            <pc:docMk/>
            <pc:sldMk cId="1883998361" sldId="4592"/>
            <ac:spMk id="4" creationId="{56907100-E425-C650-2F09-4B0A229E81F6}"/>
          </ac:spMkLst>
        </pc:spChg>
        <pc:spChg chg="add mod">
          <ac:chgData name="Claire Rance" userId="cb4474d3-9f68-400f-96f3-1392a6b4a434" providerId="ADAL" clId="{4115D6E7-BC01-48A4-A265-9DDC2ECA405D}" dt="2022-09-19T14:02:12.075" v="736" actId="1076"/>
          <ac:spMkLst>
            <pc:docMk/>
            <pc:sldMk cId="1883998361" sldId="4592"/>
            <ac:spMk id="5" creationId="{1F3FCAC8-ABE1-7505-33A2-0A541C02F71E}"/>
          </ac:spMkLst>
        </pc:spChg>
        <pc:spChg chg="add mod">
          <ac:chgData name="Claire Rance" userId="cb4474d3-9f68-400f-96f3-1392a6b4a434" providerId="ADAL" clId="{4115D6E7-BC01-48A4-A265-9DDC2ECA405D}" dt="2022-09-19T13:45:31.094" v="600" actId="2711"/>
          <ac:spMkLst>
            <pc:docMk/>
            <pc:sldMk cId="1883998361" sldId="4592"/>
            <ac:spMk id="6" creationId="{DDF8041B-41FA-A8F5-1EAB-8030A18F45BE}"/>
          </ac:spMkLst>
        </pc:spChg>
        <pc:spChg chg="add mod">
          <ac:chgData name="Claire Rance" userId="cb4474d3-9f68-400f-96f3-1392a6b4a434" providerId="ADAL" clId="{4115D6E7-BC01-48A4-A265-9DDC2ECA405D}" dt="2022-09-19T13:45:55.944" v="604" actId="20577"/>
          <ac:spMkLst>
            <pc:docMk/>
            <pc:sldMk cId="1883998361" sldId="4592"/>
            <ac:spMk id="7" creationId="{3211615B-5610-5749-75F7-3BCFED275EC3}"/>
          </ac:spMkLst>
        </pc:spChg>
      </pc:sldChg>
      <pc:sldChg chg="modSp new mod">
        <pc:chgData name="Claire Rance" userId="cb4474d3-9f68-400f-96f3-1392a6b4a434" providerId="ADAL" clId="{4115D6E7-BC01-48A4-A265-9DDC2ECA405D}" dt="2022-09-19T13:52:44.245" v="655" actId="1076"/>
        <pc:sldMkLst>
          <pc:docMk/>
          <pc:sldMk cId="432105466" sldId="4593"/>
        </pc:sldMkLst>
        <pc:spChg chg="mod">
          <ac:chgData name="Claire Rance" userId="cb4474d3-9f68-400f-96f3-1392a6b4a434" providerId="ADAL" clId="{4115D6E7-BC01-48A4-A265-9DDC2ECA405D}" dt="2022-09-19T13:50:08.046" v="635" actId="20577"/>
          <ac:spMkLst>
            <pc:docMk/>
            <pc:sldMk cId="432105466" sldId="4593"/>
            <ac:spMk id="2" creationId="{D14EA1C2-3710-273E-F932-64AFA39791BE}"/>
          </ac:spMkLst>
        </pc:spChg>
        <pc:spChg chg="mod">
          <ac:chgData name="Claire Rance" userId="cb4474d3-9f68-400f-96f3-1392a6b4a434" providerId="ADAL" clId="{4115D6E7-BC01-48A4-A265-9DDC2ECA405D}" dt="2022-09-19T13:50:26.139" v="638" actId="207"/>
          <ac:spMkLst>
            <pc:docMk/>
            <pc:sldMk cId="432105466" sldId="4593"/>
            <ac:spMk id="3" creationId="{93DF48DE-3A53-B33B-D74E-018270A4880F}"/>
          </ac:spMkLst>
        </pc:spChg>
        <pc:spChg chg="mod">
          <ac:chgData name="Claire Rance" userId="cb4474d3-9f68-400f-96f3-1392a6b4a434" providerId="ADAL" clId="{4115D6E7-BC01-48A4-A265-9DDC2ECA405D}" dt="2022-09-19T13:52:29.283" v="652" actId="1076"/>
          <ac:spMkLst>
            <pc:docMk/>
            <pc:sldMk cId="432105466" sldId="4593"/>
            <ac:spMk id="4" creationId="{07083F42-AC88-77CE-ABA6-ECA3F3156435}"/>
          </ac:spMkLst>
        </pc:spChg>
        <pc:spChg chg="mod">
          <ac:chgData name="Claire Rance" userId="cb4474d3-9f68-400f-96f3-1392a6b4a434" providerId="ADAL" clId="{4115D6E7-BC01-48A4-A265-9DDC2ECA405D}" dt="2022-09-19T13:52:44.245" v="655" actId="1076"/>
          <ac:spMkLst>
            <pc:docMk/>
            <pc:sldMk cId="432105466" sldId="4593"/>
            <ac:spMk id="5" creationId="{7E60AA65-B2C6-8BD4-4FF6-D7BF9E690DF1}"/>
          </ac:spMkLst>
        </pc:spChg>
      </pc:sldChg>
      <pc:sldChg chg="modSp add mod">
        <pc:chgData name="Claire Rance" userId="cb4474d3-9f68-400f-96f3-1392a6b4a434" providerId="ADAL" clId="{4115D6E7-BC01-48A4-A265-9DDC2ECA405D}" dt="2022-09-19T13:57:07.915" v="677" actId="1076"/>
        <pc:sldMkLst>
          <pc:docMk/>
          <pc:sldMk cId="2539236355" sldId="4594"/>
        </pc:sldMkLst>
        <pc:spChg chg="mod">
          <ac:chgData name="Claire Rance" userId="cb4474d3-9f68-400f-96f3-1392a6b4a434" providerId="ADAL" clId="{4115D6E7-BC01-48A4-A265-9DDC2ECA405D}" dt="2022-09-19T13:55:58.300" v="663" actId="20577"/>
          <ac:spMkLst>
            <pc:docMk/>
            <pc:sldMk cId="2539236355" sldId="4594"/>
            <ac:spMk id="3" creationId="{93DF48DE-3A53-B33B-D74E-018270A4880F}"/>
          </ac:spMkLst>
        </pc:spChg>
        <pc:spChg chg="mod">
          <ac:chgData name="Claire Rance" userId="cb4474d3-9f68-400f-96f3-1392a6b4a434" providerId="ADAL" clId="{4115D6E7-BC01-48A4-A265-9DDC2ECA405D}" dt="2022-09-19T13:56:54.699" v="675" actId="14100"/>
          <ac:spMkLst>
            <pc:docMk/>
            <pc:sldMk cId="2539236355" sldId="4594"/>
            <ac:spMk id="4" creationId="{07083F42-AC88-77CE-ABA6-ECA3F3156435}"/>
          </ac:spMkLst>
        </pc:spChg>
        <pc:spChg chg="mod">
          <ac:chgData name="Claire Rance" userId="cb4474d3-9f68-400f-96f3-1392a6b4a434" providerId="ADAL" clId="{4115D6E7-BC01-48A4-A265-9DDC2ECA405D}" dt="2022-09-19T13:57:07.915" v="677" actId="1076"/>
          <ac:spMkLst>
            <pc:docMk/>
            <pc:sldMk cId="2539236355" sldId="4594"/>
            <ac:spMk id="5" creationId="{7E60AA65-B2C6-8BD4-4FF6-D7BF9E690DF1}"/>
          </ac:spMkLst>
        </pc:spChg>
      </pc:sldChg>
      <pc:sldChg chg="modSp add mod">
        <pc:chgData name="Claire Rance" userId="cb4474d3-9f68-400f-96f3-1392a6b4a434" providerId="ADAL" clId="{4115D6E7-BC01-48A4-A265-9DDC2ECA405D}" dt="2022-09-19T13:59:20.957" v="709" actId="20577"/>
        <pc:sldMkLst>
          <pc:docMk/>
          <pc:sldMk cId="4167044410" sldId="4595"/>
        </pc:sldMkLst>
        <pc:spChg chg="mod">
          <ac:chgData name="Claire Rance" userId="cb4474d3-9f68-400f-96f3-1392a6b4a434" providerId="ADAL" clId="{4115D6E7-BC01-48A4-A265-9DDC2ECA405D}" dt="2022-09-19T13:59:20.957" v="709" actId="20577"/>
          <ac:spMkLst>
            <pc:docMk/>
            <pc:sldMk cId="4167044410" sldId="4595"/>
            <ac:spMk id="3" creationId="{93DF48DE-3A53-B33B-D74E-018270A4880F}"/>
          </ac:spMkLst>
        </pc:spChg>
        <pc:spChg chg="mod">
          <ac:chgData name="Claire Rance" userId="cb4474d3-9f68-400f-96f3-1392a6b4a434" providerId="ADAL" clId="{4115D6E7-BC01-48A4-A265-9DDC2ECA405D}" dt="2022-09-19T13:58:36.542" v="700" actId="1076"/>
          <ac:spMkLst>
            <pc:docMk/>
            <pc:sldMk cId="4167044410" sldId="4595"/>
            <ac:spMk id="4" creationId="{07083F42-AC88-77CE-ABA6-ECA3F3156435}"/>
          </ac:spMkLst>
        </pc:spChg>
        <pc:spChg chg="mod">
          <ac:chgData name="Claire Rance" userId="cb4474d3-9f68-400f-96f3-1392a6b4a434" providerId="ADAL" clId="{4115D6E7-BC01-48A4-A265-9DDC2ECA405D}" dt="2022-09-19T13:58:51.093" v="702" actId="14100"/>
          <ac:spMkLst>
            <pc:docMk/>
            <pc:sldMk cId="4167044410" sldId="4595"/>
            <ac:spMk id="5" creationId="{7E60AA65-B2C6-8BD4-4FF6-D7BF9E690DF1}"/>
          </ac:spMkLst>
        </pc:spChg>
      </pc:sldChg>
      <pc:sldChg chg="modSp add mod">
        <pc:chgData name="Claire Rance" userId="cb4474d3-9f68-400f-96f3-1392a6b4a434" providerId="ADAL" clId="{4115D6E7-BC01-48A4-A265-9DDC2ECA405D}" dt="2022-09-19T14:00:59.771" v="726" actId="1076"/>
        <pc:sldMkLst>
          <pc:docMk/>
          <pc:sldMk cId="2400607944" sldId="4596"/>
        </pc:sldMkLst>
        <pc:spChg chg="mod">
          <ac:chgData name="Claire Rance" userId="cb4474d3-9f68-400f-96f3-1392a6b4a434" providerId="ADAL" clId="{4115D6E7-BC01-48A4-A265-9DDC2ECA405D}" dt="2022-09-19T14:00:55.935" v="725" actId="14100"/>
          <ac:spMkLst>
            <pc:docMk/>
            <pc:sldMk cId="2400607944" sldId="4596"/>
            <ac:spMk id="4" creationId="{07083F42-AC88-77CE-ABA6-ECA3F3156435}"/>
          </ac:spMkLst>
        </pc:spChg>
        <pc:spChg chg="mod">
          <ac:chgData name="Claire Rance" userId="cb4474d3-9f68-400f-96f3-1392a6b4a434" providerId="ADAL" clId="{4115D6E7-BC01-48A4-A265-9DDC2ECA405D}" dt="2022-09-19T14:00:59.771" v="726" actId="1076"/>
          <ac:spMkLst>
            <pc:docMk/>
            <pc:sldMk cId="2400607944" sldId="4596"/>
            <ac:spMk id="5" creationId="{7E60AA65-B2C6-8BD4-4FF6-D7BF9E690DF1}"/>
          </ac:spMkLst>
        </pc:spChg>
      </pc:sldChg>
      <pc:sldChg chg="addSp delSp modSp mod">
        <pc:chgData name="Claire Rance" userId="cb4474d3-9f68-400f-96f3-1392a6b4a434" providerId="ADAL" clId="{4115D6E7-BC01-48A4-A265-9DDC2ECA405D}" dt="2022-09-27T19:33:51.154" v="786" actId="1076"/>
        <pc:sldMkLst>
          <pc:docMk/>
          <pc:sldMk cId="3404285465" sldId="4597"/>
        </pc:sldMkLst>
        <pc:spChg chg="mod">
          <ac:chgData name="Claire Rance" userId="cb4474d3-9f68-400f-96f3-1392a6b4a434" providerId="ADAL" clId="{4115D6E7-BC01-48A4-A265-9DDC2ECA405D}" dt="2022-09-27T19:33:07.175" v="779" actId="1076"/>
          <ac:spMkLst>
            <pc:docMk/>
            <pc:sldMk cId="3404285465" sldId="4597"/>
            <ac:spMk id="2" creationId="{972FA87F-517D-DF25-4484-C5DBB17F0F07}"/>
          </ac:spMkLst>
        </pc:spChg>
        <pc:picChg chg="add del mod">
          <ac:chgData name="Claire Rance" userId="cb4474d3-9f68-400f-96f3-1392a6b4a434" providerId="ADAL" clId="{4115D6E7-BC01-48A4-A265-9DDC2ECA405D}" dt="2022-09-27T19:33:33.870" v="780" actId="478"/>
          <ac:picMkLst>
            <pc:docMk/>
            <pc:sldMk cId="3404285465" sldId="4597"/>
            <ac:picMk id="3" creationId="{C50096E0-217E-4916-BDEE-540D36554566}"/>
          </ac:picMkLst>
        </pc:picChg>
        <pc:picChg chg="add mod">
          <ac:chgData name="Claire Rance" userId="cb4474d3-9f68-400f-96f3-1392a6b4a434" providerId="ADAL" clId="{4115D6E7-BC01-48A4-A265-9DDC2ECA405D}" dt="2022-09-27T19:33:51.154" v="786" actId="1076"/>
          <ac:picMkLst>
            <pc:docMk/>
            <pc:sldMk cId="3404285465" sldId="4597"/>
            <ac:picMk id="4" creationId="{743DD424-7AB7-2585-ABEF-F868E23E1E59}"/>
          </ac:picMkLst>
        </pc:picChg>
      </pc:sldChg>
      <pc:sldMasterChg chg="modSldLayout">
        <pc:chgData name="Claire Rance" userId="cb4474d3-9f68-400f-96f3-1392a6b4a434" providerId="ADAL" clId="{4115D6E7-BC01-48A4-A265-9DDC2ECA405D}" dt="2022-09-19T14:11:04.366" v="745" actId="1076"/>
        <pc:sldMasterMkLst>
          <pc:docMk/>
          <pc:sldMasterMk cId="0" sldId="2147483648"/>
        </pc:sldMasterMkLst>
        <pc:sldLayoutChg chg="modSp mod">
          <pc:chgData name="Claire Rance" userId="cb4474d3-9f68-400f-96f3-1392a6b4a434" providerId="ADAL" clId="{4115D6E7-BC01-48A4-A265-9DDC2ECA405D}" dt="2022-09-19T12:31:02.810" v="149" actId="1076"/>
          <pc:sldLayoutMkLst>
            <pc:docMk/>
            <pc:sldMasterMk cId="0" sldId="2147483648"/>
            <pc:sldLayoutMk cId="559619073" sldId="2147483758"/>
          </pc:sldLayoutMkLst>
          <pc:picChg chg="mod">
            <ac:chgData name="Claire Rance" userId="cb4474d3-9f68-400f-96f3-1392a6b4a434" providerId="ADAL" clId="{4115D6E7-BC01-48A4-A265-9DDC2ECA405D}" dt="2022-09-19T12:31:02.810" v="149" actId="1076"/>
            <ac:picMkLst>
              <pc:docMk/>
              <pc:sldMasterMk cId="0" sldId="2147483648"/>
              <pc:sldLayoutMk cId="559619073" sldId="2147483758"/>
              <ac:picMk id="10" creationId="{E3FE2C14-31B5-4EAB-8886-EE73E6D6D943}"/>
            </ac:picMkLst>
          </pc:picChg>
        </pc:sldLayoutChg>
        <pc:sldLayoutChg chg="delSp modSp mod">
          <pc:chgData name="Claire Rance" userId="cb4474d3-9f68-400f-96f3-1392a6b4a434" providerId="ADAL" clId="{4115D6E7-BC01-48A4-A265-9DDC2ECA405D}" dt="2022-09-19T14:11:04.366" v="745" actId="1076"/>
          <pc:sldLayoutMkLst>
            <pc:docMk/>
            <pc:sldMasterMk cId="0" sldId="2147483648"/>
            <pc:sldLayoutMk cId="471766932" sldId="2147483768"/>
          </pc:sldLayoutMkLst>
          <pc:spChg chg="del">
            <ac:chgData name="Claire Rance" userId="cb4474d3-9f68-400f-96f3-1392a6b4a434" providerId="ADAL" clId="{4115D6E7-BC01-48A4-A265-9DDC2ECA405D}" dt="2022-09-19T12:43:41.046" v="204" actId="478"/>
            <ac:spMkLst>
              <pc:docMk/>
              <pc:sldMasterMk cId="0" sldId="2147483648"/>
              <pc:sldLayoutMk cId="471766932" sldId="2147483768"/>
              <ac:spMk id="2" creationId="{37D7D7A9-5AFB-4D95-9DB8-DD540CC47C62}"/>
            </ac:spMkLst>
          </pc:spChg>
          <pc:spChg chg="mod">
            <ac:chgData name="Claire Rance" userId="cb4474d3-9f68-400f-96f3-1392a6b4a434" providerId="ADAL" clId="{4115D6E7-BC01-48A4-A265-9DDC2ECA405D}" dt="2022-09-19T14:11:04.366" v="745" actId="1076"/>
            <ac:spMkLst>
              <pc:docMk/>
              <pc:sldMasterMk cId="0" sldId="2147483648"/>
              <pc:sldLayoutMk cId="471766932" sldId="2147483768"/>
              <ac:spMk id="5" creationId="{EA76FECF-ECCF-6146-B5FE-6076B15CEEBE}"/>
            </ac:spMkLst>
          </pc:spChg>
          <pc:spChg chg="mod">
            <ac:chgData name="Claire Rance" userId="cb4474d3-9f68-400f-96f3-1392a6b4a434" providerId="ADAL" clId="{4115D6E7-BC01-48A4-A265-9DDC2ECA405D}" dt="2022-09-19T14:10:52.841" v="743" actId="255"/>
            <ac:spMkLst>
              <pc:docMk/>
              <pc:sldMasterMk cId="0" sldId="2147483648"/>
              <pc:sldLayoutMk cId="471766932" sldId="2147483768"/>
              <ac:spMk id="6" creationId="{4106B506-B125-9F4C-8A32-A90BADB544D1}"/>
            </ac:spMkLst>
          </pc:spChg>
          <pc:spChg chg="mod">
            <ac:chgData name="Claire Rance" userId="cb4474d3-9f68-400f-96f3-1392a6b4a434" providerId="ADAL" clId="{4115D6E7-BC01-48A4-A265-9DDC2ECA405D}" dt="2022-09-19T12:34:23.012" v="176" actId="255"/>
            <ac:spMkLst>
              <pc:docMk/>
              <pc:sldMasterMk cId="0" sldId="2147483648"/>
              <pc:sldLayoutMk cId="471766932" sldId="2147483768"/>
              <ac:spMk id="11" creationId="{72C653D3-C94D-CD4A-9748-9B2AF544DFD0}"/>
            </ac:spMkLst>
          </pc:spChg>
          <pc:spChg chg="del mod">
            <ac:chgData name="Claire Rance" userId="cb4474d3-9f68-400f-96f3-1392a6b4a434" providerId="ADAL" clId="{4115D6E7-BC01-48A4-A265-9DDC2ECA405D}" dt="2022-09-19T12:43:43.352" v="205" actId="478"/>
            <ac:spMkLst>
              <pc:docMk/>
              <pc:sldMasterMk cId="0" sldId="2147483648"/>
              <pc:sldLayoutMk cId="471766932" sldId="2147483768"/>
              <ac:spMk id="14" creationId="{F5A991E6-BF70-406C-9AC6-C306CFAA5DFC}"/>
            </ac:spMkLst>
          </pc:spChg>
          <pc:picChg chg="mod">
            <ac:chgData name="Claire Rance" userId="cb4474d3-9f68-400f-96f3-1392a6b4a434" providerId="ADAL" clId="{4115D6E7-BC01-48A4-A265-9DDC2ECA405D}" dt="2022-09-19T12:32:04.288" v="163" actId="1076"/>
            <ac:picMkLst>
              <pc:docMk/>
              <pc:sldMasterMk cId="0" sldId="2147483648"/>
              <pc:sldLayoutMk cId="471766932" sldId="2147483768"/>
              <ac:picMk id="10" creationId="{E3FE2C14-31B5-4EAB-8886-EE73E6D6D943}"/>
            </ac:picMkLst>
          </pc:picChg>
        </pc:sldLayoutChg>
        <pc:sldLayoutChg chg="addSp delSp modSp mod">
          <pc:chgData name="Claire Rance" userId="cb4474d3-9f68-400f-96f3-1392a6b4a434" providerId="ADAL" clId="{4115D6E7-BC01-48A4-A265-9DDC2ECA405D}" dt="2022-09-19T13:18:54.974" v="410" actId="478"/>
          <pc:sldLayoutMkLst>
            <pc:docMk/>
            <pc:sldMasterMk cId="0" sldId="2147483648"/>
            <pc:sldLayoutMk cId="3645312175" sldId="2147483769"/>
          </pc:sldLayoutMkLst>
          <pc:picChg chg="add mod">
            <ac:chgData name="Claire Rance" userId="cb4474d3-9f68-400f-96f3-1392a6b4a434" providerId="ADAL" clId="{4115D6E7-BC01-48A4-A265-9DDC2ECA405D}" dt="2022-09-19T13:10:57.993" v="371" actId="1076"/>
            <ac:picMkLst>
              <pc:docMk/>
              <pc:sldMasterMk cId="0" sldId="2147483648"/>
              <pc:sldLayoutMk cId="3645312175" sldId="2147483769"/>
              <ac:picMk id="3" creationId="{3E435CD1-A858-28E4-CD11-36C4153E0419}"/>
            </ac:picMkLst>
          </pc:picChg>
          <pc:picChg chg="add del mod">
            <ac:chgData name="Claire Rance" userId="cb4474d3-9f68-400f-96f3-1392a6b4a434" providerId="ADAL" clId="{4115D6E7-BC01-48A4-A265-9DDC2ECA405D}" dt="2022-09-19T13:18:54.974" v="410" actId="478"/>
            <ac:picMkLst>
              <pc:docMk/>
              <pc:sldMasterMk cId="0" sldId="2147483648"/>
              <pc:sldLayoutMk cId="3645312175" sldId="2147483769"/>
              <ac:picMk id="4" creationId="{E970B650-9B6F-191C-6D8E-5B5549353B84}"/>
            </ac:picMkLst>
          </pc:picChg>
          <pc:picChg chg="del mod">
            <ac:chgData name="Claire Rance" userId="cb4474d3-9f68-400f-96f3-1392a6b4a434" providerId="ADAL" clId="{4115D6E7-BC01-48A4-A265-9DDC2ECA405D}" dt="2022-09-19T13:10:51.805" v="370" actId="478"/>
            <ac:picMkLst>
              <pc:docMk/>
              <pc:sldMasterMk cId="0" sldId="2147483648"/>
              <pc:sldLayoutMk cId="3645312175" sldId="2147483769"/>
              <ac:picMk id="10" creationId="{E3FE2C14-31B5-4EAB-8886-EE73E6D6D943}"/>
            </ac:picMkLst>
          </pc:picChg>
        </pc:sldLayoutChg>
        <pc:sldLayoutChg chg="addSp delSp modSp mod">
          <pc:chgData name="Claire Rance" userId="cb4474d3-9f68-400f-96f3-1392a6b4a434" providerId="ADAL" clId="{4115D6E7-BC01-48A4-A265-9DDC2ECA405D}" dt="2022-09-19T13:23:15.465" v="463" actId="1076"/>
          <pc:sldLayoutMkLst>
            <pc:docMk/>
            <pc:sldMasterMk cId="0" sldId="2147483648"/>
            <pc:sldLayoutMk cId="3072229327" sldId="2147483770"/>
          </pc:sldLayoutMkLst>
          <pc:spChg chg="add mod">
            <ac:chgData name="Claire Rance" userId="cb4474d3-9f68-400f-96f3-1392a6b4a434" providerId="ADAL" clId="{4115D6E7-BC01-48A4-A265-9DDC2ECA405D}" dt="2022-09-19T13:21:24.242" v="446" actId="20577"/>
            <ac:spMkLst>
              <pc:docMk/>
              <pc:sldMasterMk cId="0" sldId="2147483648"/>
              <pc:sldLayoutMk cId="3072229327" sldId="2147483770"/>
              <ac:spMk id="3" creationId="{9A757200-44F4-A30C-017C-1FC314599ABB}"/>
            </ac:spMkLst>
          </pc:spChg>
          <pc:spChg chg="mod">
            <ac:chgData name="Claire Rance" userId="cb4474d3-9f68-400f-96f3-1392a6b4a434" providerId="ADAL" clId="{4115D6E7-BC01-48A4-A265-9DDC2ECA405D}" dt="2022-09-19T13:23:15.465" v="463" actId="1076"/>
            <ac:spMkLst>
              <pc:docMk/>
              <pc:sldMasterMk cId="0" sldId="2147483648"/>
              <pc:sldLayoutMk cId="3072229327" sldId="2147483770"/>
              <ac:spMk id="5" creationId="{EA76FECF-ECCF-6146-B5FE-6076B15CEEBE}"/>
            </ac:spMkLst>
          </pc:spChg>
          <pc:spChg chg="mod">
            <ac:chgData name="Claire Rance" userId="cb4474d3-9f68-400f-96f3-1392a6b4a434" providerId="ADAL" clId="{4115D6E7-BC01-48A4-A265-9DDC2ECA405D}" dt="2022-09-19T13:20:44.070" v="430" actId="255"/>
            <ac:spMkLst>
              <pc:docMk/>
              <pc:sldMasterMk cId="0" sldId="2147483648"/>
              <pc:sldLayoutMk cId="3072229327" sldId="2147483770"/>
              <ac:spMk id="6" creationId="{4106B506-B125-9F4C-8A32-A90BADB544D1}"/>
            </ac:spMkLst>
          </pc:spChg>
          <pc:spChg chg="mod">
            <ac:chgData name="Claire Rance" userId="cb4474d3-9f68-400f-96f3-1392a6b4a434" providerId="ADAL" clId="{4115D6E7-BC01-48A4-A265-9DDC2ECA405D}" dt="2022-09-19T13:21:01.134" v="435" actId="207"/>
            <ac:spMkLst>
              <pc:docMk/>
              <pc:sldMasterMk cId="0" sldId="2147483648"/>
              <pc:sldLayoutMk cId="3072229327" sldId="2147483770"/>
              <ac:spMk id="11" creationId="{72C653D3-C94D-CD4A-9748-9B2AF544DFD0}"/>
            </ac:spMkLst>
          </pc:spChg>
          <pc:picChg chg="add del mod ord">
            <ac:chgData name="Claire Rance" userId="cb4474d3-9f68-400f-96f3-1392a6b4a434" providerId="ADAL" clId="{4115D6E7-BC01-48A4-A265-9DDC2ECA405D}" dt="2022-09-19T13:20:19.787" v="427" actId="1076"/>
            <ac:picMkLst>
              <pc:docMk/>
              <pc:sldMasterMk cId="0" sldId="2147483648"/>
              <pc:sldLayoutMk cId="3072229327" sldId="2147483770"/>
              <ac:picMk id="2" creationId="{440D3D1C-0CA2-5EEE-E843-20D51CF6FE66}"/>
            </ac:picMkLst>
          </pc:picChg>
          <pc:picChg chg="del">
            <ac:chgData name="Claire Rance" userId="cb4474d3-9f68-400f-96f3-1392a6b4a434" providerId="ADAL" clId="{4115D6E7-BC01-48A4-A265-9DDC2ECA405D}" dt="2022-09-19T13:19:34.168" v="421" actId="478"/>
            <ac:picMkLst>
              <pc:docMk/>
              <pc:sldMasterMk cId="0" sldId="2147483648"/>
              <pc:sldLayoutMk cId="3072229327" sldId="2147483770"/>
              <ac:picMk id="10" creationId="{E3FE2C14-31B5-4EAB-8886-EE73E6D6D943}"/>
            </ac:picMkLst>
          </pc:picChg>
        </pc:sldLayoutChg>
        <pc:sldLayoutChg chg="addSp delSp modSp mod">
          <pc:chgData name="Claire Rance" userId="cb4474d3-9f68-400f-96f3-1392a6b4a434" providerId="ADAL" clId="{4115D6E7-BC01-48A4-A265-9DDC2ECA405D}" dt="2022-09-19T13:49:25.896" v="633" actId="1076"/>
          <pc:sldLayoutMkLst>
            <pc:docMk/>
            <pc:sldMasterMk cId="0" sldId="2147483648"/>
            <pc:sldLayoutMk cId="2038587478" sldId="2147483771"/>
          </pc:sldLayoutMkLst>
          <pc:spChg chg="mod">
            <ac:chgData name="Claire Rance" userId="cb4474d3-9f68-400f-96f3-1392a6b4a434" providerId="ADAL" clId="{4115D6E7-BC01-48A4-A265-9DDC2ECA405D}" dt="2022-09-19T13:49:25.896" v="633" actId="1076"/>
            <ac:spMkLst>
              <pc:docMk/>
              <pc:sldMasterMk cId="0" sldId="2147483648"/>
              <pc:sldLayoutMk cId="2038587478" sldId="2147483771"/>
              <ac:spMk id="5" creationId="{EA76FECF-ECCF-6146-B5FE-6076B15CEEBE}"/>
            </ac:spMkLst>
          </pc:spChg>
          <pc:picChg chg="del">
            <ac:chgData name="Claire Rance" userId="cb4474d3-9f68-400f-96f3-1392a6b4a434" providerId="ADAL" clId="{4115D6E7-BC01-48A4-A265-9DDC2ECA405D}" dt="2022-09-19T13:22:05.076" v="456" actId="478"/>
            <ac:picMkLst>
              <pc:docMk/>
              <pc:sldMasterMk cId="0" sldId="2147483648"/>
              <pc:sldLayoutMk cId="2038587478" sldId="2147483771"/>
              <ac:picMk id="2" creationId="{440D3D1C-0CA2-5EEE-E843-20D51CF6FE66}"/>
            </ac:picMkLst>
          </pc:picChg>
          <pc:picChg chg="add mod ord">
            <ac:chgData name="Claire Rance" userId="cb4474d3-9f68-400f-96f3-1392a6b4a434" providerId="ADAL" clId="{4115D6E7-BC01-48A4-A265-9DDC2ECA405D}" dt="2022-09-19T13:22:15.652" v="459" actId="167"/>
            <ac:picMkLst>
              <pc:docMk/>
              <pc:sldMasterMk cId="0" sldId="2147483648"/>
              <pc:sldLayoutMk cId="2038587478" sldId="2147483771"/>
              <ac:picMk id="4" creationId="{57E6512A-2B9A-E1E9-6486-B89F316F52D9}"/>
            </ac:picMkLst>
          </pc:picChg>
        </pc:sldLayoutChg>
      </pc:sldMasterChg>
    </pc:docChg>
  </pc:docChgLst>
  <pc:docChgLst>
    <pc:chgData name="Claire Rance" userId="cb4474d3-9f68-400f-96f3-1392a6b4a434" providerId="ADAL" clId="{DDC18957-6F6F-449E-8B3F-23084FD29F48}"/>
    <pc:docChg chg="undo custSel addSld delSld modSld sldOrd">
      <pc:chgData name="Claire Rance" userId="cb4474d3-9f68-400f-96f3-1392a6b4a434" providerId="ADAL" clId="{DDC18957-6F6F-449E-8B3F-23084FD29F48}" dt="2022-11-05T15:17:38.484" v="34" actId="20578"/>
      <pc:docMkLst>
        <pc:docMk/>
      </pc:docMkLst>
      <pc:sldChg chg="addSp delSp modSp add del mod modClrScheme chgLayout">
        <pc:chgData name="Claire Rance" userId="cb4474d3-9f68-400f-96f3-1392a6b4a434" providerId="ADAL" clId="{DDC18957-6F6F-449E-8B3F-23084FD29F48}" dt="2022-11-05T15:17:26.149" v="24"/>
        <pc:sldMkLst>
          <pc:docMk/>
          <pc:sldMk cId="1976173260" sldId="426"/>
        </pc:sldMkLst>
        <pc:spChg chg="mod ord">
          <ac:chgData name="Claire Rance" userId="cb4474d3-9f68-400f-96f3-1392a6b4a434" providerId="ADAL" clId="{DDC18957-6F6F-449E-8B3F-23084FD29F48}" dt="2022-11-05T15:17:25.295" v="23" actId="700"/>
          <ac:spMkLst>
            <pc:docMk/>
            <pc:sldMk cId="1976173260" sldId="426"/>
            <ac:spMk id="3" creationId="{F0B98B49-0702-40D8-BE3B-40F1944EB117}"/>
          </ac:spMkLst>
        </pc:spChg>
        <pc:spChg chg="add del mod ord">
          <ac:chgData name="Claire Rance" userId="cb4474d3-9f68-400f-96f3-1392a6b4a434" providerId="ADAL" clId="{DDC18957-6F6F-449E-8B3F-23084FD29F48}" dt="2022-11-05T15:17:25.295" v="23" actId="700"/>
          <ac:spMkLst>
            <pc:docMk/>
            <pc:sldMk cId="1976173260" sldId="426"/>
            <ac:spMk id="4" creationId="{C08831F1-EF0D-46D9-8DFF-8E71ECC158B8}"/>
          </ac:spMkLst>
        </pc:spChg>
        <pc:spChg chg="add del mod ord">
          <ac:chgData name="Claire Rance" userId="cb4474d3-9f68-400f-96f3-1392a6b4a434" providerId="ADAL" clId="{DDC18957-6F6F-449E-8B3F-23084FD29F48}" dt="2022-11-05T15:17:25.295" v="23" actId="700"/>
          <ac:spMkLst>
            <pc:docMk/>
            <pc:sldMk cId="1976173260" sldId="426"/>
            <ac:spMk id="9" creationId="{5A0911A3-7850-9FFE-C277-7B73834FE306}"/>
          </ac:spMkLst>
        </pc:spChg>
      </pc:sldChg>
      <pc:sldChg chg="addSp delSp modSp mod ord">
        <pc:chgData name="Claire Rance" userId="cb4474d3-9f68-400f-96f3-1392a6b4a434" providerId="ADAL" clId="{DDC18957-6F6F-449E-8B3F-23084FD29F48}" dt="2022-11-05T15:17:38.484" v="34" actId="20578"/>
        <pc:sldMkLst>
          <pc:docMk/>
          <pc:sldMk cId="3704977985" sldId="4541"/>
        </pc:sldMkLst>
        <pc:spChg chg="mod">
          <ac:chgData name="Claire Rance" userId="cb4474d3-9f68-400f-96f3-1392a6b4a434" providerId="ADAL" clId="{DDC18957-6F6F-449E-8B3F-23084FD29F48}" dt="2022-11-05T15:17:36.392" v="33"/>
          <ac:spMkLst>
            <pc:docMk/>
            <pc:sldMk cId="3704977985" sldId="4541"/>
            <ac:spMk id="2" creationId="{A3DB5709-0104-432A-955A-3872383679E4}"/>
          </ac:spMkLst>
        </pc:spChg>
        <pc:spChg chg="add del">
          <ac:chgData name="Claire Rance" userId="cb4474d3-9f68-400f-96f3-1392a6b4a434" providerId="ADAL" clId="{DDC18957-6F6F-449E-8B3F-23084FD29F48}" dt="2022-11-05T15:17:28.535" v="26" actId="478"/>
          <ac:spMkLst>
            <pc:docMk/>
            <pc:sldMk cId="3704977985" sldId="4541"/>
            <ac:spMk id="3" creationId="{CC243226-784F-41A8-92DB-C3879C3AF5DB}"/>
          </ac:spMkLst>
        </pc:spChg>
        <pc:spChg chg="add del mod">
          <ac:chgData name="Claire Rance" userId="cb4474d3-9f68-400f-96f3-1392a6b4a434" providerId="ADAL" clId="{DDC18957-6F6F-449E-8B3F-23084FD29F48}" dt="2022-11-05T15:17:28.535" v="26" actId="478"/>
          <ac:spMkLst>
            <pc:docMk/>
            <pc:sldMk cId="3704977985" sldId="4541"/>
            <ac:spMk id="5" creationId="{1ED93567-04D6-84F6-EEB9-BCA55360E92F}"/>
          </ac:spMkLst>
        </pc:spChg>
      </pc:sldChg>
    </pc:docChg>
  </pc:docChgLst>
  <pc:docChgLst>
    <pc:chgData name="Claire Rance" userId="S::claire.rance@xeim.com::cb4474d3-9f68-400f-96f3-1392a6b4a434" providerId="AD" clId="Web-{EE0786CF-9812-DD0A-4B44-FDDE567BBF04}"/>
    <pc:docChg chg="addSld modSld sldOrd modSection">
      <pc:chgData name="Claire Rance" userId="S::claire.rance@xeim.com::cb4474d3-9f68-400f-96f3-1392a6b4a434" providerId="AD" clId="Web-{EE0786CF-9812-DD0A-4B44-FDDE567BBF04}" dt="2022-09-27T19:31:02.836" v="14"/>
      <pc:docMkLst>
        <pc:docMk/>
      </pc:docMkLst>
      <pc:sldChg chg="addSp delSp modSp new ord">
        <pc:chgData name="Claire Rance" userId="S::claire.rance@xeim.com::cb4474d3-9f68-400f-96f3-1392a6b4a434" providerId="AD" clId="Web-{EE0786CF-9812-DD0A-4B44-FDDE567BBF04}" dt="2022-09-27T19:31:02.836" v="14"/>
        <pc:sldMkLst>
          <pc:docMk/>
          <pc:sldMk cId="3404285465" sldId="4597"/>
        </pc:sldMkLst>
        <pc:spChg chg="mod">
          <ac:chgData name="Claire Rance" userId="S::claire.rance@xeim.com::cb4474d3-9f68-400f-96f3-1392a6b4a434" providerId="AD" clId="Web-{EE0786CF-9812-DD0A-4B44-FDDE567BBF04}" dt="2022-09-27T19:30:16.819" v="11" actId="1076"/>
          <ac:spMkLst>
            <pc:docMk/>
            <pc:sldMk cId="3404285465" sldId="4597"/>
            <ac:spMk id="2" creationId="{972FA87F-517D-DF25-4484-C5DBB17F0F07}"/>
          </ac:spMkLst>
        </pc:spChg>
        <pc:picChg chg="add del mod">
          <ac:chgData name="Claire Rance" userId="S::claire.rance@xeim.com::cb4474d3-9f68-400f-96f3-1392a6b4a434" providerId="AD" clId="Web-{EE0786CF-9812-DD0A-4B44-FDDE567BBF04}" dt="2022-09-27T19:31:02.836" v="14"/>
          <ac:picMkLst>
            <pc:docMk/>
            <pc:sldMk cId="3404285465" sldId="4597"/>
            <ac:picMk id="3" creationId="{07274795-7365-4CD2-83FC-24E1E4F21D0A}"/>
          </ac:picMkLst>
        </pc:picChg>
      </pc:sldChg>
    </pc:docChg>
  </pc:docChgLst>
  <pc:docChgLst>
    <pc:chgData name="Claire Rance" userId="S::claire.rance@xeim.com::cb4474d3-9f68-400f-96f3-1392a6b4a434" providerId="AD" clId="Web-{7C5B620A-1BE5-CD5E-E7EC-04F5A8CB3689}"/>
    <pc:docChg chg="modSld">
      <pc:chgData name="Claire Rance" userId="S::claire.rance@xeim.com::cb4474d3-9f68-400f-96f3-1392a6b4a434" providerId="AD" clId="Web-{7C5B620A-1BE5-CD5E-E7EC-04F5A8CB3689}" dt="2022-09-19T14:09:22.158" v="1" actId="20577"/>
      <pc:docMkLst>
        <pc:docMk/>
      </pc:docMkLst>
      <pc:sldChg chg="modSp">
        <pc:chgData name="Claire Rance" userId="S::claire.rance@xeim.com::cb4474d3-9f68-400f-96f3-1392a6b4a434" providerId="AD" clId="Web-{7C5B620A-1BE5-CD5E-E7EC-04F5A8CB3689}" dt="2022-09-19T14:09:22.158" v="1" actId="20577"/>
        <pc:sldMkLst>
          <pc:docMk/>
          <pc:sldMk cId="1972897317" sldId="4581"/>
        </pc:sldMkLst>
        <pc:spChg chg="mod">
          <ac:chgData name="Claire Rance" userId="S::claire.rance@xeim.com::cb4474d3-9f68-400f-96f3-1392a6b4a434" providerId="AD" clId="Web-{7C5B620A-1BE5-CD5E-E7EC-04F5A8CB3689}" dt="2022-09-19T14:09:22.158" v="1" actId="20577"/>
          <ac:spMkLst>
            <pc:docMk/>
            <pc:sldMk cId="1972897317" sldId="4581"/>
            <ac:spMk id="5" creationId="{7436AA21-666B-49C6-9B05-220445717FA9}"/>
          </ac:spMkLst>
        </pc:spChg>
      </pc:sldChg>
    </pc:docChg>
  </pc:docChgLst>
  <pc:docChgLst>
    <pc:chgData name="Kenneth Connolly" userId="S::kenneth.connolly@reallyb2b.com::20ed6fc3-c4b7-484a-89d5-1fa7c4315ecc" providerId="AD" clId="Web-{2FD8C5D9-E436-3DDD-12E9-361A53889658}"/>
    <pc:docChg chg="modSld">
      <pc:chgData name="Kenneth Connolly" userId="S::kenneth.connolly@reallyb2b.com::20ed6fc3-c4b7-484a-89d5-1fa7c4315ecc" providerId="AD" clId="Web-{2FD8C5D9-E436-3DDD-12E9-361A53889658}" dt="2022-09-23T14:40:34.269" v="4" actId="20577"/>
      <pc:docMkLst>
        <pc:docMk/>
      </pc:docMkLst>
      <pc:sldChg chg="modSp">
        <pc:chgData name="Kenneth Connolly" userId="S::kenneth.connolly@reallyb2b.com::20ed6fc3-c4b7-484a-89d5-1fa7c4315ecc" providerId="AD" clId="Web-{2FD8C5D9-E436-3DDD-12E9-361A53889658}" dt="2022-09-23T14:40:28.097" v="2" actId="20577"/>
        <pc:sldMkLst>
          <pc:docMk/>
          <pc:sldMk cId="4167044410" sldId="4595"/>
        </pc:sldMkLst>
        <pc:spChg chg="mod">
          <ac:chgData name="Kenneth Connolly" userId="S::kenneth.connolly@reallyb2b.com::20ed6fc3-c4b7-484a-89d5-1fa7c4315ecc" providerId="AD" clId="Web-{2FD8C5D9-E436-3DDD-12E9-361A53889658}" dt="2022-09-23T14:40:28.097" v="2" actId="20577"/>
          <ac:spMkLst>
            <pc:docMk/>
            <pc:sldMk cId="4167044410" sldId="4595"/>
            <ac:spMk id="3" creationId="{93DF48DE-3A53-B33B-D74E-018270A4880F}"/>
          </ac:spMkLst>
        </pc:spChg>
      </pc:sldChg>
      <pc:sldChg chg="modSp">
        <pc:chgData name="Kenneth Connolly" userId="S::kenneth.connolly@reallyb2b.com::20ed6fc3-c4b7-484a-89d5-1fa7c4315ecc" providerId="AD" clId="Web-{2FD8C5D9-E436-3DDD-12E9-361A53889658}" dt="2022-09-23T14:40:34.269" v="4" actId="20577"/>
        <pc:sldMkLst>
          <pc:docMk/>
          <pc:sldMk cId="2400607944" sldId="4596"/>
        </pc:sldMkLst>
        <pc:spChg chg="mod">
          <ac:chgData name="Kenneth Connolly" userId="S::kenneth.connolly@reallyb2b.com::20ed6fc3-c4b7-484a-89d5-1fa7c4315ecc" providerId="AD" clId="Web-{2FD8C5D9-E436-3DDD-12E9-361A53889658}" dt="2022-09-23T14:40:34.269" v="4" actId="20577"/>
          <ac:spMkLst>
            <pc:docMk/>
            <pc:sldMk cId="2400607944" sldId="4596"/>
            <ac:spMk id="3" creationId="{93DF48DE-3A53-B33B-D74E-018270A4880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05F34B68-ED4B-314D-B566-6DAE053DC59C}" type="datetimeFigureOut">
              <a:rPr lang="en-US" smtClean="0"/>
              <a:t>11/5/2022</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C0D28109-15A6-4E4C-B8A0-7BB29658D7FA}" type="slidenum">
              <a:rPr lang="en-US" smtClean="0"/>
              <a:t>‹#›</a:t>
            </a:fld>
            <a:endParaRPr lang="en-US"/>
          </a:p>
        </p:txBody>
      </p:sp>
    </p:spTree>
    <p:extLst>
      <p:ext uri="{BB962C8B-B14F-4D97-AF65-F5344CB8AC3E}">
        <p14:creationId xmlns:p14="http://schemas.microsoft.com/office/powerpoint/2010/main" val="1593251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3D26AD-973E-F84F-BD69-01E7CAC7A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9393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ReallyB2B is a leading B2B marketing solutions agency specialising in insight, lead gen and account based marketing  </a:t>
            </a:r>
          </a:p>
          <a:p>
            <a:endParaRPr lang="en-GB"/>
          </a:p>
          <a:p>
            <a:r>
              <a:rPr lang="en-GB"/>
              <a:t>Is the emotionally intelligent B2B agency </a:t>
            </a:r>
          </a:p>
          <a:p>
            <a:endParaRPr lang="en-GB"/>
          </a:p>
          <a:p>
            <a:r>
              <a:rPr lang="en-GB"/>
              <a:t>The end to end B2B and lead gen experts, backed by intelligent insights </a:t>
            </a:r>
          </a:p>
          <a:p>
            <a:r>
              <a:rPr lang="en-GB"/>
              <a:t>   </a:t>
            </a:r>
          </a:p>
          <a:p>
            <a:r>
              <a:rPr lang="en-GB"/>
              <a:t>The experts in lead generation backed by insight led data </a:t>
            </a:r>
          </a:p>
          <a:p>
            <a:endParaRPr lang="en-GB"/>
          </a:p>
          <a:p>
            <a:r>
              <a:rPr lang="en-GB"/>
              <a:t>RB2B is the end to end marekting solutions agency for B2B and lead generation backed by intelligent insights </a:t>
            </a:r>
          </a:p>
          <a:p>
            <a:endParaRPr lang="en-GB"/>
          </a:p>
          <a:p>
            <a:endParaRPr lang="en-GB"/>
          </a:p>
          <a:p>
            <a:endParaRPr lang="en-GB"/>
          </a:p>
          <a:p>
            <a:r>
              <a:rPr lang="en-GB" sz="1200"/>
              <a:t>ReallyB2B is a end to end marekting solutions agency focused on lead generation, and backed by intelligent insights and award winning creative content </a:t>
            </a:r>
          </a:p>
          <a:p>
            <a:r>
              <a:rPr lang="en-GB" sz="1200"/>
              <a:t>Customer centric </a:t>
            </a:r>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5</a:t>
            </a:fld>
            <a:endParaRPr lang="en-US"/>
          </a:p>
        </p:txBody>
      </p:sp>
    </p:spTree>
    <p:extLst>
      <p:ext uri="{BB962C8B-B14F-4D97-AF65-F5344CB8AC3E}">
        <p14:creationId xmlns:p14="http://schemas.microsoft.com/office/powerpoint/2010/main" val="3812064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not able the channel – we understand your customers </a:t>
            </a:r>
          </a:p>
          <a:p>
            <a:r>
              <a:rPr lang="en-GB"/>
              <a:t>Winning your next big client </a:t>
            </a:r>
          </a:p>
          <a:p>
            <a:r>
              <a:rPr lang="en-GB"/>
              <a:t>Focus on pain points of decision markets – not just selling a product </a:t>
            </a:r>
          </a:p>
          <a:p>
            <a:r>
              <a:rPr lang="en-GB"/>
              <a:t>Audience – discovery </a:t>
            </a:r>
          </a:p>
          <a:p>
            <a:endParaRPr lang="en-GB"/>
          </a:p>
          <a:p>
            <a:r>
              <a:rPr lang="en-GB"/>
              <a:t>That’s why we care </a:t>
            </a:r>
          </a:p>
        </p:txBody>
      </p:sp>
      <p:sp>
        <p:nvSpPr>
          <p:cNvPr id="4" name="Slide Number Placeholder 3"/>
          <p:cNvSpPr>
            <a:spLocks noGrp="1"/>
          </p:cNvSpPr>
          <p:nvPr>
            <p:ph type="sldNum" sz="quarter" idx="5"/>
          </p:nvPr>
        </p:nvSpPr>
        <p:spPr/>
        <p:txBody>
          <a:bodyPr/>
          <a:lstStyle/>
          <a:p>
            <a:fld id="{C0D28109-15A6-4E4C-B8A0-7BB29658D7FA}" type="slidenum">
              <a:rPr lang="en-US" smtClean="0"/>
              <a:t>6</a:t>
            </a:fld>
            <a:endParaRPr lang="en-US"/>
          </a:p>
        </p:txBody>
      </p:sp>
    </p:spTree>
    <p:extLst>
      <p:ext uri="{BB962C8B-B14F-4D97-AF65-F5344CB8AC3E}">
        <p14:creationId xmlns:p14="http://schemas.microsoft.com/office/powerpoint/2010/main" val="3266533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7</a:t>
            </a:fld>
            <a:endParaRPr lang="en-US"/>
          </a:p>
        </p:txBody>
      </p:sp>
    </p:spTree>
    <p:extLst>
      <p:ext uri="{BB962C8B-B14F-4D97-AF65-F5344CB8AC3E}">
        <p14:creationId xmlns:p14="http://schemas.microsoft.com/office/powerpoint/2010/main" val="740723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What are the key features of the business? </a:t>
            </a:r>
          </a:p>
          <a:p>
            <a:endParaRPr lang="en-GB" sz="1200"/>
          </a:p>
          <a:p>
            <a:r>
              <a:rPr lang="en-GB" sz="1200"/>
              <a:t>Features - Tangible elements of the business  (concrete / physical elements) </a:t>
            </a:r>
          </a:p>
          <a:p>
            <a:r>
              <a:rPr lang="en-GB" sz="1200"/>
              <a:t>Functional benefits – using / consuming products / services  (practical) </a:t>
            </a:r>
          </a:p>
          <a:p>
            <a:r>
              <a:rPr lang="en-GB" sz="1200"/>
              <a:t>Emotional benefits – doing good / fixing a problem / feeling  (emotive) </a:t>
            </a:r>
          </a:p>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9</a:t>
            </a:fld>
            <a:endParaRPr lang="en-US"/>
          </a:p>
        </p:txBody>
      </p:sp>
    </p:spTree>
    <p:extLst>
      <p:ext uri="{BB962C8B-B14F-4D97-AF65-F5344CB8AC3E}">
        <p14:creationId xmlns:p14="http://schemas.microsoft.com/office/powerpoint/2010/main" val="1819526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 think we need to consider replacing the purple. Where it was once our key differentiator, it’s now just become marketplace camouflage. </a:t>
            </a:r>
          </a:p>
        </p:txBody>
      </p:sp>
      <p:sp>
        <p:nvSpPr>
          <p:cNvPr id="4" name="Slide Number Placeholder 3"/>
          <p:cNvSpPr>
            <a:spLocks noGrp="1"/>
          </p:cNvSpPr>
          <p:nvPr>
            <p:ph type="sldNum" sz="quarter" idx="5"/>
          </p:nvPr>
        </p:nvSpPr>
        <p:spPr/>
        <p:txBody>
          <a:bodyPr/>
          <a:lstStyle/>
          <a:p>
            <a:fld id="{C0D28109-15A6-4E4C-B8A0-7BB29658D7FA}" type="slidenum">
              <a:rPr lang="en-US" smtClean="0"/>
              <a:t>11</a:t>
            </a:fld>
            <a:endParaRPr lang="en-US"/>
          </a:p>
        </p:txBody>
      </p:sp>
    </p:spTree>
    <p:extLst>
      <p:ext uri="{BB962C8B-B14F-4D97-AF65-F5344CB8AC3E}">
        <p14:creationId xmlns:p14="http://schemas.microsoft.com/office/powerpoint/2010/main" val="611964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does our audience want from us </a:t>
            </a:r>
          </a:p>
        </p:txBody>
      </p:sp>
      <p:sp>
        <p:nvSpPr>
          <p:cNvPr id="4" name="Slide Number Placeholder 3"/>
          <p:cNvSpPr>
            <a:spLocks noGrp="1"/>
          </p:cNvSpPr>
          <p:nvPr>
            <p:ph type="sldNum" sz="quarter" idx="5"/>
          </p:nvPr>
        </p:nvSpPr>
        <p:spPr/>
        <p:txBody>
          <a:bodyPr/>
          <a:lstStyle/>
          <a:p>
            <a:fld id="{C0D28109-15A6-4E4C-B8A0-7BB29658D7FA}" type="slidenum">
              <a:rPr lang="en-US" smtClean="0"/>
              <a:t>12</a:t>
            </a:fld>
            <a:endParaRPr lang="en-US"/>
          </a:p>
        </p:txBody>
      </p:sp>
    </p:spTree>
    <p:extLst>
      <p:ext uri="{BB962C8B-B14F-4D97-AF65-F5344CB8AC3E}">
        <p14:creationId xmlns:p14="http://schemas.microsoft.com/office/powerpoint/2010/main" val="2579773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13</a:t>
            </a:fld>
            <a:endParaRPr lang="en-US"/>
          </a:p>
        </p:txBody>
      </p:sp>
    </p:spTree>
    <p:extLst>
      <p:ext uri="{BB962C8B-B14F-4D97-AF65-F5344CB8AC3E}">
        <p14:creationId xmlns:p14="http://schemas.microsoft.com/office/powerpoint/2010/main" val="970597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Where the client has a compelling product or service offering – to fit a wide customer base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5C5470"/>
                </a:solidFill>
                <a:highlight>
                  <a:srgbClr val="FFFF00"/>
                </a:highlight>
              </a:rPr>
              <a:t>Ideal industries [not exclusive]: Automotive /fleet brands, energy, marketing services / business support, tech, lifestyle, FMCG, brands with a suitability focus, hospitality, construction, plumbing and electricals.</a:t>
            </a:r>
          </a:p>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15</a:t>
            </a:fld>
            <a:endParaRPr lang="en-US"/>
          </a:p>
        </p:txBody>
      </p:sp>
    </p:spTree>
    <p:extLst>
      <p:ext uri="{BB962C8B-B14F-4D97-AF65-F5344CB8AC3E}">
        <p14:creationId xmlns:p14="http://schemas.microsoft.com/office/powerpoint/2010/main" val="4010440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28109-15A6-4E4C-B8A0-7BB29658D7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205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17</a:t>
            </a:fld>
            <a:endParaRPr lang="en-US"/>
          </a:p>
        </p:txBody>
      </p:sp>
    </p:spTree>
    <p:extLst>
      <p:ext uri="{BB962C8B-B14F-4D97-AF65-F5344CB8AC3E}">
        <p14:creationId xmlns:p14="http://schemas.microsoft.com/office/powerpoint/2010/main" val="131967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24</a:t>
            </a:fld>
            <a:endParaRPr lang="en-US"/>
          </a:p>
        </p:txBody>
      </p:sp>
    </p:spTree>
    <p:extLst>
      <p:ext uri="{BB962C8B-B14F-4D97-AF65-F5344CB8AC3E}">
        <p14:creationId xmlns:p14="http://schemas.microsoft.com/office/powerpoint/2010/main" val="243191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B2b marketing experts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Lead-gen, demand gen, ABM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Expertise, approaches &amp; methodologies.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Strategic thinking &amp; planning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Intelligence audience insights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Creative content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FFFF"/>
                </a:solidFill>
                <a:latin typeface="Raleway" pitchFamily="2" charset="0"/>
              </a:rPr>
              <a:t>Insights, research, data &amp; data analysis, strategy, planning, creative, development and marketing.</a:t>
            </a:r>
          </a:p>
          <a:p>
            <a:pPr algn="l">
              <a:defRPr/>
            </a:pPr>
            <a:r>
              <a:rPr lang="en-GB" sz="1200">
                <a:solidFill>
                  <a:srgbClr val="FFFFFF"/>
                </a:solidFill>
                <a:latin typeface="Raleway" pitchFamily="2" charset="0"/>
                <a:cs typeface="Gotham-Book"/>
              </a:rPr>
              <a:t>Award winning results. </a:t>
            </a:r>
          </a:p>
          <a:p>
            <a:pPr algn="l">
              <a:defRPr/>
            </a:pPr>
            <a:r>
              <a:rPr lang="en-GB" sz="1200">
                <a:solidFill>
                  <a:srgbClr val="FFFFFF"/>
                </a:solidFill>
                <a:latin typeface="Raleway" pitchFamily="2" charset="0"/>
                <a:cs typeface="Gotham-Book"/>
              </a:rPr>
              <a:t>Backed by Xeim - excellence in marketing – access to a wide range of tools &amp; services.</a:t>
            </a:r>
            <a:endParaRPr kumimoji="0" lang="en-US" sz="1200" b="0" i="0" u="none" strike="noStrike" kern="1200" cap="none" spc="0" normalizeH="0" baseline="0" noProof="0">
              <a:ln>
                <a:noFill/>
              </a:ln>
              <a:solidFill>
                <a:srgbClr val="FFFFFF"/>
              </a:solidFill>
              <a:effectLst/>
              <a:uLnTx/>
              <a:uFillTx/>
              <a:latin typeface="Raleway" pitchFamily="2" charset="0"/>
            </a:endParaRPr>
          </a:p>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25</a:t>
            </a:fld>
            <a:endParaRPr lang="en-US"/>
          </a:p>
        </p:txBody>
      </p:sp>
    </p:spTree>
    <p:extLst>
      <p:ext uri="{BB962C8B-B14F-4D97-AF65-F5344CB8AC3E}">
        <p14:creationId xmlns:p14="http://schemas.microsoft.com/office/powerpoint/2010/main" val="1569821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B2b marketing experts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Lead-gen, demand gen, ABM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Expertise, approaches &amp; methodologies.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Strategic thinking &amp; planning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Intelligence audience insights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Raleway" pitchFamily="2" charset="0"/>
              </a:rPr>
              <a:t>Creative content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FFFF"/>
                </a:solidFill>
                <a:latin typeface="Raleway" pitchFamily="2" charset="0"/>
              </a:rPr>
              <a:t>Insights, research, data &amp; data analysis, strategy, planning, creative, development and marketing.</a:t>
            </a:r>
          </a:p>
          <a:p>
            <a:pPr algn="l">
              <a:defRPr/>
            </a:pPr>
            <a:r>
              <a:rPr lang="en-GB" sz="1200">
                <a:solidFill>
                  <a:srgbClr val="FFFFFF"/>
                </a:solidFill>
                <a:latin typeface="Raleway" pitchFamily="2" charset="0"/>
                <a:cs typeface="Gotham-Book"/>
              </a:rPr>
              <a:t>Award winning results. </a:t>
            </a:r>
          </a:p>
          <a:p>
            <a:pPr algn="l">
              <a:defRPr/>
            </a:pPr>
            <a:r>
              <a:rPr lang="en-GB" sz="1200">
                <a:solidFill>
                  <a:srgbClr val="FFFFFF"/>
                </a:solidFill>
                <a:latin typeface="Raleway" pitchFamily="2" charset="0"/>
                <a:cs typeface="Gotham-Book"/>
              </a:rPr>
              <a:t>Backed by Xeim - excellence in marketing – access to a wide range of tools &amp; services.</a:t>
            </a:r>
            <a:endParaRPr kumimoji="0" lang="en-US" sz="1200" b="0" i="0" u="none" strike="noStrike" kern="1200" cap="none" spc="0" normalizeH="0" baseline="0" noProof="0">
              <a:ln>
                <a:noFill/>
              </a:ln>
              <a:solidFill>
                <a:srgbClr val="FFFFFF"/>
              </a:solidFill>
              <a:effectLst/>
              <a:uLnTx/>
              <a:uFillTx/>
              <a:latin typeface="Raleway" pitchFamily="2" charset="0"/>
            </a:endParaRPr>
          </a:p>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26</a:t>
            </a:fld>
            <a:endParaRPr lang="en-US"/>
          </a:p>
        </p:txBody>
      </p:sp>
    </p:spTree>
    <p:extLst>
      <p:ext uri="{BB962C8B-B14F-4D97-AF65-F5344CB8AC3E}">
        <p14:creationId xmlns:p14="http://schemas.microsoft.com/office/powerpoint/2010/main" val="863041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27</a:t>
            </a:fld>
            <a:endParaRPr lang="en-US"/>
          </a:p>
        </p:txBody>
      </p:sp>
    </p:spTree>
    <p:extLst>
      <p:ext uri="{BB962C8B-B14F-4D97-AF65-F5344CB8AC3E}">
        <p14:creationId xmlns:p14="http://schemas.microsoft.com/office/powerpoint/2010/main" val="3950954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28</a:t>
            </a:fld>
            <a:endParaRPr lang="en-US"/>
          </a:p>
        </p:txBody>
      </p:sp>
    </p:spTree>
    <p:extLst>
      <p:ext uri="{BB962C8B-B14F-4D97-AF65-F5344CB8AC3E}">
        <p14:creationId xmlns:p14="http://schemas.microsoft.com/office/powerpoint/2010/main" val="1226852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31</a:t>
            </a:fld>
            <a:endParaRPr lang="en-US"/>
          </a:p>
        </p:txBody>
      </p:sp>
    </p:spTree>
    <p:extLst>
      <p:ext uri="{BB962C8B-B14F-4D97-AF65-F5344CB8AC3E}">
        <p14:creationId xmlns:p14="http://schemas.microsoft.com/office/powerpoint/2010/main" val="849257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33</a:t>
            </a:fld>
            <a:endParaRPr lang="en-US"/>
          </a:p>
        </p:txBody>
      </p:sp>
    </p:spTree>
    <p:extLst>
      <p:ext uri="{BB962C8B-B14F-4D97-AF65-F5344CB8AC3E}">
        <p14:creationId xmlns:p14="http://schemas.microsoft.com/office/powerpoint/2010/main" val="81198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37</a:t>
            </a:fld>
            <a:endParaRPr lang="en-US"/>
          </a:p>
        </p:txBody>
      </p:sp>
    </p:spTree>
    <p:extLst>
      <p:ext uri="{BB962C8B-B14F-4D97-AF65-F5344CB8AC3E}">
        <p14:creationId xmlns:p14="http://schemas.microsoft.com/office/powerpoint/2010/main" val="1803850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38</a:t>
            </a:fld>
            <a:endParaRPr lang="en-US"/>
          </a:p>
        </p:txBody>
      </p:sp>
    </p:spTree>
    <p:extLst>
      <p:ext uri="{BB962C8B-B14F-4D97-AF65-F5344CB8AC3E}">
        <p14:creationId xmlns:p14="http://schemas.microsoft.com/office/powerpoint/2010/main" val="2303944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39</a:t>
            </a:fld>
            <a:endParaRPr lang="en-US"/>
          </a:p>
        </p:txBody>
      </p:sp>
    </p:spTree>
    <p:extLst>
      <p:ext uri="{BB962C8B-B14F-4D97-AF65-F5344CB8AC3E}">
        <p14:creationId xmlns:p14="http://schemas.microsoft.com/office/powerpoint/2010/main" val="285667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40</a:t>
            </a:fld>
            <a:endParaRPr lang="en-US"/>
          </a:p>
        </p:txBody>
      </p:sp>
    </p:spTree>
    <p:extLst>
      <p:ext uri="{BB962C8B-B14F-4D97-AF65-F5344CB8AC3E}">
        <p14:creationId xmlns:p14="http://schemas.microsoft.com/office/powerpoint/2010/main" val="3126398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41</a:t>
            </a:fld>
            <a:endParaRPr lang="en-US"/>
          </a:p>
        </p:txBody>
      </p:sp>
    </p:spTree>
    <p:extLst>
      <p:ext uri="{BB962C8B-B14F-4D97-AF65-F5344CB8AC3E}">
        <p14:creationId xmlns:p14="http://schemas.microsoft.com/office/powerpoint/2010/main" val="2888694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42</a:t>
            </a:fld>
            <a:endParaRPr lang="en-US"/>
          </a:p>
        </p:txBody>
      </p:sp>
    </p:spTree>
    <p:extLst>
      <p:ext uri="{BB962C8B-B14F-4D97-AF65-F5344CB8AC3E}">
        <p14:creationId xmlns:p14="http://schemas.microsoft.com/office/powerpoint/2010/main" val="2662474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43</a:t>
            </a:fld>
            <a:endParaRPr lang="en-US"/>
          </a:p>
        </p:txBody>
      </p:sp>
    </p:spTree>
    <p:extLst>
      <p:ext uri="{BB962C8B-B14F-4D97-AF65-F5344CB8AC3E}">
        <p14:creationId xmlns:p14="http://schemas.microsoft.com/office/powerpoint/2010/main" val="620148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44</a:t>
            </a:fld>
            <a:endParaRPr lang="en-US"/>
          </a:p>
        </p:txBody>
      </p:sp>
    </p:spTree>
    <p:extLst>
      <p:ext uri="{BB962C8B-B14F-4D97-AF65-F5344CB8AC3E}">
        <p14:creationId xmlns:p14="http://schemas.microsoft.com/office/powerpoint/2010/main" val="2024824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45</a:t>
            </a:fld>
            <a:endParaRPr lang="en-US"/>
          </a:p>
        </p:txBody>
      </p:sp>
    </p:spTree>
    <p:extLst>
      <p:ext uri="{BB962C8B-B14F-4D97-AF65-F5344CB8AC3E}">
        <p14:creationId xmlns:p14="http://schemas.microsoft.com/office/powerpoint/2010/main" val="29356462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82</a:t>
            </a:fld>
            <a:endParaRPr lang="en-US"/>
          </a:p>
        </p:txBody>
      </p:sp>
    </p:spTree>
    <p:extLst>
      <p:ext uri="{BB962C8B-B14F-4D97-AF65-F5344CB8AC3E}">
        <p14:creationId xmlns:p14="http://schemas.microsoft.com/office/powerpoint/2010/main" val="3181947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83</a:t>
            </a:fld>
            <a:endParaRPr lang="en-US"/>
          </a:p>
        </p:txBody>
      </p:sp>
    </p:spTree>
    <p:extLst>
      <p:ext uri="{BB962C8B-B14F-4D97-AF65-F5344CB8AC3E}">
        <p14:creationId xmlns:p14="http://schemas.microsoft.com/office/powerpoint/2010/main" val="29951516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84</a:t>
            </a:fld>
            <a:endParaRPr lang="en-US"/>
          </a:p>
        </p:txBody>
      </p:sp>
    </p:spTree>
    <p:extLst>
      <p:ext uri="{BB962C8B-B14F-4D97-AF65-F5344CB8AC3E}">
        <p14:creationId xmlns:p14="http://schemas.microsoft.com/office/powerpoint/2010/main" val="3943601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85</a:t>
            </a:fld>
            <a:endParaRPr lang="en-US"/>
          </a:p>
        </p:txBody>
      </p:sp>
    </p:spTree>
    <p:extLst>
      <p:ext uri="{BB962C8B-B14F-4D97-AF65-F5344CB8AC3E}">
        <p14:creationId xmlns:p14="http://schemas.microsoft.com/office/powerpoint/2010/main" val="2610945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86</a:t>
            </a:fld>
            <a:endParaRPr lang="en-US"/>
          </a:p>
        </p:txBody>
      </p:sp>
    </p:spTree>
    <p:extLst>
      <p:ext uri="{BB962C8B-B14F-4D97-AF65-F5344CB8AC3E}">
        <p14:creationId xmlns:p14="http://schemas.microsoft.com/office/powerpoint/2010/main" val="1103958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87</a:t>
            </a:fld>
            <a:endParaRPr lang="en-US"/>
          </a:p>
        </p:txBody>
      </p:sp>
    </p:spTree>
    <p:extLst>
      <p:ext uri="{BB962C8B-B14F-4D97-AF65-F5344CB8AC3E}">
        <p14:creationId xmlns:p14="http://schemas.microsoft.com/office/powerpoint/2010/main" val="1257703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88</a:t>
            </a:fld>
            <a:endParaRPr lang="en-US"/>
          </a:p>
        </p:txBody>
      </p:sp>
    </p:spTree>
    <p:extLst>
      <p:ext uri="{BB962C8B-B14F-4D97-AF65-F5344CB8AC3E}">
        <p14:creationId xmlns:p14="http://schemas.microsoft.com/office/powerpoint/2010/main" val="983514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Technology – 17 – SaaS 10 – Software 10 – Telecoms – 7 – Manufacturing 7 – Food &amp; Beverage 6 – Financial Services 5 – FMCG 5</a:t>
            </a:r>
          </a:p>
        </p:txBody>
      </p:sp>
      <p:sp>
        <p:nvSpPr>
          <p:cNvPr id="4" name="Slide Number Placeholder 3"/>
          <p:cNvSpPr>
            <a:spLocks noGrp="1"/>
          </p:cNvSpPr>
          <p:nvPr>
            <p:ph type="sldNum" sz="quarter" idx="5"/>
          </p:nvPr>
        </p:nvSpPr>
        <p:spPr/>
        <p:txBody>
          <a:bodyPr/>
          <a:lstStyle/>
          <a:p>
            <a:fld id="{C0D28109-15A6-4E4C-B8A0-7BB29658D7FA}" type="slidenum">
              <a:rPr lang="en-US" smtClean="0"/>
              <a:t>89</a:t>
            </a:fld>
            <a:endParaRPr lang="en-US"/>
          </a:p>
        </p:txBody>
      </p:sp>
    </p:spTree>
    <p:extLst>
      <p:ext uri="{BB962C8B-B14F-4D97-AF65-F5344CB8AC3E}">
        <p14:creationId xmlns:p14="http://schemas.microsoft.com/office/powerpoint/2010/main" val="446917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93</a:t>
            </a:fld>
            <a:endParaRPr lang="en-US"/>
          </a:p>
        </p:txBody>
      </p:sp>
    </p:spTree>
    <p:extLst>
      <p:ext uri="{BB962C8B-B14F-4D97-AF65-F5344CB8AC3E}">
        <p14:creationId xmlns:p14="http://schemas.microsoft.com/office/powerpoint/2010/main" val="31863403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D28109-15A6-4E4C-B8A0-7BB29658D7FA}" type="slidenum">
              <a:rPr lang="en-US" smtClean="0"/>
              <a:t>98</a:t>
            </a:fld>
            <a:endParaRPr lang="en-US"/>
          </a:p>
        </p:txBody>
      </p:sp>
    </p:spTree>
    <p:extLst>
      <p:ext uri="{BB962C8B-B14F-4D97-AF65-F5344CB8AC3E}">
        <p14:creationId xmlns:p14="http://schemas.microsoft.com/office/powerpoint/2010/main" val="3240070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www.reallyb2b.com/"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hyperlink" Target="http://www.reallyb2b.com/" TargetMode="External"/><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hyperlink" Target="http://www.reallyb2b.com/" TargetMode="External"/><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hyperlink" Target="http://www.reallyb2b.com/" TargetMode="Externa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www.reallyb2b.com/" TargetMode="Externa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2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8.png"/><Relationship Id="rId1" Type="http://schemas.openxmlformats.org/officeDocument/2006/relationships/slideMaster" Target="../slideMasters/slideMaster1.xml"/><Relationship Id="rId4" Type="http://schemas.openxmlformats.org/officeDocument/2006/relationships/hyperlink" Target="http://www.reallyb2b.com/" TargetMode="Externa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hyperlink" Target="http://www.reallyb2b.com/" TargetMode="Externa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hyperlink" Target="http://www.reallyb2b.com/" TargetMode="External"/><Relationship Id="rId4" Type="http://schemas.openxmlformats.org/officeDocument/2006/relationships/image" Target="../media/image30.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hyperlink" Target="http://www.reallyb2b.com/" TargetMode="External"/><Relationship Id="rId4" Type="http://schemas.openxmlformats.org/officeDocument/2006/relationships/image" Target="../media/image31.jpe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jpeg"/><Relationship Id="rId1" Type="http://schemas.openxmlformats.org/officeDocument/2006/relationships/slideMaster" Target="../slideMasters/slideMaster1.xml"/><Relationship Id="rId5" Type="http://schemas.openxmlformats.org/officeDocument/2006/relationships/hyperlink" Target="http://www.reallyb2b.com/" TargetMode="External"/><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hyperlink" Target="http://www.reallyb2b.com/" TargetMode="External"/><Relationship Id="rId4" Type="http://schemas.openxmlformats.org/officeDocument/2006/relationships/image" Target="../media/image33.jpe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jpeg"/><Relationship Id="rId1" Type="http://schemas.openxmlformats.org/officeDocument/2006/relationships/slideMaster" Target="../slideMasters/slideMaster1.xml"/><Relationship Id="rId5" Type="http://schemas.openxmlformats.org/officeDocument/2006/relationships/hyperlink" Target="http://www.reallyb2b.com/" TargetMode="External"/><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2.jpeg"/><Relationship Id="rId1" Type="http://schemas.openxmlformats.org/officeDocument/2006/relationships/slideMaster" Target="../slideMasters/slideMaster1.xml"/><Relationship Id="rId6" Type="http://schemas.openxmlformats.org/officeDocument/2006/relationships/hyperlink" Target="http://www.reallyb2b.com/" TargetMode="External"/><Relationship Id="rId5" Type="http://schemas.openxmlformats.org/officeDocument/2006/relationships/image" Target="../media/image1.emf"/><Relationship Id="rId4" Type="http://schemas.openxmlformats.org/officeDocument/2006/relationships/image" Target="../media/image36.jpe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7.jpeg"/><Relationship Id="rId1" Type="http://schemas.openxmlformats.org/officeDocument/2006/relationships/slideMaster" Target="../slideMasters/slideMaster1.xml"/><Relationship Id="rId4" Type="http://schemas.openxmlformats.org/officeDocument/2006/relationships/hyperlink" Target="http://www.reallyb2b.com/" TargetMode="Externa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8.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9.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0.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http://www.reallyb2b.com/" TargetMode="External"/><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http://www.reallyb2b.com/" TargetMode="External"/><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hyperlink" Target="http://www.reallyb2b.com/" TargetMode="External"/><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2.png"/><Relationship Id="rId4" Type="http://schemas.openxmlformats.org/officeDocument/2006/relationships/image" Target="../media/image5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3.png"/><Relationship Id="rId1" Type="http://schemas.openxmlformats.org/officeDocument/2006/relationships/slideMaster" Target="../slideMasters/slideMaster1.xml"/><Relationship Id="rId4" Type="http://schemas.openxmlformats.org/officeDocument/2006/relationships/hyperlink" Target="http://www.reallyb2b.com/" TargetMode="Externa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http://www.reallyb2b.com/" TargetMode="External"/><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hyperlink" Target="http://www.reallyb2b.com/"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Master" Target="../slideMasters/slideMaster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67.png"/><Relationship Id="rId11" Type="http://schemas.openxmlformats.org/officeDocument/2006/relationships/hyperlink" Target="http://www.reallyb2b.com/" TargetMode="External"/><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slideMaster" Target="../slideMasters/slideMaster1.xml"/><Relationship Id="rId6" Type="http://schemas.openxmlformats.org/officeDocument/2006/relationships/image" Target="../media/image76.emf"/><Relationship Id="rId5" Type="http://schemas.openxmlformats.org/officeDocument/2006/relationships/image" Target="../media/image75.emf"/><Relationship Id="rId4" Type="http://schemas.openxmlformats.org/officeDocument/2006/relationships/image" Target="../media/image74.emf"/></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7.png"/><Relationship Id="rId17" Type="http://schemas.openxmlformats.org/officeDocument/2006/relationships/image" Target="../media/image92.png"/><Relationship Id="rId2" Type="http://schemas.openxmlformats.org/officeDocument/2006/relationships/image" Target="../media/image77.png"/><Relationship Id="rId16" Type="http://schemas.openxmlformats.org/officeDocument/2006/relationships/image" Target="../media/image91.png"/><Relationship Id="rId1" Type="http://schemas.openxmlformats.org/officeDocument/2006/relationships/slideMaster" Target="../slideMasters/slideMaster1.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5" Type="http://schemas.openxmlformats.org/officeDocument/2006/relationships/image" Target="../media/image9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 Id="rId14" Type="http://schemas.openxmlformats.org/officeDocument/2006/relationships/image" Target="../media/image89.png"/></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99.emf"/><Relationship Id="rId3" Type="http://schemas.openxmlformats.org/officeDocument/2006/relationships/image" Target="../media/image94.emf"/><Relationship Id="rId7" Type="http://schemas.openxmlformats.org/officeDocument/2006/relationships/image" Target="../media/image98.emf"/><Relationship Id="rId2" Type="http://schemas.openxmlformats.org/officeDocument/2006/relationships/image" Target="../media/image93.emf"/><Relationship Id="rId1" Type="http://schemas.openxmlformats.org/officeDocument/2006/relationships/slideMaster" Target="../slideMasters/slideMaster1.xml"/><Relationship Id="rId6" Type="http://schemas.openxmlformats.org/officeDocument/2006/relationships/image" Target="../media/image97.emf"/><Relationship Id="rId5" Type="http://schemas.openxmlformats.org/officeDocument/2006/relationships/image" Target="../media/image96.emf"/><Relationship Id="rId4" Type="http://schemas.openxmlformats.org/officeDocument/2006/relationships/image" Target="../media/image95.emf"/><Relationship Id="rId9" Type="http://schemas.openxmlformats.org/officeDocument/2006/relationships/image" Target="../media/image100.emf"/></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Master" Target="../slideMasters/slideMaster1.xml"/><Relationship Id="rId6" Type="http://schemas.openxmlformats.org/officeDocument/2006/relationships/image" Target="../media/image105.emf"/><Relationship Id="rId5" Type="http://schemas.openxmlformats.org/officeDocument/2006/relationships/image" Target="../media/image104.emf"/><Relationship Id="rId4" Type="http://schemas.openxmlformats.org/officeDocument/2006/relationships/image" Target="../media/image11.pn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112.emf"/><Relationship Id="rId3" Type="http://schemas.openxmlformats.org/officeDocument/2006/relationships/image" Target="../media/image107.emf"/><Relationship Id="rId7" Type="http://schemas.openxmlformats.org/officeDocument/2006/relationships/image" Target="../media/image111.emf"/><Relationship Id="rId2" Type="http://schemas.openxmlformats.org/officeDocument/2006/relationships/image" Target="../media/image106.emf"/><Relationship Id="rId1" Type="http://schemas.openxmlformats.org/officeDocument/2006/relationships/slideMaster" Target="../slideMasters/slideMaster1.xml"/><Relationship Id="rId6" Type="http://schemas.openxmlformats.org/officeDocument/2006/relationships/image" Target="../media/image110.emf"/><Relationship Id="rId5" Type="http://schemas.openxmlformats.org/officeDocument/2006/relationships/image" Target="../media/image109.emf"/><Relationship Id="rId4" Type="http://schemas.openxmlformats.org/officeDocument/2006/relationships/image" Target="../media/image108.emf"/><Relationship Id="rId9" Type="http://schemas.openxmlformats.org/officeDocument/2006/relationships/image" Target="../media/image113.emf"/></Relationships>
</file>

<file path=ppt/slideLayouts/_rels/slideLayout7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24.emf"/><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23.emf"/><Relationship Id="rId2" Type="http://schemas.openxmlformats.org/officeDocument/2006/relationships/image" Target="../media/image114.emf"/><Relationship Id="rId1" Type="http://schemas.openxmlformats.org/officeDocument/2006/relationships/slideMaster" Target="../slideMasters/slideMaster1.xml"/><Relationship Id="rId6" Type="http://schemas.openxmlformats.org/officeDocument/2006/relationships/image" Target="../media/image118.png"/><Relationship Id="rId11" Type="http://schemas.openxmlformats.org/officeDocument/2006/relationships/image" Target="../media/image122.emf"/><Relationship Id="rId5" Type="http://schemas.openxmlformats.org/officeDocument/2006/relationships/image" Target="../media/image117.emf"/><Relationship Id="rId15" Type="http://schemas.openxmlformats.org/officeDocument/2006/relationships/image" Target="../media/image126.emf"/><Relationship Id="rId10" Type="http://schemas.openxmlformats.org/officeDocument/2006/relationships/image" Target="../media/image121.emf"/><Relationship Id="rId4" Type="http://schemas.openxmlformats.org/officeDocument/2006/relationships/image" Target="../media/image116.emf"/><Relationship Id="rId9" Type="http://schemas.openxmlformats.org/officeDocument/2006/relationships/image" Target="../media/image120.emf"/><Relationship Id="rId14" Type="http://schemas.openxmlformats.org/officeDocument/2006/relationships/image" Target="../media/image125.emf"/></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133.emf"/><Relationship Id="rId3" Type="http://schemas.openxmlformats.org/officeDocument/2006/relationships/image" Target="../media/image128.emf"/><Relationship Id="rId7" Type="http://schemas.openxmlformats.org/officeDocument/2006/relationships/image" Target="../media/image132.emf"/><Relationship Id="rId2" Type="http://schemas.openxmlformats.org/officeDocument/2006/relationships/image" Target="../media/image127.png"/><Relationship Id="rId1" Type="http://schemas.openxmlformats.org/officeDocument/2006/relationships/slideMaster" Target="../slideMasters/slideMaster1.xml"/><Relationship Id="rId6" Type="http://schemas.openxmlformats.org/officeDocument/2006/relationships/image" Target="../media/image131.emf"/><Relationship Id="rId5" Type="http://schemas.openxmlformats.org/officeDocument/2006/relationships/image" Target="../media/image130.emf"/><Relationship Id="rId4" Type="http://schemas.openxmlformats.org/officeDocument/2006/relationships/image" Target="../media/image129.emf"/></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Master" Target="../slideMasters/slideMaster1.xml"/><Relationship Id="rId4" Type="http://schemas.openxmlformats.org/officeDocument/2006/relationships/image" Target="../media/image136.png"/></Relationships>
</file>

<file path=ppt/slideLayouts/_rels/slideLayout82.xml.rels><?xml version="1.0" encoding="UTF-8" standalone="yes"?>
<Relationships xmlns="http://schemas.openxmlformats.org/package/2006/relationships"><Relationship Id="rId13" Type="http://schemas.openxmlformats.org/officeDocument/2006/relationships/image" Target="../media/image148.png"/><Relationship Id="rId18" Type="http://schemas.openxmlformats.org/officeDocument/2006/relationships/image" Target="../media/image153.png"/><Relationship Id="rId26" Type="http://schemas.openxmlformats.org/officeDocument/2006/relationships/image" Target="../media/image161.png"/><Relationship Id="rId39" Type="http://schemas.openxmlformats.org/officeDocument/2006/relationships/image" Target="../media/image174.png"/><Relationship Id="rId21" Type="http://schemas.openxmlformats.org/officeDocument/2006/relationships/image" Target="../media/image156.png"/><Relationship Id="rId34" Type="http://schemas.openxmlformats.org/officeDocument/2006/relationships/image" Target="../media/image169.png"/><Relationship Id="rId42" Type="http://schemas.openxmlformats.org/officeDocument/2006/relationships/image" Target="../media/image177.png"/><Relationship Id="rId47" Type="http://schemas.openxmlformats.org/officeDocument/2006/relationships/image" Target="../media/image182.png"/><Relationship Id="rId50" Type="http://schemas.openxmlformats.org/officeDocument/2006/relationships/image" Target="../media/image185.png"/><Relationship Id="rId55" Type="http://schemas.openxmlformats.org/officeDocument/2006/relationships/image" Target="../media/image190.png"/><Relationship Id="rId7" Type="http://schemas.openxmlformats.org/officeDocument/2006/relationships/image" Target="../media/image142.png"/><Relationship Id="rId2" Type="http://schemas.openxmlformats.org/officeDocument/2006/relationships/image" Target="../media/image137.png"/><Relationship Id="rId16" Type="http://schemas.openxmlformats.org/officeDocument/2006/relationships/image" Target="../media/image151.png"/><Relationship Id="rId29" Type="http://schemas.openxmlformats.org/officeDocument/2006/relationships/image" Target="../media/image164.png"/><Relationship Id="rId11" Type="http://schemas.openxmlformats.org/officeDocument/2006/relationships/image" Target="../media/image146.png"/><Relationship Id="rId24" Type="http://schemas.openxmlformats.org/officeDocument/2006/relationships/image" Target="../media/image159.png"/><Relationship Id="rId32" Type="http://schemas.openxmlformats.org/officeDocument/2006/relationships/image" Target="../media/image167.png"/><Relationship Id="rId37" Type="http://schemas.openxmlformats.org/officeDocument/2006/relationships/image" Target="../media/image172.png"/><Relationship Id="rId40" Type="http://schemas.openxmlformats.org/officeDocument/2006/relationships/image" Target="../media/image175.png"/><Relationship Id="rId45" Type="http://schemas.openxmlformats.org/officeDocument/2006/relationships/image" Target="../media/image180.png"/><Relationship Id="rId53" Type="http://schemas.openxmlformats.org/officeDocument/2006/relationships/image" Target="../media/image188.png"/><Relationship Id="rId58" Type="http://schemas.openxmlformats.org/officeDocument/2006/relationships/image" Target="../media/image193.png"/><Relationship Id="rId5" Type="http://schemas.openxmlformats.org/officeDocument/2006/relationships/image" Target="../media/image140.png"/><Relationship Id="rId61" Type="http://schemas.openxmlformats.org/officeDocument/2006/relationships/image" Target="../media/image196.png"/><Relationship Id="rId19" Type="http://schemas.openxmlformats.org/officeDocument/2006/relationships/image" Target="../media/image154.png"/><Relationship Id="rId14" Type="http://schemas.openxmlformats.org/officeDocument/2006/relationships/image" Target="../media/image149.png"/><Relationship Id="rId22" Type="http://schemas.openxmlformats.org/officeDocument/2006/relationships/image" Target="../media/image157.png"/><Relationship Id="rId27" Type="http://schemas.openxmlformats.org/officeDocument/2006/relationships/image" Target="../media/image162.png"/><Relationship Id="rId30" Type="http://schemas.openxmlformats.org/officeDocument/2006/relationships/image" Target="../media/image165.png"/><Relationship Id="rId35" Type="http://schemas.openxmlformats.org/officeDocument/2006/relationships/image" Target="../media/image170.png"/><Relationship Id="rId43" Type="http://schemas.openxmlformats.org/officeDocument/2006/relationships/image" Target="../media/image178.png"/><Relationship Id="rId48" Type="http://schemas.openxmlformats.org/officeDocument/2006/relationships/image" Target="../media/image183.png"/><Relationship Id="rId56" Type="http://schemas.openxmlformats.org/officeDocument/2006/relationships/image" Target="../media/image191.png"/><Relationship Id="rId8" Type="http://schemas.openxmlformats.org/officeDocument/2006/relationships/image" Target="../media/image143.png"/><Relationship Id="rId51" Type="http://schemas.openxmlformats.org/officeDocument/2006/relationships/image" Target="../media/image186.png"/><Relationship Id="rId3" Type="http://schemas.openxmlformats.org/officeDocument/2006/relationships/image" Target="../media/image138.png"/><Relationship Id="rId12" Type="http://schemas.openxmlformats.org/officeDocument/2006/relationships/image" Target="../media/image147.png"/><Relationship Id="rId17" Type="http://schemas.openxmlformats.org/officeDocument/2006/relationships/image" Target="../media/image152.png"/><Relationship Id="rId25" Type="http://schemas.openxmlformats.org/officeDocument/2006/relationships/image" Target="../media/image160.png"/><Relationship Id="rId33" Type="http://schemas.openxmlformats.org/officeDocument/2006/relationships/image" Target="../media/image168.png"/><Relationship Id="rId38" Type="http://schemas.openxmlformats.org/officeDocument/2006/relationships/image" Target="../media/image173.png"/><Relationship Id="rId46" Type="http://schemas.openxmlformats.org/officeDocument/2006/relationships/image" Target="../media/image181.png"/><Relationship Id="rId59" Type="http://schemas.openxmlformats.org/officeDocument/2006/relationships/image" Target="../media/image194.png"/><Relationship Id="rId20" Type="http://schemas.openxmlformats.org/officeDocument/2006/relationships/image" Target="../media/image155.png"/><Relationship Id="rId41" Type="http://schemas.openxmlformats.org/officeDocument/2006/relationships/image" Target="../media/image176.png"/><Relationship Id="rId54" Type="http://schemas.openxmlformats.org/officeDocument/2006/relationships/image" Target="../media/image189.png"/><Relationship Id="rId1" Type="http://schemas.openxmlformats.org/officeDocument/2006/relationships/slideMaster" Target="../slideMasters/slideMaster1.xml"/><Relationship Id="rId6" Type="http://schemas.openxmlformats.org/officeDocument/2006/relationships/image" Target="../media/image141.png"/><Relationship Id="rId15" Type="http://schemas.openxmlformats.org/officeDocument/2006/relationships/image" Target="../media/image150.png"/><Relationship Id="rId23" Type="http://schemas.openxmlformats.org/officeDocument/2006/relationships/image" Target="../media/image158.png"/><Relationship Id="rId28" Type="http://schemas.openxmlformats.org/officeDocument/2006/relationships/image" Target="../media/image163.png"/><Relationship Id="rId36" Type="http://schemas.openxmlformats.org/officeDocument/2006/relationships/image" Target="../media/image171.png"/><Relationship Id="rId49" Type="http://schemas.openxmlformats.org/officeDocument/2006/relationships/image" Target="../media/image184.png"/><Relationship Id="rId57" Type="http://schemas.openxmlformats.org/officeDocument/2006/relationships/image" Target="../media/image192.png"/><Relationship Id="rId10" Type="http://schemas.openxmlformats.org/officeDocument/2006/relationships/image" Target="../media/image145.png"/><Relationship Id="rId31" Type="http://schemas.openxmlformats.org/officeDocument/2006/relationships/image" Target="../media/image166.png"/><Relationship Id="rId44" Type="http://schemas.openxmlformats.org/officeDocument/2006/relationships/image" Target="../media/image179.png"/><Relationship Id="rId52" Type="http://schemas.openxmlformats.org/officeDocument/2006/relationships/image" Target="../media/image187.png"/><Relationship Id="rId60" Type="http://schemas.openxmlformats.org/officeDocument/2006/relationships/image" Target="../media/image195.png"/><Relationship Id="rId4" Type="http://schemas.openxmlformats.org/officeDocument/2006/relationships/image" Target="../media/image139.png"/><Relationship Id="rId9" Type="http://schemas.openxmlformats.org/officeDocument/2006/relationships/image" Target="../media/image144.png"/></Relationships>
</file>

<file path=ppt/slideLayouts/_rels/slideLayout83.xml.rels><?xml version="1.0" encoding="UTF-8" standalone="yes"?>
<Relationships xmlns="http://schemas.openxmlformats.org/package/2006/relationships"><Relationship Id="rId13" Type="http://schemas.openxmlformats.org/officeDocument/2006/relationships/image" Target="../media/image208.png"/><Relationship Id="rId18" Type="http://schemas.openxmlformats.org/officeDocument/2006/relationships/image" Target="../media/image213.png"/><Relationship Id="rId26" Type="http://schemas.openxmlformats.org/officeDocument/2006/relationships/image" Target="../media/image221.png"/><Relationship Id="rId39" Type="http://schemas.openxmlformats.org/officeDocument/2006/relationships/image" Target="../media/image234.png"/><Relationship Id="rId21" Type="http://schemas.openxmlformats.org/officeDocument/2006/relationships/image" Target="../media/image216.png"/><Relationship Id="rId34" Type="http://schemas.openxmlformats.org/officeDocument/2006/relationships/image" Target="../media/image229.png"/><Relationship Id="rId42" Type="http://schemas.openxmlformats.org/officeDocument/2006/relationships/image" Target="../media/image237.png"/><Relationship Id="rId47" Type="http://schemas.openxmlformats.org/officeDocument/2006/relationships/image" Target="../media/image242.png"/><Relationship Id="rId50" Type="http://schemas.openxmlformats.org/officeDocument/2006/relationships/image" Target="../media/image245.png"/><Relationship Id="rId7" Type="http://schemas.openxmlformats.org/officeDocument/2006/relationships/image" Target="../media/image202.png"/><Relationship Id="rId2" Type="http://schemas.openxmlformats.org/officeDocument/2006/relationships/image" Target="../media/image197.png"/><Relationship Id="rId16" Type="http://schemas.openxmlformats.org/officeDocument/2006/relationships/image" Target="../media/image211.png"/><Relationship Id="rId29" Type="http://schemas.openxmlformats.org/officeDocument/2006/relationships/image" Target="../media/image224.png"/><Relationship Id="rId11" Type="http://schemas.openxmlformats.org/officeDocument/2006/relationships/image" Target="../media/image206.png"/><Relationship Id="rId24" Type="http://schemas.openxmlformats.org/officeDocument/2006/relationships/image" Target="../media/image219.png"/><Relationship Id="rId32" Type="http://schemas.openxmlformats.org/officeDocument/2006/relationships/image" Target="../media/image227.png"/><Relationship Id="rId37" Type="http://schemas.openxmlformats.org/officeDocument/2006/relationships/image" Target="../media/image232.png"/><Relationship Id="rId40" Type="http://schemas.openxmlformats.org/officeDocument/2006/relationships/image" Target="../media/image235.png"/><Relationship Id="rId45" Type="http://schemas.openxmlformats.org/officeDocument/2006/relationships/image" Target="../media/image240.png"/><Relationship Id="rId53" Type="http://schemas.openxmlformats.org/officeDocument/2006/relationships/image" Target="../media/image248.png"/><Relationship Id="rId5" Type="http://schemas.openxmlformats.org/officeDocument/2006/relationships/image" Target="../media/image200.png"/><Relationship Id="rId10" Type="http://schemas.openxmlformats.org/officeDocument/2006/relationships/image" Target="../media/image205.png"/><Relationship Id="rId19" Type="http://schemas.openxmlformats.org/officeDocument/2006/relationships/image" Target="../media/image214.png"/><Relationship Id="rId31" Type="http://schemas.openxmlformats.org/officeDocument/2006/relationships/image" Target="../media/image226.png"/><Relationship Id="rId44" Type="http://schemas.openxmlformats.org/officeDocument/2006/relationships/image" Target="../media/image239.png"/><Relationship Id="rId52" Type="http://schemas.openxmlformats.org/officeDocument/2006/relationships/image" Target="../media/image247.png"/><Relationship Id="rId4" Type="http://schemas.openxmlformats.org/officeDocument/2006/relationships/image" Target="../media/image199.png"/><Relationship Id="rId9" Type="http://schemas.openxmlformats.org/officeDocument/2006/relationships/image" Target="../media/image204.png"/><Relationship Id="rId14" Type="http://schemas.openxmlformats.org/officeDocument/2006/relationships/image" Target="../media/image209.png"/><Relationship Id="rId22" Type="http://schemas.openxmlformats.org/officeDocument/2006/relationships/image" Target="../media/image217.png"/><Relationship Id="rId27" Type="http://schemas.openxmlformats.org/officeDocument/2006/relationships/image" Target="../media/image222.png"/><Relationship Id="rId30" Type="http://schemas.openxmlformats.org/officeDocument/2006/relationships/image" Target="../media/image225.png"/><Relationship Id="rId35" Type="http://schemas.openxmlformats.org/officeDocument/2006/relationships/image" Target="../media/image230.png"/><Relationship Id="rId43" Type="http://schemas.openxmlformats.org/officeDocument/2006/relationships/image" Target="../media/image238.png"/><Relationship Id="rId48" Type="http://schemas.openxmlformats.org/officeDocument/2006/relationships/image" Target="../media/image243.png"/><Relationship Id="rId8" Type="http://schemas.openxmlformats.org/officeDocument/2006/relationships/image" Target="../media/image203.png"/><Relationship Id="rId51" Type="http://schemas.openxmlformats.org/officeDocument/2006/relationships/image" Target="../media/image246.png"/><Relationship Id="rId3" Type="http://schemas.openxmlformats.org/officeDocument/2006/relationships/image" Target="../media/image198.png"/><Relationship Id="rId12" Type="http://schemas.openxmlformats.org/officeDocument/2006/relationships/image" Target="../media/image207.png"/><Relationship Id="rId17" Type="http://schemas.openxmlformats.org/officeDocument/2006/relationships/image" Target="../media/image212.png"/><Relationship Id="rId25" Type="http://schemas.openxmlformats.org/officeDocument/2006/relationships/image" Target="../media/image220.png"/><Relationship Id="rId33" Type="http://schemas.openxmlformats.org/officeDocument/2006/relationships/image" Target="../media/image228.png"/><Relationship Id="rId38" Type="http://schemas.openxmlformats.org/officeDocument/2006/relationships/image" Target="../media/image233.png"/><Relationship Id="rId46" Type="http://schemas.openxmlformats.org/officeDocument/2006/relationships/image" Target="../media/image241.png"/><Relationship Id="rId20" Type="http://schemas.openxmlformats.org/officeDocument/2006/relationships/image" Target="../media/image215.png"/><Relationship Id="rId41" Type="http://schemas.openxmlformats.org/officeDocument/2006/relationships/image" Target="../media/image236.png"/><Relationship Id="rId1" Type="http://schemas.openxmlformats.org/officeDocument/2006/relationships/slideMaster" Target="../slideMasters/slideMaster1.xml"/><Relationship Id="rId6" Type="http://schemas.openxmlformats.org/officeDocument/2006/relationships/image" Target="../media/image201.png"/><Relationship Id="rId15" Type="http://schemas.openxmlformats.org/officeDocument/2006/relationships/image" Target="../media/image210.png"/><Relationship Id="rId23" Type="http://schemas.openxmlformats.org/officeDocument/2006/relationships/image" Target="../media/image218.png"/><Relationship Id="rId28" Type="http://schemas.openxmlformats.org/officeDocument/2006/relationships/image" Target="../media/image223.png"/><Relationship Id="rId36" Type="http://schemas.openxmlformats.org/officeDocument/2006/relationships/image" Target="../media/image231.png"/><Relationship Id="rId49" Type="http://schemas.openxmlformats.org/officeDocument/2006/relationships/image" Target="../media/image244.png"/></Relationships>
</file>

<file path=ppt/slideLayouts/_rels/slideLayout84.xml.rels><?xml version="1.0" encoding="UTF-8" standalone="yes"?>
<Relationships xmlns="http://schemas.openxmlformats.org/package/2006/relationships"><Relationship Id="rId13" Type="http://schemas.openxmlformats.org/officeDocument/2006/relationships/image" Target="../media/image260.png"/><Relationship Id="rId18" Type="http://schemas.openxmlformats.org/officeDocument/2006/relationships/image" Target="../media/image265.png"/><Relationship Id="rId26" Type="http://schemas.openxmlformats.org/officeDocument/2006/relationships/image" Target="../media/image273.png"/><Relationship Id="rId39" Type="http://schemas.openxmlformats.org/officeDocument/2006/relationships/image" Target="../media/image286.png"/><Relationship Id="rId21" Type="http://schemas.openxmlformats.org/officeDocument/2006/relationships/image" Target="../media/image268.png"/><Relationship Id="rId34" Type="http://schemas.openxmlformats.org/officeDocument/2006/relationships/image" Target="../media/image281.png"/><Relationship Id="rId42" Type="http://schemas.openxmlformats.org/officeDocument/2006/relationships/image" Target="../media/image289.png"/><Relationship Id="rId47" Type="http://schemas.openxmlformats.org/officeDocument/2006/relationships/image" Target="../media/image294.png"/><Relationship Id="rId50" Type="http://schemas.openxmlformats.org/officeDocument/2006/relationships/image" Target="../media/image297.png"/><Relationship Id="rId55" Type="http://schemas.openxmlformats.org/officeDocument/2006/relationships/image" Target="../media/image302.png"/><Relationship Id="rId7" Type="http://schemas.openxmlformats.org/officeDocument/2006/relationships/image" Target="../media/image254.png"/><Relationship Id="rId2" Type="http://schemas.openxmlformats.org/officeDocument/2006/relationships/image" Target="../media/image249.png"/><Relationship Id="rId16" Type="http://schemas.openxmlformats.org/officeDocument/2006/relationships/image" Target="../media/image263.png"/><Relationship Id="rId29" Type="http://schemas.openxmlformats.org/officeDocument/2006/relationships/image" Target="../media/image276.png"/><Relationship Id="rId11" Type="http://schemas.openxmlformats.org/officeDocument/2006/relationships/image" Target="../media/image258.png"/><Relationship Id="rId24" Type="http://schemas.openxmlformats.org/officeDocument/2006/relationships/image" Target="../media/image271.png"/><Relationship Id="rId32" Type="http://schemas.openxmlformats.org/officeDocument/2006/relationships/image" Target="../media/image279.png"/><Relationship Id="rId37" Type="http://schemas.openxmlformats.org/officeDocument/2006/relationships/image" Target="../media/image284.png"/><Relationship Id="rId40" Type="http://schemas.openxmlformats.org/officeDocument/2006/relationships/image" Target="../media/image287.png"/><Relationship Id="rId45" Type="http://schemas.openxmlformats.org/officeDocument/2006/relationships/image" Target="../media/image292.png"/><Relationship Id="rId53" Type="http://schemas.openxmlformats.org/officeDocument/2006/relationships/image" Target="../media/image300.png"/><Relationship Id="rId58" Type="http://schemas.openxmlformats.org/officeDocument/2006/relationships/image" Target="../media/image305.png"/><Relationship Id="rId5" Type="http://schemas.openxmlformats.org/officeDocument/2006/relationships/image" Target="../media/image252.png"/><Relationship Id="rId61" Type="http://schemas.openxmlformats.org/officeDocument/2006/relationships/image" Target="../media/image308.png"/><Relationship Id="rId19" Type="http://schemas.openxmlformats.org/officeDocument/2006/relationships/image" Target="../media/image266.png"/><Relationship Id="rId14" Type="http://schemas.openxmlformats.org/officeDocument/2006/relationships/image" Target="../media/image261.png"/><Relationship Id="rId22" Type="http://schemas.openxmlformats.org/officeDocument/2006/relationships/image" Target="../media/image269.png"/><Relationship Id="rId27" Type="http://schemas.openxmlformats.org/officeDocument/2006/relationships/image" Target="../media/image274.png"/><Relationship Id="rId30" Type="http://schemas.openxmlformats.org/officeDocument/2006/relationships/image" Target="../media/image277.png"/><Relationship Id="rId35" Type="http://schemas.openxmlformats.org/officeDocument/2006/relationships/image" Target="../media/image282.png"/><Relationship Id="rId43" Type="http://schemas.openxmlformats.org/officeDocument/2006/relationships/image" Target="../media/image290.png"/><Relationship Id="rId48" Type="http://schemas.openxmlformats.org/officeDocument/2006/relationships/image" Target="../media/image295.png"/><Relationship Id="rId56" Type="http://schemas.openxmlformats.org/officeDocument/2006/relationships/image" Target="../media/image303.png"/><Relationship Id="rId8" Type="http://schemas.openxmlformats.org/officeDocument/2006/relationships/image" Target="../media/image255.png"/><Relationship Id="rId51" Type="http://schemas.openxmlformats.org/officeDocument/2006/relationships/image" Target="../media/image298.png"/><Relationship Id="rId3" Type="http://schemas.openxmlformats.org/officeDocument/2006/relationships/image" Target="../media/image250.png"/><Relationship Id="rId12" Type="http://schemas.openxmlformats.org/officeDocument/2006/relationships/image" Target="../media/image259.png"/><Relationship Id="rId17" Type="http://schemas.openxmlformats.org/officeDocument/2006/relationships/image" Target="../media/image264.png"/><Relationship Id="rId25" Type="http://schemas.openxmlformats.org/officeDocument/2006/relationships/image" Target="../media/image272.png"/><Relationship Id="rId33" Type="http://schemas.openxmlformats.org/officeDocument/2006/relationships/image" Target="../media/image280.png"/><Relationship Id="rId38" Type="http://schemas.openxmlformats.org/officeDocument/2006/relationships/image" Target="../media/image285.png"/><Relationship Id="rId46" Type="http://schemas.openxmlformats.org/officeDocument/2006/relationships/image" Target="../media/image293.png"/><Relationship Id="rId59" Type="http://schemas.openxmlformats.org/officeDocument/2006/relationships/image" Target="../media/image306.png"/><Relationship Id="rId20" Type="http://schemas.openxmlformats.org/officeDocument/2006/relationships/image" Target="../media/image267.png"/><Relationship Id="rId41" Type="http://schemas.openxmlformats.org/officeDocument/2006/relationships/image" Target="../media/image288.png"/><Relationship Id="rId54" Type="http://schemas.openxmlformats.org/officeDocument/2006/relationships/image" Target="../media/image301.png"/><Relationship Id="rId1" Type="http://schemas.openxmlformats.org/officeDocument/2006/relationships/slideMaster" Target="../slideMasters/slideMaster1.xml"/><Relationship Id="rId6" Type="http://schemas.openxmlformats.org/officeDocument/2006/relationships/image" Target="../media/image253.png"/><Relationship Id="rId15" Type="http://schemas.openxmlformats.org/officeDocument/2006/relationships/image" Target="../media/image262.png"/><Relationship Id="rId23" Type="http://schemas.openxmlformats.org/officeDocument/2006/relationships/image" Target="../media/image270.png"/><Relationship Id="rId28" Type="http://schemas.openxmlformats.org/officeDocument/2006/relationships/image" Target="../media/image275.png"/><Relationship Id="rId36" Type="http://schemas.openxmlformats.org/officeDocument/2006/relationships/image" Target="../media/image283.png"/><Relationship Id="rId49" Type="http://schemas.openxmlformats.org/officeDocument/2006/relationships/image" Target="../media/image296.png"/><Relationship Id="rId57" Type="http://schemas.openxmlformats.org/officeDocument/2006/relationships/image" Target="../media/image304.png"/><Relationship Id="rId10" Type="http://schemas.openxmlformats.org/officeDocument/2006/relationships/image" Target="../media/image257.png"/><Relationship Id="rId31" Type="http://schemas.openxmlformats.org/officeDocument/2006/relationships/image" Target="../media/image278.png"/><Relationship Id="rId44" Type="http://schemas.openxmlformats.org/officeDocument/2006/relationships/image" Target="../media/image291.png"/><Relationship Id="rId52" Type="http://schemas.openxmlformats.org/officeDocument/2006/relationships/image" Target="../media/image299.png"/><Relationship Id="rId60" Type="http://schemas.openxmlformats.org/officeDocument/2006/relationships/image" Target="../media/image307.png"/><Relationship Id="rId4" Type="http://schemas.openxmlformats.org/officeDocument/2006/relationships/image" Target="../media/image251.png"/><Relationship Id="rId9" Type="http://schemas.openxmlformats.org/officeDocument/2006/relationships/image" Target="../media/image256.png"/></Relationships>
</file>

<file path=ppt/slideLayouts/_rels/slideLayout85.xml.rels><?xml version="1.0" encoding="UTF-8" standalone="yes"?>
<Relationships xmlns="http://schemas.openxmlformats.org/package/2006/relationships"><Relationship Id="rId13" Type="http://schemas.openxmlformats.org/officeDocument/2006/relationships/image" Target="../media/image320.png"/><Relationship Id="rId18" Type="http://schemas.openxmlformats.org/officeDocument/2006/relationships/image" Target="../media/image325.png"/><Relationship Id="rId26" Type="http://schemas.openxmlformats.org/officeDocument/2006/relationships/image" Target="../media/image333.png"/><Relationship Id="rId39" Type="http://schemas.openxmlformats.org/officeDocument/2006/relationships/image" Target="../media/image346.png"/><Relationship Id="rId21" Type="http://schemas.openxmlformats.org/officeDocument/2006/relationships/image" Target="../media/image328.png"/><Relationship Id="rId34" Type="http://schemas.openxmlformats.org/officeDocument/2006/relationships/image" Target="../media/image341.png"/><Relationship Id="rId42" Type="http://schemas.openxmlformats.org/officeDocument/2006/relationships/image" Target="../media/image349.png"/><Relationship Id="rId47" Type="http://schemas.openxmlformats.org/officeDocument/2006/relationships/image" Target="../media/image354.png"/><Relationship Id="rId50" Type="http://schemas.openxmlformats.org/officeDocument/2006/relationships/image" Target="../media/image357.png"/><Relationship Id="rId7" Type="http://schemas.openxmlformats.org/officeDocument/2006/relationships/image" Target="../media/image314.png"/><Relationship Id="rId2" Type="http://schemas.openxmlformats.org/officeDocument/2006/relationships/image" Target="../media/image309.png"/><Relationship Id="rId16" Type="http://schemas.openxmlformats.org/officeDocument/2006/relationships/image" Target="../media/image323.png"/><Relationship Id="rId29" Type="http://schemas.openxmlformats.org/officeDocument/2006/relationships/image" Target="../media/image336.png"/><Relationship Id="rId11" Type="http://schemas.openxmlformats.org/officeDocument/2006/relationships/image" Target="../media/image318.png"/><Relationship Id="rId24" Type="http://schemas.openxmlformats.org/officeDocument/2006/relationships/image" Target="../media/image331.png"/><Relationship Id="rId32" Type="http://schemas.openxmlformats.org/officeDocument/2006/relationships/image" Target="../media/image339.png"/><Relationship Id="rId37" Type="http://schemas.openxmlformats.org/officeDocument/2006/relationships/image" Target="../media/image344.png"/><Relationship Id="rId40" Type="http://schemas.openxmlformats.org/officeDocument/2006/relationships/image" Target="../media/image347.png"/><Relationship Id="rId45" Type="http://schemas.openxmlformats.org/officeDocument/2006/relationships/image" Target="../media/image352.png"/><Relationship Id="rId53" Type="http://schemas.openxmlformats.org/officeDocument/2006/relationships/image" Target="../media/image360.png"/><Relationship Id="rId5" Type="http://schemas.openxmlformats.org/officeDocument/2006/relationships/image" Target="../media/image312.png"/><Relationship Id="rId10" Type="http://schemas.openxmlformats.org/officeDocument/2006/relationships/image" Target="../media/image317.png"/><Relationship Id="rId19" Type="http://schemas.openxmlformats.org/officeDocument/2006/relationships/image" Target="../media/image326.png"/><Relationship Id="rId31" Type="http://schemas.openxmlformats.org/officeDocument/2006/relationships/image" Target="../media/image338.png"/><Relationship Id="rId44" Type="http://schemas.openxmlformats.org/officeDocument/2006/relationships/image" Target="../media/image351.png"/><Relationship Id="rId52" Type="http://schemas.openxmlformats.org/officeDocument/2006/relationships/image" Target="../media/image359.png"/><Relationship Id="rId4" Type="http://schemas.openxmlformats.org/officeDocument/2006/relationships/image" Target="../media/image311.png"/><Relationship Id="rId9" Type="http://schemas.openxmlformats.org/officeDocument/2006/relationships/image" Target="../media/image316.png"/><Relationship Id="rId14" Type="http://schemas.openxmlformats.org/officeDocument/2006/relationships/image" Target="../media/image321.png"/><Relationship Id="rId22" Type="http://schemas.openxmlformats.org/officeDocument/2006/relationships/image" Target="../media/image329.png"/><Relationship Id="rId27" Type="http://schemas.openxmlformats.org/officeDocument/2006/relationships/image" Target="../media/image334.png"/><Relationship Id="rId30" Type="http://schemas.openxmlformats.org/officeDocument/2006/relationships/image" Target="../media/image337.png"/><Relationship Id="rId35" Type="http://schemas.openxmlformats.org/officeDocument/2006/relationships/image" Target="../media/image342.png"/><Relationship Id="rId43" Type="http://schemas.openxmlformats.org/officeDocument/2006/relationships/image" Target="../media/image350.png"/><Relationship Id="rId48" Type="http://schemas.openxmlformats.org/officeDocument/2006/relationships/image" Target="../media/image355.png"/><Relationship Id="rId8" Type="http://schemas.openxmlformats.org/officeDocument/2006/relationships/image" Target="../media/image315.png"/><Relationship Id="rId51" Type="http://schemas.openxmlformats.org/officeDocument/2006/relationships/image" Target="../media/image358.png"/><Relationship Id="rId3" Type="http://schemas.openxmlformats.org/officeDocument/2006/relationships/image" Target="../media/image310.png"/><Relationship Id="rId12" Type="http://schemas.openxmlformats.org/officeDocument/2006/relationships/image" Target="../media/image319.png"/><Relationship Id="rId17" Type="http://schemas.openxmlformats.org/officeDocument/2006/relationships/image" Target="../media/image324.png"/><Relationship Id="rId25" Type="http://schemas.openxmlformats.org/officeDocument/2006/relationships/image" Target="../media/image332.png"/><Relationship Id="rId33" Type="http://schemas.openxmlformats.org/officeDocument/2006/relationships/image" Target="../media/image340.png"/><Relationship Id="rId38" Type="http://schemas.openxmlformats.org/officeDocument/2006/relationships/image" Target="../media/image345.png"/><Relationship Id="rId46" Type="http://schemas.openxmlformats.org/officeDocument/2006/relationships/image" Target="../media/image353.png"/><Relationship Id="rId20" Type="http://schemas.openxmlformats.org/officeDocument/2006/relationships/image" Target="../media/image327.png"/><Relationship Id="rId41" Type="http://schemas.openxmlformats.org/officeDocument/2006/relationships/image" Target="../media/image348.png"/><Relationship Id="rId1" Type="http://schemas.openxmlformats.org/officeDocument/2006/relationships/slideMaster" Target="../slideMasters/slideMaster1.xml"/><Relationship Id="rId6" Type="http://schemas.openxmlformats.org/officeDocument/2006/relationships/image" Target="../media/image313.png"/><Relationship Id="rId15" Type="http://schemas.openxmlformats.org/officeDocument/2006/relationships/image" Target="../media/image322.png"/><Relationship Id="rId23" Type="http://schemas.openxmlformats.org/officeDocument/2006/relationships/image" Target="../media/image330.png"/><Relationship Id="rId28" Type="http://schemas.openxmlformats.org/officeDocument/2006/relationships/image" Target="../media/image335.png"/><Relationship Id="rId36" Type="http://schemas.openxmlformats.org/officeDocument/2006/relationships/image" Target="../media/image343.png"/><Relationship Id="rId49" Type="http://schemas.openxmlformats.org/officeDocument/2006/relationships/image" Target="../media/image356.png"/></Relationships>
</file>

<file path=ppt/slideLayouts/_rels/slideLayout86.xml.rels><?xml version="1.0" encoding="UTF-8" standalone="yes"?>
<Relationships xmlns="http://schemas.openxmlformats.org/package/2006/relationships"><Relationship Id="rId13" Type="http://schemas.openxmlformats.org/officeDocument/2006/relationships/image" Target="../media/image372.png"/><Relationship Id="rId18" Type="http://schemas.openxmlformats.org/officeDocument/2006/relationships/image" Target="../media/image377.png"/><Relationship Id="rId26" Type="http://schemas.openxmlformats.org/officeDocument/2006/relationships/image" Target="../media/image385.png"/><Relationship Id="rId39" Type="http://schemas.openxmlformats.org/officeDocument/2006/relationships/image" Target="../media/image398.png"/><Relationship Id="rId21" Type="http://schemas.openxmlformats.org/officeDocument/2006/relationships/image" Target="../media/image380.png"/><Relationship Id="rId34" Type="http://schemas.openxmlformats.org/officeDocument/2006/relationships/image" Target="../media/image393.png"/><Relationship Id="rId42" Type="http://schemas.openxmlformats.org/officeDocument/2006/relationships/image" Target="../media/image401.png"/><Relationship Id="rId47" Type="http://schemas.openxmlformats.org/officeDocument/2006/relationships/image" Target="../media/image406.png"/><Relationship Id="rId50" Type="http://schemas.openxmlformats.org/officeDocument/2006/relationships/image" Target="../media/image409.png"/><Relationship Id="rId55" Type="http://schemas.openxmlformats.org/officeDocument/2006/relationships/image" Target="../media/image414.png"/><Relationship Id="rId7" Type="http://schemas.openxmlformats.org/officeDocument/2006/relationships/image" Target="../media/image366.png"/><Relationship Id="rId2" Type="http://schemas.openxmlformats.org/officeDocument/2006/relationships/image" Target="../media/image361.png"/><Relationship Id="rId16" Type="http://schemas.openxmlformats.org/officeDocument/2006/relationships/image" Target="../media/image375.png"/><Relationship Id="rId29" Type="http://schemas.openxmlformats.org/officeDocument/2006/relationships/image" Target="../media/image388.png"/><Relationship Id="rId11" Type="http://schemas.openxmlformats.org/officeDocument/2006/relationships/image" Target="../media/image370.png"/><Relationship Id="rId24" Type="http://schemas.openxmlformats.org/officeDocument/2006/relationships/image" Target="../media/image383.png"/><Relationship Id="rId32" Type="http://schemas.openxmlformats.org/officeDocument/2006/relationships/image" Target="../media/image391.png"/><Relationship Id="rId37" Type="http://schemas.openxmlformats.org/officeDocument/2006/relationships/image" Target="../media/image396.png"/><Relationship Id="rId40" Type="http://schemas.openxmlformats.org/officeDocument/2006/relationships/image" Target="../media/image399.png"/><Relationship Id="rId45" Type="http://schemas.openxmlformats.org/officeDocument/2006/relationships/image" Target="../media/image404.png"/><Relationship Id="rId53" Type="http://schemas.openxmlformats.org/officeDocument/2006/relationships/image" Target="../media/image412.png"/><Relationship Id="rId58" Type="http://schemas.openxmlformats.org/officeDocument/2006/relationships/image" Target="../media/image417.png"/><Relationship Id="rId5" Type="http://schemas.openxmlformats.org/officeDocument/2006/relationships/image" Target="../media/image364.png"/><Relationship Id="rId61" Type="http://schemas.openxmlformats.org/officeDocument/2006/relationships/image" Target="../media/image420.png"/><Relationship Id="rId19" Type="http://schemas.openxmlformats.org/officeDocument/2006/relationships/image" Target="../media/image378.png"/><Relationship Id="rId14" Type="http://schemas.openxmlformats.org/officeDocument/2006/relationships/image" Target="../media/image373.png"/><Relationship Id="rId22" Type="http://schemas.openxmlformats.org/officeDocument/2006/relationships/image" Target="../media/image381.png"/><Relationship Id="rId27" Type="http://schemas.openxmlformats.org/officeDocument/2006/relationships/image" Target="../media/image386.png"/><Relationship Id="rId30" Type="http://schemas.openxmlformats.org/officeDocument/2006/relationships/image" Target="../media/image389.png"/><Relationship Id="rId35" Type="http://schemas.openxmlformats.org/officeDocument/2006/relationships/image" Target="../media/image394.png"/><Relationship Id="rId43" Type="http://schemas.openxmlformats.org/officeDocument/2006/relationships/image" Target="../media/image402.png"/><Relationship Id="rId48" Type="http://schemas.openxmlformats.org/officeDocument/2006/relationships/image" Target="../media/image407.png"/><Relationship Id="rId56" Type="http://schemas.openxmlformats.org/officeDocument/2006/relationships/image" Target="../media/image415.png"/><Relationship Id="rId8" Type="http://schemas.openxmlformats.org/officeDocument/2006/relationships/image" Target="../media/image367.png"/><Relationship Id="rId51" Type="http://schemas.openxmlformats.org/officeDocument/2006/relationships/image" Target="../media/image410.png"/><Relationship Id="rId3" Type="http://schemas.openxmlformats.org/officeDocument/2006/relationships/image" Target="../media/image362.png"/><Relationship Id="rId12" Type="http://schemas.openxmlformats.org/officeDocument/2006/relationships/image" Target="../media/image371.png"/><Relationship Id="rId17" Type="http://schemas.openxmlformats.org/officeDocument/2006/relationships/image" Target="../media/image376.png"/><Relationship Id="rId25" Type="http://schemas.openxmlformats.org/officeDocument/2006/relationships/image" Target="../media/image384.png"/><Relationship Id="rId33" Type="http://schemas.openxmlformats.org/officeDocument/2006/relationships/image" Target="../media/image392.png"/><Relationship Id="rId38" Type="http://schemas.openxmlformats.org/officeDocument/2006/relationships/image" Target="../media/image397.png"/><Relationship Id="rId46" Type="http://schemas.openxmlformats.org/officeDocument/2006/relationships/image" Target="../media/image405.png"/><Relationship Id="rId59" Type="http://schemas.openxmlformats.org/officeDocument/2006/relationships/image" Target="../media/image418.png"/><Relationship Id="rId20" Type="http://schemas.openxmlformats.org/officeDocument/2006/relationships/image" Target="../media/image379.png"/><Relationship Id="rId41" Type="http://schemas.openxmlformats.org/officeDocument/2006/relationships/image" Target="../media/image400.png"/><Relationship Id="rId54" Type="http://schemas.openxmlformats.org/officeDocument/2006/relationships/image" Target="../media/image413.png"/><Relationship Id="rId1" Type="http://schemas.openxmlformats.org/officeDocument/2006/relationships/slideMaster" Target="../slideMasters/slideMaster1.xml"/><Relationship Id="rId6" Type="http://schemas.openxmlformats.org/officeDocument/2006/relationships/image" Target="../media/image365.png"/><Relationship Id="rId15" Type="http://schemas.openxmlformats.org/officeDocument/2006/relationships/image" Target="../media/image374.png"/><Relationship Id="rId23" Type="http://schemas.openxmlformats.org/officeDocument/2006/relationships/image" Target="../media/image382.png"/><Relationship Id="rId28" Type="http://schemas.openxmlformats.org/officeDocument/2006/relationships/image" Target="../media/image387.png"/><Relationship Id="rId36" Type="http://schemas.openxmlformats.org/officeDocument/2006/relationships/image" Target="../media/image395.png"/><Relationship Id="rId49" Type="http://schemas.openxmlformats.org/officeDocument/2006/relationships/image" Target="../media/image408.png"/><Relationship Id="rId57" Type="http://schemas.openxmlformats.org/officeDocument/2006/relationships/image" Target="../media/image416.png"/><Relationship Id="rId10" Type="http://schemas.openxmlformats.org/officeDocument/2006/relationships/image" Target="../media/image369.png"/><Relationship Id="rId31" Type="http://schemas.openxmlformats.org/officeDocument/2006/relationships/image" Target="../media/image390.png"/><Relationship Id="rId44" Type="http://schemas.openxmlformats.org/officeDocument/2006/relationships/image" Target="../media/image403.png"/><Relationship Id="rId52" Type="http://schemas.openxmlformats.org/officeDocument/2006/relationships/image" Target="../media/image411.png"/><Relationship Id="rId60" Type="http://schemas.openxmlformats.org/officeDocument/2006/relationships/image" Target="../media/image419.png"/><Relationship Id="rId4" Type="http://schemas.openxmlformats.org/officeDocument/2006/relationships/image" Target="../media/image363.png"/><Relationship Id="rId9" Type="http://schemas.openxmlformats.org/officeDocument/2006/relationships/image" Target="../media/image368.png"/></Relationships>
</file>

<file path=ppt/slideLayouts/_rels/slideLayout87.xml.rels><?xml version="1.0" encoding="UTF-8" standalone="yes"?>
<Relationships xmlns="http://schemas.openxmlformats.org/package/2006/relationships"><Relationship Id="rId13" Type="http://schemas.openxmlformats.org/officeDocument/2006/relationships/image" Target="../media/image432.png"/><Relationship Id="rId18" Type="http://schemas.openxmlformats.org/officeDocument/2006/relationships/image" Target="../media/image437.png"/><Relationship Id="rId26" Type="http://schemas.openxmlformats.org/officeDocument/2006/relationships/image" Target="../media/image445.png"/><Relationship Id="rId39" Type="http://schemas.openxmlformats.org/officeDocument/2006/relationships/image" Target="../media/image458.png"/><Relationship Id="rId21" Type="http://schemas.openxmlformats.org/officeDocument/2006/relationships/image" Target="../media/image440.png"/><Relationship Id="rId34" Type="http://schemas.openxmlformats.org/officeDocument/2006/relationships/image" Target="../media/image453.png"/><Relationship Id="rId42" Type="http://schemas.openxmlformats.org/officeDocument/2006/relationships/image" Target="../media/image461.png"/><Relationship Id="rId47" Type="http://schemas.openxmlformats.org/officeDocument/2006/relationships/image" Target="../media/image466.png"/><Relationship Id="rId50" Type="http://schemas.openxmlformats.org/officeDocument/2006/relationships/image" Target="../media/image469.png"/><Relationship Id="rId7" Type="http://schemas.openxmlformats.org/officeDocument/2006/relationships/image" Target="../media/image426.png"/><Relationship Id="rId2" Type="http://schemas.openxmlformats.org/officeDocument/2006/relationships/image" Target="../media/image421.png"/><Relationship Id="rId16" Type="http://schemas.openxmlformats.org/officeDocument/2006/relationships/image" Target="../media/image435.png"/><Relationship Id="rId29" Type="http://schemas.openxmlformats.org/officeDocument/2006/relationships/image" Target="../media/image448.png"/><Relationship Id="rId11" Type="http://schemas.openxmlformats.org/officeDocument/2006/relationships/image" Target="../media/image430.png"/><Relationship Id="rId24" Type="http://schemas.openxmlformats.org/officeDocument/2006/relationships/image" Target="../media/image443.png"/><Relationship Id="rId32" Type="http://schemas.openxmlformats.org/officeDocument/2006/relationships/image" Target="../media/image451.png"/><Relationship Id="rId37" Type="http://schemas.openxmlformats.org/officeDocument/2006/relationships/image" Target="../media/image456.png"/><Relationship Id="rId40" Type="http://schemas.openxmlformats.org/officeDocument/2006/relationships/image" Target="../media/image459.png"/><Relationship Id="rId45" Type="http://schemas.openxmlformats.org/officeDocument/2006/relationships/image" Target="../media/image464.png"/><Relationship Id="rId53" Type="http://schemas.openxmlformats.org/officeDocument/2006/relationships/image" Target="../media/image472.png"/><Relationship Id="rId5" Type="http://schemas.openxmlformats.org/officeDocument/2006/relationships/image" Target="../media/image424.png"/><Relationship Id="rId10" Type="http://schemas.openxmlformats.org/officeDocument/2006/relationships/image" Target="../media/image429.png"/><Relationship Id="rId19" Type="http://schemas.openxmlformats.org/officeDocument/2006/relationships/image" Target="../media/image438.png"/><Relationship Id="rId31" Type="http://schemas.openxmlformats.org/officeDocument/2006/relationships/image" Target="../media/image450.png"/><Relationship Id="rId44" Type="http://schemas.openxmlformats.org/officeDocument/2006/relationships/image" Target="../media/image463.png"/><Relationship Id="rId52" Type="http://schemas.openxmlformats.org/officeDocument/2006/relationships/image" Target="../media/image471.png"/><Relationship Id="rId4" Type="http://schemas.openxmlformats.org/officeDocument/2006/relationships/image" Target="../media/image423.png"/><Relationship Id="rId9" Type="http://schemas.openxmlformats.org/officeDocument/2006/relationships/image" Target="../media/image428.png"/><Relationship Id="rId14" Type="http://schemas.openxmlformats.org/officeDocument/2006/relationships/image" Target="../media/image433.png"/><Relationship Id="rId22" Type="http://schemas.openxmlformats.org/officeDocument/2006/relationships/image" Target="../media/image441.png"/><Relationship Id="rId27" Type="http://schemas.openxmlformats.org/officeDocument/2006/relationships/image" Target="../media/image446.png"/><Relationship Id="rId30" Type="http://schemas.openxmlformats.org/officeDocument/2006/relationships/image" Target="../media/image449.png"/><Relationship Id="rId35" Type="http://schemas.openxmlformats.org/officeDocument/2006/relationships/image" Target="../media/image454.png"/><Relationship Id="rId43" Type="http://schemas.openxmlformats.org/officeDocument/2006/relationships/image" Target="../media/image462.png"/><Relationship Id="rId48" Type="http://schemas.openxmlformats.org/officeDocument/2006/relationships/image" Target="../media/image467.png"/><Relationship Id="rId8" Type="http://schemas.openxmlformats.org/officeDocument/2006/relationships/image" Target="../media/image427.png"/><Relationship Id="rId51" Type="http://schemas.openxmlformats.org/officeDocument/2006/relationships/image" Target="../media/image470.png"/><Relationship Id="rId3" Type="http://schemas.openxmlformats.org/officeDocument/2006/relationships/image" Target="../media/image422.png"/><Relationship Id="rId12" Type="http://schemas.openxmlformats.org/officeDocument/2006/relationships/image" Target="../media/image431.png"/><Relationship Id="rId17" Type="http://schemas.openxmlformats.org/officeDocument/2006/relationships/image" Target="../media/image436.png"/><Relationship Id="rId25" Type="http://schemas.openxmlformats.org/officeDocument/2006/relationships/image" Target="../media/image444.png"/><Relationship Id="rId33" Type="http://schemas.openxmlformats.org/officeDocument/2006/relationships/image" Target="../media/image452.png"/><Relationship Id="rId38" Type="http://schemas.openxmlformats.org/officeDocument/2006/relationships/image" Target="../media/image457.png"/><Relationship Id="rId46" Type="http://schemas.openxmlformats.org/officeDocument/2006/relationships/image" Target="../media/image465.png"/><Relationship Id="rId20" Type="http://schemas.openxmlformats.org/officeDocument/2006/relationships/image" Target="../media/image439.png"/><Relationship Id="rId41" Type="http://schemas.openxmlformats.org/officeDocument/2006/relationships/image" Target="../media/image460.png"/><Relationship Id="rId1" Type="http://schemas.openxmlformats.org/officeDocument/2006/relationships/slideMaster" Target="../slideMasters/slideMaster1.xml"/><Relationship Id="rId6" Type="http://schemas.openxmlformats.org/officeDocument/2006/relationships/image" Target="../media/image425.png"/><Relationship Id="rId15" Type="http://schemas.openxmlformats.org/officeDocument/2006/relationships/image" Target="../media/image434.png"/><Relationship Id="rId23" Type="http://schemas.openxmlformats.org/officeDocument/2006/relationships/image" Target="../media/image442.png"/><Relationship Id="rId28" Type="http://schemas.openxmlformats.org/officeDocument/2006/relationships/image" Target="../media/image447.png"/><Relationship Id="rId36" Type="http://schemas.openxmlformats.org/officeDocument/2006/relationships/image" Target="../media/image455.png"/><Relationship Id="rId49" Type="http://schemas.openxmlformats.org/officeDocument/2006/relationships/image" Target="../media/image468.png"/></Relationships>
</file>

<file path=ppt/slideLayouts/_rels/slideLayout88.xml.rels><?xml version="1.0" encoding="UTF-8" standalone="yes"?>
<Relationships xmlns="http://schemas.openxmlformats.org/package/2006/relationships"><Relationship Id="rId13" Type="http://schemas.openxmlformats.org/officeDocument/2006/relationships/image" Target="../media/image484.png"/><Relationship Id="rId18" Type="http://schemas.openxmlformats.org/officeDocument/2006/relationships/image" Target="../media/image489.png"/><Relationship Id="rId26" Type="http://schemas.openxmlformats.org/officeDocument/2006/relationships/image" Target="../media/image497.png"/><Relationship Id="rId39" Type="http://schemas.openxmlformats.org/officeDocument/2006/relationships/image" Target="../media/image510.png"/><Relationship Id="rId21" Type="http://schemas.openxmlformats.org/officeDocument/2006/relationships/image" Target="../media/image492.png"/><Relationship Id="rId34" Type="http://schemas.openxmlformats.org/officeDocument/2006/relationships/image" Target="../media/image505.png"/><Relationship Id="rId42" Type="http://schemas.openxmlformats.org/officeDocument/2006/relationships/image" Target="../media/image513.png"/><Relationship Id="rId47" Type="http://schemas.openxmlformats.org/officeDocument/2006/relationships/image" Target="../media/image518.png"/><Relationship Id="rId50" Type="http://schemas.openxmlformats.org/officeDocument/2006/relationships/image" Target="../media/image521.png"/><Relationship Id="rId55" Type="http://schemas.openxmlformats.org/officeDocument/2006/relationships/image" Target="../media/image526.png"/><Relationship Id="rId7" Type="http://schemas.openxmlformats.org/officeDocument/2006/relationships/image" Target="../media/image478.png"/><Relationship Id="rId2" Type="http://schemas.openxmlformats.org/officeDocument/2006/relationships/image" Target="../media/image473.png"/><Relationship Id="rId16" Type="http://schemas.openxmlformats.org/officeDocument/2006/relationships/image" Target="../media/image487.png"/><Relationship Id="rId29" Type="http://schemas.openxmlformats.org/officeDocument/2006/relationships/image" Target="../media/image500.png"/><Relationship Id="rId11" Type="http://schemas.openxmlformats.org/officeDocument/2006/relationships/image" Target="../media/image482.png"/><Relationship Id="rId24" Type="http://schemas.openxmlformats.org/officeDocument/2006/relationships/image" Target="../media/image495.png"/><Relationship Id="rId32" Type="http://schemas.openxmlformats.org/officeDocument/2006/relationships/image" Target="../media/image503.png"/><Relationship Id="rId37" Type="http://schemas.openxmlformats.org/officeDocument/2006/relationships/image" Target="../media/image508.png"/><Relationship Id="rId40" Type="http://schemas.openxmlformats.org/officeDocument/2006/relationships/image" Target="../media/image511.png"/><Relationship Id="rId45" Type="http://schemas.openxmlformats.org/officeDocument/2006/relationships/image" Target="../media/image516.png"/><Relationship Id="rId53" Type="http://schemas.openxmlformats.org/officeDocument/2006/relationships/image" Target="../media/image524.png"/><Relationship Id="rId58" Type="http://schemas.openxmlformats.org/officeDocument/2006/relationships/image" Target="../media/image529.png"/><Relationship Id="rId5" Type="http://schemas.openxmlformats.org/officeDocument/2006/relationships/image" Target="../media/image476.png"/><Relationship Id="rId61" Type="http://schemas.openxmlformats.org/officeDocument/2006/relationships/image" Target="../media/image532.png"/><Relationship Id="rId19" Type="http://schemas.openxmlformats.org/officeDocument/2006/relationships/image" Target="../media/image490.png"/><Relationship Id="rId14" Type="http://schemas.openxmlformats.org/officeDocument/2006/relationships/image" Target="../media/image485.png"/><Relationship Id="rId22" Type="http://schemas.openxmlformats.org/officeDocument/2006/relationships/image" Target="../media/image493.png"/><Relationship Id="rId27" Type="http://schemas.openxmlformats.org/officeDocument/2006/relationships/image" Target="../media/image498.png"/><Relationship Id="rId30" Type="http://schemas.openxmlformats.org/officeDocument/2006/relationships/image" Target="../media/image501.png"/><Relationship Id="rId35" Type="http://schemas.openxmlformats.org/officeDocument/2006/relationships/image" Target="../media/image506.png"/><Relationship Id="rId43" Type="http://schemas.openxmlformats.org/officeDocument/2006/relationships/image" Target="../media/image514.png"/><Relationship Id="rId48" Type="http://schemas.openxmlformats.org/officeDocument/2006/relationships/image" Target="../media/image519.png"/><Relationship Id="rId56" Type="http://schemas.openxmlformats.org/officeDocument/2006/relationships/image" Target="../media/image527.png"/><Relationship Id="rId8" Type="http://schemas.openxmlformats.org/officeDocument/2006/relationships/image" Target="../media/image479.png"/><Relationship Id="rId51" Type="http://schemas.openxmlformats.org/officeDocument/2006/relationships/image" Target="../media/image522.png"/><Relationship Id="rId3" Type="http://schemas.openxmlformats.org/officeDocument/2006/relationships/image" Target="../media/image474.png"/><Relationship Id="rId12" Type="http://schemas.openxmlformats.org/officeDocument/2006/relationships/image" Target="../media/image483.png"/><Relationship Id="rId17" Type="http://schemas.openxmlformats.org/officeDocument/2006/relationships/image" Target="../media/image488.png"/><Relationship Id="rId25" Type="http://schemas.openxmlformats.org/officeDocument/2006/relationships/image" Target="../media/image496.png"/><Relationship Id="rId33" Type="http://schemas.openxmlformats.org/officeDocument/2006/relationships/image" Target="../media/image504.png"/><Relationship Id="rId38" Type="http://schemas.openxmlformats.org/officeDocument/2006/relationships/image" Target="../media/image509.png"/><Relationship Id="rId46" Type="http://schemas.openxmlformats.org/officeDocument/2006/relationships/image" Target="../media/image517.png"/><Relationship Id="rId59" Type="http://schemas.openxmlformats.org/officeDocument/2006/relationships/image" Target="../media/image530.png"/><Relationship Id="rId20" Type="http://schemas.openxmlformats.org/officeDocument/2006/relationships/image" Target="../media/image491.png"/><Relationship Id="rId41" Type="http://schemas.openxmlformats.org/officeDocument/2006/relationships/image" Target="../media/image512.png"/><Relationship Id="rId54" Type="http://schemas.openxmlformats.org/officeDocument/2006/relationships/image" Target="../media/image525.png"/><Relationship Id="rId1" Type="http://schemas.openxmlformats.org/officeDocument/2006/relationships/slideMaster" Target="../slideMasters/slideMaster1.xml"/><Relationship Id="rId6" Type="http://schemas.openxmlformats.org/officeDocument/2006/relationships/image" Target="../media/image477.png"/><Relationship Id="rId15" Type="http://schemas.openxmlformats.org/officeDocument/2006/relationships/image" Target="../media/image486.png"/><Relationship Id="rId23" Type="http://schemas.openxmlformats.org/officeDocument/2006/relationships/image" Target="../media/image494.png"/><Relationship Id="rId28" Type="http://schemas.openxmlformats.org/officeDocument/2006/relationships/image" Target="../media/image499.png"/><Relationship Id="rId36" Type="http://schemas.openxmlformats.org/officeDocument/2006/relationships/image" Target="../media/image507.png"/><Relationship Id="rId49" Type="http://schemas.openxmlformats.org/officeDocument/2006/relationships/image" Target="../media/image520.png"/><Relationship Id="rId57" Type="http://schemas.openxmlformats.org/officeDocument/2006/relationships/image" Target="../media/image528.png"/><Relationship Id="rId10" Type="http://schemas.openxmlformats.org/officeDocument/2006/relationships/image" Target="../media/image481.png"/><Relationship Id="rId31" Type="http://schemas.openxmlformats.org/officeDocument/2006/relationships/image" Target="../media/image502.png"/><Relationship Id="rId44" Type="http://schemas.openxmlformats.org/officeDocument/2006/relationships/image" Target="../media/image515.png"/><Relationship Id="rId52" Type="http://schemas.openxmlformats.org/officeDocument/2006/relationships/image" Target="../media/image523.png"/><Relationship Id="rId60" Type="http://schemas.openxmlformats.org/officeDocument/2006/relationships/image" Target="../media/image531.png"/><Relationship Id="rId4" Type="http://schemas.openxmlformats.org/officeDocument/2006/relationships/image" Target="../media/image475.png"/><Relationship Id="rId9" Type="http://schemas.openxmlformats.org/officeDocument/2006/relationships/image" Target="../media/image480.png"/></Relationships>
</file>

<file path=ppt/slideLayouts/_rels/slideLayout89.xml.rels><?xml version="1.0" encoding="UTF-8" standalone="yes"?>
<Relationships xmlns="http://schemas.openxmlformats.org/package/2006/relationships"><Relationship Id="rId13" Type="http://schemas.openxmlformats.org/officeDocument/2006/relationships/image" Target="../media/image544.png"/><Relationship Id="rId18" Type="http://schemas.openxmlformats.org/officeDocument/2006/relationships/image" Target="../media/image549.png"/><Relationship Id="rId26" Type="http://schemas.openxmlformats.org/officeDocument/2006/relationships/image" Target="../media/image557.png"/><Relationship Id="rId39" Type="http://schemas.openxmlformats.org/officeDocument/2006/relationships/image" Target="../media/image570.png"/><Relationship Id="rId21" Type="http://schemas.openxmlformats.org/officeDocument/2006/relationships/image" Target="../media/image552.png"/><Relationship Id="rId34" Type="http://schemas.openxmlformats.org/officeDocument/2006/relationships/image" Target="../media/image565.png"/><Relationship Id="rId42" Type="http://schemas.openxmlformats.org/officeDocument/2006/relationships/image" Target="../media/image573.png"/><Relationship Id="rId47" Type="http://schemas.openxmlformats.org/officeDocument/2006/relationships/image" Target="../media/image578.png"/><Relationship Id="rId50" Type="http://schemas.openxmlformats.org/officeDocument/2006/relationships/image" Target="../media/image581.png"/><Relationship Id="rId7" Type="http://schemas.openxmlformats.org/officeDocument/2006/relationships/image" Target="../media/image538.png"/><Relationship Id="rId2" Type="http://schemas.openxmlformats.org/officeDocument/2006/relationships/image" Target="../media/image533.png"/><Relationship Id="rId16" Type="http://schemas.openxmlformats.org/officeDocument/2006/relationships/image" Target="../media/image547.png"/><Relationship Id="rId29" Type="http://schemas.openxmlformats.org/officeDocument/2006/relationships/image" Target="../media/image560.png"/><Relationship Id="rId11" Type="http://schemas.openxmlformats.org/officeDocument/2006/relationships/image" Target="../media/image542.png"/><Relationship Id="rId24" Type="http://schemas.openxmlformats.org/officeDocument/2006/relationships/image" Target="../media/image555.png"/><Relationship Id="rId32" Type="http://schemas.openxmlformats.org/officeDocument/2006/relationships/image" Target="../media/image563.png"/><Relationship Id="rId37" Type="http://schemas.openxmlformats.org/officeDocument/2006/relationships/image" Target="../media/image568.png"/><Relationship Id="rId40" Type="http://schemas.openxmlformats.org/officeDocument/2006/relationships/image" Target="../media/image571.png"/><Relationship Id="rId45" Type="http://schemas.openxmlformats.org/officeDocument/2006/relationships/image" Target="../media/image576.png"/><Relationship Id="rId53" Type="http://schemas.openxmlformats.org/officeDocument/2006/relationships/image" Target="../media/image584.png"/><Relationship Id="rId5" Type="http://schemas.openxmlformats.org/officeDocument/2006/relationships/image" Target="../media/image536.png"/><Relationship Id="rId10" Type="http://schemas.openxmlformats.org/officeDocument/2006/relationships/image" Target="../media/image541.png"/><Relationship Id="rId19" Type="http://schemas.openxmlformats.org/officeDocument/2006/relationships/image" Target="../media/image550.png"/><Relationship Id="rId31" Type="http://schemas.openxmlformats.org/officeDocument/2006/relationships/image" Target="../media/image562.png"/><Relationship Id="rId44" Type="http://schemas.openxmlformats.org/officeDocument/2006/relationships/image" Target="../media/image575.png"/><Relationship Id="rId52" Type="http://schemas.openxmlformats.org/officeDocument/2006/relationships/image" Target="../media/image583.png"/><Relationship Id="rId4" Type="http://schemas.openxmlformats.org/officeDocument/2006/relationships/image" Target="../media/image535.png"/><Relationship Id="rId9" Type="http://schemas.openxmlformats.org/officeDocument/2006/relationships/image" Target="../media/image540.png"/><Relationship Id="rId14" Type="http://schemas.openxmlformats.org/officeDocument/2006/relationships/image" Target="../media/image545.png"/><Relationship Id="rId22" Type="http://schemas.openxmlformats.org/officeDocument/2006/relationships/image" Target="../media/image553.png"/><Relationship Id="rId27" Type="http://schemas.openxmlformats.org/officeDocument/2006/relationships/image" Target="../media/image558.png"/><Relationship Id="rId30" Type="http://schemas.openxmlformats.org/officeDocument/2006/relationships/image" Target="../media/image561.png"/><Relationship Id="rId35" Type="http://schemas.openxmlformats.org/officeDocument/2006/relationships/image" Target="../media/image566.png"/><Relationship Id="rId43" Type="http://schemas.openxmlformats.org/officeDocument/2006/relationships/image" Target="../media/image574.png"/><Relationship Id="rId48" Type="http://schemas.openxmlformats.org/officeDocument/2006/relationships/image" Target="../media/image579.png"/><Relationship Id="rId8" Type="http://schemas.openxmlformats.org/officeDocument/2006/relationships/image" Target="../media/image539.png"/><Relationship Id="rId51" Type="http://schemas.openxmlformats.org/officeDocument/2006/relationships/image" Target="../media/image582.png"/><Relationship Id="rId3" Type="http://schemas.openxmlformats.org/officeDocument/2006/relationships/image" Target="../media/image534.png"/><Relationship Id="rId12" Type="http://schemas.openxmlformats.org/officeDocument/2006/relationships/image" Target="../media/image543.png"/><Relationship Id="rId17" Type="http://schemas.openxmlformats.org/officeDocument/2006/relationships/image" Target="../media/image548.png"/><Relationship Id="rId25" Type="http://schemas.openxmlformats.org/officeDocument/2006/relationships/image" Target="../media/image556.png"/><Relationship Id="rId33" Type="http://schemas.openxmlformats.org/officeDocument/2006/relationships/image" Target="../media/image564.png"/><Relationship Id="rId38" Type="http://schemas.openxmlformats.org/officeDocument/2006/relationships/image" Target="../media/image569.png"/><Relationship Id="rId46" Type="http://schemas.openxmlformats.org/officeDocument/2006/relationships/image" Target="../media/image577.png"/><Relationship Id="rId20" Type="http://schemas.openxmlformats.org/officeDocument/2006/relationships/image" Target="../media/image551.png"/><Relationship Id="rId41" Type="http://schemas.openxmlformats.org/officeDocument/2006/relationships/image" Target="../media/image572.png"/><Relationship Id="rId1" Type="http://schemas.openxmlformats.org/officeDocument/2006/relationships/slideMaster" Target="../slideMasters/slideMaster1.xml"/><Relationship Id="rId6" Type="http://schemas.openxmlformats.org/officeDocument/2006/relationships/image" Target="../media/image537.png"/><Relationship Id="rId15" Type="http://schemas.openxmlformats.org/officeDocument/2006/relationships/image" Target="../media/image546.png"/><Relationship Id="rId23" Type="http://schemas.openxmlformats.org/officeDocument/2006/relationships/image" Target="../media/image554.png"/><Relationship Id="rId28" Type="http://schemas.openxmlformats.org/officeDocument/2006/relationships/image" Target="../media/image559.png"/><Relationship Id="rId36" Type="http://schemas.openxmlformats.org/officeDocument/2006/relationships/image" Target="../media/image567.png"/><Relationship Id="rId49" Type="http://schemas.openxmlformats.org/officeDocument/2006/relationships/image" Target="../media/image580.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86.png"/><Relationship Id="rId2" Type="http://schemas.openxmlformats.org/officeDocument/2006/relationships/image" Target="../media/image585.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86.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6634B4D5-51B8-024D-8566-618B66CF2588}"/>
              </a:ext>
            </a:extLst>
          </p:cNvPr>
          <p:cNvSpPr/>
          <p:nvPr userDrawn="1"/>
        </p:nvSpPr>
        <p:spPr>
          <a:xfrm>
            <a:off x="0" y="0"/>
            <a:ext cx="12192000" cy="6858000"/>
          </a:xfrm>
          <a:prstGeom prst="rect">
            <a:avLst/>
          </a:prstGeom>
          <a:blipFill>
            <a:blip r:embed="rId2" cstate="print"/>
            <a:stretch>
              <a:fillRect/>
            </a:stretch>
          </a:blipFill>
        </p:spPr>
        <p:txBody>
          <a:bodyPr wrap="square" lIns="0" tIns="0" rIns="0" bIns="0" rtlCol="0"/>
          <a:lstStyle/>
          <a:p>
            <a:endParaRPr/>
          </a:p>
        </p:txBody>
      </p:sp>
      <p:pic>
        <p:nvPicPr>
          <p:cNvPr id="13" name="Picture 12">
            <a:extLst>
              <a:ext uri="{FF2B5EF4-FFF2-40B4-BE49-F238E27FC236}">
                <a16:creationId xmlns:a16="http://schemas.microsoft.com/office/drawing/2014/main" id="{B12902CC-78CF-D34F-869F-42AA7DE19ACD}"/>
              </a:ext>
            </a:extLst>
          </p:cNvPr>
          <p:cNvPicPr>
            <a:picLocks noChangeAspect="1"/>
          </p:cNvPicPr>
          <p:nvPr userDrawn="1"/>
        </p:nvPicPr>
        <p:blipFill>
          <a:blip r:embed="rId3"/>
          <a:stretch>
            <a:fillRect/>
          </a:stretch>
        </p:blipFill>
        <p:spPr>
          <a:xfrm>
            <a:off x="699512" y="533400"/>
            <a:ext cx="1523623" cy="544695"/>
          </a:xfrm>
          <a:prstGeom prst="rect">
            <a:avLst/>
          </a:prstGeom>
        </p:spPr>
      </p:pic>
      <p:sp>
        <p:nvSpPr>
          <p:cNvPr id="16" name="Text Placeholder 15">
            <a:extLst>
              <a:ext uri="{FF2B5EF4-FFF2-40B4-BE49-F238E27FC236}">
                <a16:creationId xmlns:a16="http://schemas.microsoft.com/office/drawing/2014/main" id="{6C6A0215-345B-5E47-9F9C-98F42ADBDF74}"/>
              </a:ext>
            </a:extLst>
          </p:cNvPr>
          <p:cNvSpPr>
            <a:spLocks noGrp="1"/>
          </p:cNvSpPr>
          <p:nvPr>
            <p:ph type="body" sz="quarter" idx="10" hasCustomPrompt="1"/>
          </p:nvPr>
        </p:nvSpPr>
        <p:spPr>
          <a:xfrm>
            <a:off x="700088" y="3471584"/>
            <a:ext cx="7681912" cy="476250"/>
          </a:xfrm>
          <a:prstGeom prst="rect">
            <a:avLst/>
          </a:prstGeom>
        </p:spPr>
        <p:txBody>
          <a:bodyPr lIns="0" tIns="0" rIns="0" bIns="0" anchor="ctr"/>
          <a:lstStyle>
            <a:lvl1pPr>
              <a:defRPr sz="4000" b="0" i="0">
                <a:solidFill>
                  <a:schemeClr val="bg1"/>
                </a:solidFill>
                <a:latin typeface="Raleway Light" panose="020B0003030101060003" pitchFamily="34" charset="0"/>
              </a:defRPr>
            </a:lvl1pPr>
          </a:lstStyle>
          <a:p>
            <a:pPr lvl="0"/>
            <a:r>
              <a:rPr lang="en-US"/>
              <a:t>Presentation Text</a:t>
            </a:r>
          </a:p>
        </p:txBody>
      </p:sp>
      <p:sp>
        <p:nvSpPr>
          <p:cNvPr id="5" name="Text Placeholder 4">
            <a:extLst>
              <a:ext uri="{FF2B5EF4-FFF2-40B4-BE49-F238E27FC236}">
                <a16:creationId xmlns:a16="http://schemas.microsoft.com/office/drawing/2014/main" id="{DFC9CE62-ED08-E243-BEC1-7EDAE8117524}"/>
              </a:ext>
            </a:extLst>
          </p:cNvPr>
          <p:cNvSpPr>
            <a:spLocks noGrp="1"/>
          </p:cNvSpPr>
          <p:nvPr>
            <p:ph type="body" sz="quarter" idx="11" hasCustomPrompt="1"/>
          </p:nvPr>
        </p:nvSpPr>
        <p:spPr>
          <a:xfrm>
            <a:off x="700088" y="2514600"/>
            <a:ext cx="7681912" cy="957263"/>
          </a:xfrm>
          <a:prstGeom prst="rect">
            <a:avLst/>
          </a:prstGeom>
        </p:spPr>
        <p:txBody>
          <a:bodyPr lIns="0" tIns="0" rIns="0" bIns="0"/>
          <a:lstStyle>
            <a:lvl1pPr>
              <a:defRPr sz="5800" b="1">
                <a:solidFill>
                  <a:schemeClr val="bg1"/>
                </a:solidFill>
                <a:latin typeface="Raleway" panose="020B0003030101060003" pitchFamily="34" charset="0"/>
              </a:defRPr>
            </a:lvl1pPr>
          </a:lstStyle>
          <a:p>
            <a:pPr lvl="0"/>
            <a:r>
              <a:rPr lang="en-US"/>
              <a:t>Presentation Text</a:t>
            </a:r>
          </a:p>
        </p:txBody>
      </p:sp>
      <p:sp>
        <p:nvSpPr>
          <p:cNvPr id="9" name="TextBox 8">
            <a:extLst>
              <a:ext uri="{FF2B5EF4-FFF2-40B4-BE49-F238E27FC236}">
                <a16:creationId xmlns:a16="http://schemas.microsoft.com/office/drawing/2014/main" id="{0A2E4BC4-BCC4-4CD3-8642-EED9A7A0997B}"/>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C547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C5470"/>
                </a:solidFill>
                <a:effectLst/>
                <a:latin typeface="Raleway Light" pitchFamily="2" charset="0"/>
                <a:ea typeface="Calibri" panose="020F0502020204030204" pitchFamily="34" charset="0"/>
                <a:hlinkClick r:id="rId4" tooltip="http://www.reallyb2b.com/">
                  <a:extLst>
                    <a:ext uri="{A12FA001-AC4F-418D-AE19-62706E023703}">
                      <ahyp:hlinkClr xmlns:ahyp="http://schemas.microsoft.com/office/drawing/2018/hyperlinkcolor" val="tx"/>
                    </a:ext>
                  </a:extLst>
                </a:hlinkClick>
              </a:rPr>
              <a:t>www.reallyb2b.com</a:t>
            </a:r>
            <a:endParaRPr lang="en-GB" sz="600" b="0" i="0" spc="-5">
              <a:solidFill>
                <a:srgbClr val="5C5470"/>
              </a:solidFill>
              <a:latin typeface="Raleway Light" pitchFamily="2" charset="0"/>
              <a:hlinkClick r:id="rId4">
                <a:extLst>
                  <a:ext uri="{A12FA001-AC4F-418D-AE19-62706E023703}">
                    <ahyp:hlinkClr xmlns:ahyp="http://schemas.microsoft.com/office/drawing/2018/hyperlinkcolor" val="tx"/>
                  </a:ext>
                </a:extLst>
              </a:hlinkClick>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al Results Agenc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545263-D822-354F-BE32-DA859582673F}"/>
              </a:ext>
            </a:extLst>
          </p:cNvPr>
          <p:cNvSpPr/>
          <p:nvPr userDrawn="1"/>
        </p:nvSpPr>
        <p:spPr>
          <a:xfrm>
            <a:off x="0" y="6248400"/>
            <a:ext cx="12192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65CCCC5-A84A-5847-9B15-F04E336B3B7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9376" r="18749"/>
          <a:stretch/>
        </p:blipFill>
        <p:spPr>
          <a:xfrm>
            <a:off x="2057400" y="-171796"/>
            <a:ext cx="7543800" cy="6858000"/>
          </a:xfrm>
          <a:prstGeom prst="rect">
            <a:avLst/>
          </a:prstGeom>
        </p:spPr>
      </p:pic>
    </p:spTree>
    <p:extLst>
      <p:ext uri="{BB962C8B-B14F-4D97-AF65-F5344CB8AC3E}">
        <p14:creationId xmlns:p14="http://schemas.microsoft.com/office/powerpoint/2010/main" val="3495386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1">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995E1702-DE5F-C647-9C09-2560D345DE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7" name="Picture 36">
            <a:extLst>
              <a:ext uri="{FF2B5EF4-FFF2-40B4-BE49-F238E27FC236}">
                <a16:creationId xmlns:a16="http://schemas.microsoft.com/office/drawing/2014/main" id="{41E830E2-D7D5-704F-AE61-9A5DAABCF7D6}"/>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6" name="Text Placeholder 15">
            <a:extLst>
              <a:ext uri="{FF2B5EF4-FFF2-40B4-BE49-F238E27FC236}">
                <a16:creationId xmlns:a16="http://schemas.microsoft.com/office/drawing/2014/main" id="{CD717326-D7BA-F548-98EF-84A670854823}"/>
              </a:ext>
            </a:extLst>
          </p:cNvPr>
          <p:cNvSpPr>
            <a:spLocks noGrp="1"/>
          </p:cNvSpPr>
          <p:nvPr>
            <p:ph type="body" sz="quarter" idx="10" hasCustomPrompt="1"/>
          </p:nvPr>
        </p:nvSpPr>
        <p:spPr>
          <a:xfrm>
            <a:off x="700088" y="1352550"/>
            <a:ext cx="6553200" cy="400050"/>
          </a:xfrm>
          <a:prstGeom prst="rect">
            <a:avLst/>
          </a:prstGeom>
        </p:spPr>
        <p:txBody>
          <a:bodyPr lIns="0" tIns="0" rIns="0" bIns="0" anchor="ctr"/>
          <a:lstStyle>
            <a:lvl1pPr>
              <a:defRPr sz="2800" b="0" i="0">
                <a:solidFill>
                  <a:schemeClr val="bg1"/>
                </a:solidFill>
                <a:latin typeface="Raleway Light" panose="020B0003030101060003" pitchFamily="34" charset="0"/>
              </a:defRPr>
            </a:lvl1pPr>
          </a:lstStyle>
          <a:p>
            <a:pPr lvl="0"/>
            <a:r>
              <a:rPr lang="en-US"/>
              <a:t>Sub-title goes here</a:t>
            </a:r>
          </a:p>
        </p:txBody>
      </p:sp>
      <p:sp>
        <p:nvSpPr>
          <p:cNvPr id="7" name="Text Placeholder 2">
            <a:extLst>
              <a:ext uri="{FF2B5EF4-FFF2-40B4-BE49-F238E27FC236}">
                <a16:creationId xmlns:a16="http://schemas.microsoft.com/office/drawing/2014/main" id="{98B929F6-9429-DA4F-B4A3-DCE9235BDB8E}"/>
              </a:ext>
            </a:extLst>
          </p:cNvPr>
          <p:cNvSpPr>
            <a:spLocks noGrp="1"/>
          </p:cNvSpPr>
          <p:nvPr>
            <p:ph type="body" sz="quarter" idx="11" hasCustomPrompt="1"/>
          </p:nvPr>
        </p:nvSpPr>
        <p:spPr>
          <a:xfrm>
            <a:off x="700088" y="687601"/>
            <a:ext cx="6553200" cy="531600"/>
          </a:xfrm>
          <a:prstGeom prst="rect">
            <a:avLst/>
          </a:prstGeom>
        </p:spPr>
        <p:txBody>
          <a:bodyPr lIns="0" tIns="0" rIns="0" bIns="0"/>
          <a:lstStyle>
            <a:lvl1pPr algn="l">
              <a:defRPr sz="4000" b="1">
                <a:solidFill>
                  <a:schemeClr val="bg1"/>
                </a:solidFill>
                <a:latin typeface="Raleway" panose="020B0003030101060003" pitchFamily="34" charset="0"/>
              </a:defRPr>
            </a:lvl1pPr>
          </a:lstStyle>
          <a:p>
            <a:pPr lvl="0"/>
            <a:r>
              <a:rPr lang="en-US"/>
              <a:t>Section 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Title 2">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A688C1-FAE1-9C4A-A01C-BF71BBCF904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15">
            <a:extLst>
              <a:ext uri="{FF2B5EF4-FFF2-40B4-BE49-F238E27FC236}">
                <a16:creationId xmlns:a16="http://schemas.microsoft.com/office/drawing/2014/main" id="{FAC39E07-1FC8-7344-86E1-394AEEFD6E48}"/>
              </a:ext>
            </a:extLst>
          </p:cNvPr>
          <p:cNvSpPr>
            <a:spLocks noGrp="1"/>
          </p:cNvSpPr>
          <p:nvPr>
            <p:ph type="body" sz="quarter" idx="10" hasCustomPrompt="1"/>
          </p:nvPr>
        </p:nvSpPr>
        <p:spPr>
          <a:xfrm>
            <a:off x="700088" y="1352550"/>
            <a:ext cx="6553200" cy="400050"/>
          </a:xfrm>
          <a:prstGeom prst="rect">
            <a:avLst/>
          </a:prstGeom>
        </p:spPr>
        <p:txBody>
          <a:bodyPr lIns="0" tIns="0" rIns="0" bIns="0" anchor="ctr"/>
          <a:lstStyle>
            <a:lvl1pPr>
              <a:defRPr sz="2800" b="0" i="0">
                <a:solidFill>
                  <a:schemeClr val="bg1"/>
                </a:solidFill>
                <a:latin typeface="Raleway Light" panose="020B0003030101060003" pitchFamily="34" charset="0"/>
              </a:defRPr>
            </a:lvl1pPr>
          </a:lstStyle>
          <a:p>
            <a:pPr lvl="0"/>
            <a:r>
              <a:rPr lang="en-US"/>
              <a:t>Sub-title goes here</a:t>
            </a:r>
          </a:p>
        </p:txBody>
      </p:sp>
      <p:pic>
        <p:nvPicPr>
          <p:cNvPr id="9" name="Picture 8">
            <a:extLst>
              <a:ext uri="{FF2B5EF4-FFF2-40B4-BE49-F238E27FC236}">
                <a16:creationId xmlns:a16="http://schemas.microsoft.com/office/drawing/2014/main" id="{DA9058E3-095C-2242-A1BA-A7ABAA77BB98}"/>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10" name="Text Placeholder 2">
            <a:extLst>
              <a:ext uri="{FF2B5EF4-FFF2-40B4-BE49-F238E27FC236}">
                <a16:creationId xmlns:a16="http://schemas.microsoft.com/office/drawing/2014/main" id="{4A910E02-5BB2-114E-BD22-CAB87302CC01}"/>
              </a:ext>
            </a:extLst>
          </p:cNvPr>
          <p:cNvSpPr>
            <a:spLocks noGrp="1"/>
          </p:cNvSpPr>
          <p:nvPr>
            <p:ph type="body" sz="quarter" idx="11" hasCustomPrompt="1"/>
          </p:nvPr>
        </p:nvSpPr>
        <p:spPr>
          <a:xfrm>
            <a:off x="700088" y="687601"/>
            <a:ext cx="6553200" cy="531600"/>
          </a:xfrm>
          <a:prstGeom prst="rect">
            <a:avLst/>
          </a:prstGeom>
        </p:spPr>
        <p:txBody>
          <a:bodyPr lIns="0" tIns="0" rIns="0" bIns="0"/>
          <a:lstStyle>
            <a:lvl1pPr algn="l">
              <a:defRPr sz="4000" b="1">
                <a:solidFill>
                  <a:schemeClr val="bg1"/>
                </a:solidFill>
                <a:latin typeface="Raleway" panose="020B0003030101060003" pitchFamily="34" charset="0"/>
              </a:defRPr>
            </a:lvl1pPr>
          </a:lstStyle>
          <a:p>
            <a:pPr lvl="0"/>
            <a:r>
              <a:rPr lang="en-US"/>
              <a:t>Section Title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Title 3">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2A36B3-8F9B-0647-88BD-78F23E3614E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6B01D0D-2D04-5648-8D1D-A673580B49A0}"/>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9" name="Text Placeholder 15">
            <a:extLst>
              <a:ext uri="{FF2B5EF4-FFF2-40B4-BE49-F238E27FC236}">
                <a16:creationId xmlns:a16="http://schemas.microsoft.com/office/drawing/2014/main" id="{5D176808-1ADD-F740-B4BB-E7F5C111BD62}"/>
              </a:ext>
            </a:extLst>
          </p:cNvPr>
          <p:cNvSpPr>
            <a:spLocks noGrp="1"/>
          </p:cNvSpPr>
          <p:nvPr>
            <p:ph type="body" sz="quarter" idx="10" hasCustomPrompt="1"/>
          </p:nvPr>
        </p:nvSpPr>
        <p:spPr>
          <a:xfrm>
            <a:off x="700088" y="1352550"/>
            <a:ext cx="6553200" cy="400050"/>
          </a:xfrm>
          <a:prstGeom prst="rect">
            <a:avLst/>
          </a:prstGeom>
        </p:spPr>
        <p:txBody>
          <a:bodyPr lIns="0" tIns="0" rIns="0" bIns="0" anchor="ctr"/>
          <a:lstStyle>
            <a:lvl1pPr>
              <a:defRPr sz="2800" b="0" i="0">
                <a:solidFill>
                  <a:schemeClr val="bg1"/>
                </a:solidFill>
                <a:latin typeface="Raleway Light" panose="020B0003030101060003" pitchFamily="34" charset="0"/>
              </a:defRPr>
            </a:lvl1pPr>
          </a:lstStyle>
          <a:p>
            <a:pPr lvl="0"/>
            <a:r>
              <a:rPr lang="en-US"/>
              <a:t>Sub-title goes here</a:t>
            </a:r>
          </a:p>
        </p:txBody>
      </p:sp>
      <p:sp>
        <p:nvSpPr>
          <p:cNvPr id="10" name="Text Placeholder 2">
            <a:extLst>
              <a:ext uri="{FF2B5EF4-FFF2-40B4-BE49-F238E27FC236}">
                <a16:creationId xmlns:a16="http://schemas.microsoft.com/office/drawing/2014/main" id="{27184E3F-D155-6D4C-B186-13D0E93C78A9}"/>
              </a:ext>
            </a:extLst>
          </p:cNvPr>
          <p:cNvSpPr>
            <a:spLocks noGrp="1"/>
          </p:cNvSpPr>
          <p:nvPr>
            <p:ph type="body" sz="quarter" idx="11" hasCustomPrompt="1"/>
          </p:nvPr>
        </p:nvSpPr>
        <p:spPr>
          <a:xfrm>
            <a:off x="700088" y="687601"/>
            <a:ext cx="6553200" cy="531600"/>
          </a:xfrm>
          <a:prstGeom prst="rect">
            <a:avLst/>
          </a:prstGeom>
        </p:spPr>
        <p:txBody>
          <a:bodyPr lIns="0" tIns="0" rIns="0" bIns="0"/>
          <a:lstStyle>
            <a:lvl1pPr algn="l">
              <a:defRPr sz="4000" b="1">
                <a:solidFill>
                  <a:schemeClr val="bg1"/>
                </a:solidFill>
                <a:latin typeface="Raleway" panose="020B0003030101060003" pitchFamily="34" charset="0"/>
              </a:defRPr>
            </a:lvl1pPr>
          </a:lstStyle>
          <a:p>
            <a:pPr lvl="0"/>
            <a:r>
              <a:rPr lang="en-US"/>
              <a:t>Section Title</a:t>
            </a:r>
          </a:p>
        </p:txBody>
      </p:sp>
    </p:spTree>
    <p:extLst>
      <p:ext uri="{BB962C8B-B14F-4D97-AF65-F5344CB8AC3E}">
        <p14:creationId xmlns:p14="http://schemas.microsoft.com/office/powerpoint/2010/main" val="4154503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Title 4">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7287B-F804-D041-A19F-D1029A6A45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15">
            <a:extLst>
              <a:ext uri="{FF2B5EF4-FFF2-40B4-BE49-F238E27FC236}">
                <a16:creationId xmlns:a16="http://schemas.microsoft.com/office/drawing/2014/main" id="{FAC39E07-1FC8-7344-86E1-394AEEFD6E48}"/>
              </a:ext>
            </a:extLst>
          </p:cNvPr>
          <p:cNvSpPr>
            <a:spLocks noGrp="1"/>
          </p:cNvSpPr>
          <p:nvPr>
            <p:ph type="body" sz="quarter" idx="10" hasCustomPrompt="1"/>
          </p:nvPr>
        </p:nvSpPr>
        <p:spPr>
          <a:xfrm>
            <a:off x="700088" y="1352550"/>
            <a:ext cx="6553200" cy="400050"/>
          </a:xfrm>
          <a:prstGeom prst="rect">
            <a:avLst/>
          </a:prstGeom>
        </p:spPr>
        <p:txBody>
          <a:bodyPr lIns="0" tIns="0" rIns="0" bIns="0" anchor="ctr"/>
          <a:lstStyle>
            <a:lvl1pPr>
              <a:defRPr sz="2800" b="0" i="0">
                <a:solidFill>
                  <a:schemeClr val="bg1"/>
                </a:solidFill>
                <a:latin typeface="Raleway Light" panose="020B0003030101060003" pitchFamily="34" charset="0"/>
              </a:defRPr>
            </a:lvl1pPr>
          </a:lstStyle>
          <a:p>
            <a:pPr lvl="0"/>
            <a:r>
              <a:rPr lang="en-US"/>
              <a:t>Sub-title goes here</a:t>
            </a:r>
          </a:p>
        </p:txBody>
      </p:sp>
      <p:pic>
        <p:nvPicPr>
          <p:cNvPr id="9" name="Picture 8">
            <a:extLst>
              <a:ext uri="{FF2B5EF4-FFF2-40B4-BE49-F238E27FC236}">
                <a16:creationId xmlns:a16="http://schemas.microsoft.com/office/drawing/2014/main" id="{DA9058E3-095C-2242-A1BA-A7ABAA77BB98}"/>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10" name="Text Placeholder 2">
            <a:extLst>
              <a:ext uri="{FF2B5EF4-FFF2-40B4-BE49-F238E27FC236}">
                <a16:creationId xmlns:a16="http://schemas.microsoft.com/office/drawing/2014/main" id="{4A910E02-5BB2-114E-BD22-CAB87302CC01}"/>
              </a:ext>
            </a:extLst>
          </p:cNvPr>
          <p:cNvSpPr>
            <a:spLocks noGrp="1"/>
          </p:cNvSpPr>
          <p:nvPr>
            <p:ph type="body" sz="quarter" idx="11" hasCustomPrompt="1"/>
          </p:nvPr>
        </p:nvSpPr>
        <p:spPr>
          <a:xfrm>
            <a:off x="700088" y="687601"/>
            <a:ext cx="6553200" cy="531600"/>
          </a:xfrm>
          <a:prstGeom prst="rect">
            <a:avLst/>
          </a:prstGeom>
        </p:spPr>
        <p:txBody>
          <a:bodyPr lIns="0" tIns="0" rIns="0" bIns="0"/>
          <a:lstStyle>
            <a:lvl1pPr algn="l">
              <a:defRPr sz="4000" b="1">
                <a:solidFill>
                  <a:schemeClr val="bg1"/>
                </a:solidFill>
                <a:latin typeface="Raleway" panose="020B0003030101060003" pitchFamily="34" charset="0"/>
              </a:defRPr>
            </a:lvl1pPr>
          </a:lstStyle>
          <a:p>
            <a:pPr lvl="0"/>
            <a:r>
              <a:rPr lang="en-US"/>
              <a:t>Section Title</a:t>
            </a:r>
          </a:p>
        </p:txBody>
      </p:sp>
    </p:spTree>
    <p:extLst>
      <p:ext uri="{BB962C8B-B14F-4D97-AF65-F5344CB8AC3E}">
        <p14:creationId xmlns:p14="http://schemas.microsoft.com/office/powerpoint/2010/main" val="3972190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Title 5">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45DDB64-D0AA-C04C-8C9B-983AB28857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 Placeholder 15">
            <a:extLst>
              <a:ext uri="{FF2B5EF4-FFF2-40B4-BE49-F238E27FC236}">
                <a16:creationId xmlns:a16="http://schemas.microsoft.com/office/drawing/2014/main" id="{FAC39E07-1FC8-7344-86E1-394AEEFD6E48}"/>
              </a:ext>
            </a:extLst>
          </p:cNvPr>
          <p:cNvSpPr>
            <a:spLocks noGrp="1"/>
          </p:cNvSpPr>
          <p:nvPr>
            <p:ph type="body" sz="quarter" idx="10" hasCustomPrompt="1"/>
          </p:nvPr>
        </p:nvSpPr>
        <p:spPr>
          <a:xfrm>
            <a:off x="700088" y="1352550"/>
            <a:ext cx="6553200" cy="400050"/>
          </a:xfrm>
          <a:prstGeom prst="rect">
            <a:avLst/>
          </a:prstGeom>
        </p:spPr>
        <p:txBody>
          <a:bodyPr lIns="0" tIns="0" rIns="0" bIns="0" anchor="ctr"/>
          <a:lstStyle>
            <a:lvl1pPr>
              <a:defRPr sz="2800" b="0" i="0">
                <a:solidFill>
                  <a:schemeClr val="bg1"/>
                </a:solidFill>
                <a:latin typeface="Raleway Light" panose="020B0003030101060003" pitchFamily="34" charset="0"/>
              </a:defRPr>
            </a:lvl1pPr>
          </a:lstStyle>
          <a:p>
            <a:pPr lvl="0"/>
            <a:r>
              <a:rPr lang="en-US"/>
              <a:t>Sub-title goes here</a:t>
            </a:r>
          </a:p>
        </p:txBody>
      </p:sp>
      <p:pic>
        <p:nvPicPr>
          <p:cNvPr id="9" name="Picture 8">
            <a:extLst>
              <a:ext uri="{FF2B5EF4-FFF2-40B4-BE49-F238E27FC236}">
                <a16:creationId xmlns:a16="http://schemas.microsoft.com/office/drawing/2014/main" id="{DA9058E3-095C-2242-A1BA-A7ABAA77BB98}"/>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10" name="Text Placeholder 2">
            <a:extLst>
              <a:ext uri="{FF2B5EF4-FFF2-40B4-BE49-F238E27FC236}">
                <a16:creationId xmlns:a16="http://schemas.microsoft.com/office/drawing/2014/main" id="{4A910E02-5BB2-114E-BD22-CAB87302CC01}"/>
              </a:ext>
            </a:extLst>
          </p:cNvPr>
          <p:cNvSpPr>
            <a:spLocks noGrp="1"/>
          </p:cNvSpPr>
          <p:nvPr>
            <p:ph type="body" sz="quarter" idx="11" hasCustomPrompt="1"/>
          </p:nvPr>
        </p:nvSpPr>
        <p:spPr>
          <a:xfrm>
            <a:off x="700088" y="687601"/>
            <a:ext cx="6553200" cy="531600"/>
          </a:xfrm>
          <a:prstGeom prst="rect">
            <a:avLst/>
          </a:prstGeom>
        </p:spPr>
        <p:txBody>
          <a:bodyPr lIns="0" tIns="0" rIns="0" bIns="0"/>
          <a:lstStyle>
            <a:lvl1pPr algn="l">
              <a:defRPr sz="4000" b="1">
                <a:solidFill>
                  <a:schemeClr val="bg1"/>
                </a:solidFill>
                <a:latin typeface="Raleway" panose="020B0003030101060003" pitchFamily="34" charset="0"/>
              </a:defRPr>
            </a:lvl1pPr>
          </a:lstStyle>
          <a:p>
            <a:pPr lvl="0"/>
            <a:r>
              <a:rPr lang="en-US"/>
              <a:t>Section Title</a:t>
            </a:r>
          </a:p>
        </p:txBody>
      </p:sp>
    </p:spTree>
    <p:extLst>
      <p:ext uri="{BB962C8B-B14F-4D97-AF65-F5344CB8AC3E}">
        <p14:creationId xmlns:p14="http://schemas.microsoft.com/office/powerpoint/2010/main" val="178734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 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5F290B-0421-B24C-8571-CFEE2C91C6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7F709928-B38A-3E47-A96D-13A718A2C50B}"/>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3" name="Text Placeholder 2">
            <a:extLst>
              <a:ext uri="{FF2B5EF4-FFF2-40B4-BE49-F238E27FC236}">
                <a16:creationId xmlns:a16="http://schemas.microsoft.com/office/drawing/2014/main" id="{DAFD6AB6-65FB-A747-9CA9-063EA7EE5C50}"/>
              </a:ext>
            </a:extLst>
          </p:cNvPr>
          <p:cNvSpPr>
            <a:spLocks noGrp="1"/>
          </p:cNvSpPr>
          <p:nvPr>
            <p:ph type="body" sz="quarter" idx="10" hasCustomPrompt="1"/>
          </p:nvPr>
        </p:nvSpPr>
        <p:spPr>
          <a:xfrm>
            <a:off x="609600" y="1147483"/>
            <a:ext cx="5997575" cy="4262718"/>
          </a:xfrm>
          <a:prstGeom prst="rect">
            <a:avLst/>
          </a:prstGeom>
        </p:spPr>
        <p:txBody>
          <a:bodyPr/>
          <a:lstStyle>
            <a:lvl1pPr marL="457200" indent="-457200">
              <a:lnSpc>
                <a:spcPts val="5640"/>
              </a:lnSpc>
              <a:buSzPct val="75000"/>
              <a:buFontTx/>
              <a:buBlip>
                <a:blip r:embed="rId4"/>
              </a:buBlip>
              <a:defRPr sz="3200" b="1">
                <a:solidFill>
                  <a:schemeClr val="bg1"/>
                </a:solidFill>
                <a:latin typeface="Raleway" panose="020B0003030101060003" pitchFamily="34" charset="0"/>
              </a:defRPr>
            </a:lvl1pPr>
          </a:lstStyle>
          <a:p>
            <a:pPr lvl="0"/>
            <a:r>
              <a:rPr lang="en-US"/>
              <a:t>Agenda item 1 </a:t>
            </a:r>
          </a:p>
          <a:p>
            <a:pPr lvl="0"/>
            <a:r>
              <a:rPr lang="en-US"/>
              <a:t>Agenda item 2</a:t>
            </a:r>
          </a:p>
          <a:p>
            <a:pPr lvl="0"/>
            <a:r>
              <a:rPr lang="en-US"/>
              <a:t>Agenda item 3</a:t>
            </a:r>
          </a:p>
          <a:p>
            <a:pPr lvl="0"/>
            <a:r>
              <a:rPr lang="en-US"/>
              <a:t>Agenda item 4</a:t>
            </a:r>
          </a:p>
          <a:p>
            <a:pPr lvl="0"/>
            <a:r>
              <a:rPr lang="en-US"/>
              <a:t>Agenda item 5</a:t>
            </a:r>
          </a:p>
          <a:p>
            <a:pPr lvl="0"/>
            <a:r>
              <a:rPr lang="en-US"/>
              <a:t>Agenda item 6</a:t>
            </a:r>
          </a:p>
        </p:txBody>
      </p:sp>
      <p:sp>
        <p:nvSpPr>
          <p:cNvPr id="8" name="TextBox 7">
            <a:extLst>
              <a:ext uri="{FF2B5EF4-FFF2-40B4-BE49-F238E27FC236}">
                <a16:creationId xmlns:a16="http://schemas.microsoft.com/office/drawing/2014/main" id="{8AB0C9A1-E3E9-4D3C-96EF-992D67614357}"/>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C547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C5470"/>
                </a:solidFill>
                <a:effectLst/>
                <a:latin typeface="Raleway Light" pitchFamily="2" charset="0"/>
                <a:ea typeface="Calibri" panose="020F0502020204030204" pitchFamily="34" charset="0"/>
                <a:hlinkClick r:id="rId5" tooltip="http://www.reallyb2b.com/">
                  <a:extLst>
                    <a:ext uri="{A12FA001-AC4F-418D-AE19-62706E023703}">
                      <ahyp:hlinkClr xmlns:ahyp="http://schemas.microsoft.com/office/drawing/2018/hyperlinkcolor" val="tx"/>
                    </a:ext>
                  </a:extLst>
                </a:hlinkClick>
              </a:rPr>
              <a:t>www.reallyb2b.com</a:t>
            </a:r>
            <a:endParaRPr lang="en-GB" sz="600" b="0" i="0" spc="-5">
              <a:solidFill>
                <a:srgbClr val="5C5470"/>
              </a:solidFill>
              <a:latin typeface="Raleway Light" pitchFamily="2" charset="0"/>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3492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s | Ligh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6E5106-F5EB-6B48-BCB6-886383010C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6FE3756C-5A9E-574E-9353-8CBDF714EA5A}"/>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6" name="Text Placeholder 2">
            <a:extLst>
              <a:ext uri="{FF2B5EF4-FFF2-40B4-BE49-F238E27FC236}">
                <a16:creationId xmlns:a16="http://schemas.microsoft.com/office/drawing/2014/main" id="{7D7CC212-C350-3841-8D44-70A6CEEE6EAF}"/>
              </a:ext>
            </a:extLst>
          </p:cNvPr>
          <p:cNvSpPr>
            <a:spLocks noGrp="1"/>
          </p:cNvSpPr>
          <p:nvPr>
            <p:ph type="body" sz="quarter" idx="10" hasCustomPrompt="1"/>
          </p:nvPr>
        </p:nvSpPr>
        <p:spPr>
          <a:xfrm>
            <a:off x="609600" y="1147483"/>
            <a:ext cx="5997575" cy="4262718"/>
          </a:xfrm>
          <a:prstGeom prst="rect">
            <a:avLst/>
          </a:prstGeom>
        </p:spPr>
        <p:txBody>
          <a:bodyPr/>
          <a:lstStyle>
            <a:lvl1pPr marL="457200" indent="-457200">
              <a:lnSpc>
                <a:spcPts val="5640"/>
              </a:lnSpc>
              <a:buSzPct val="75000"/>
              <a:buFontTx/>
              <a:buBlip>
                <a:blip r:embed="rId4"/>
              </a:buBlip>
              <a:defRPr sz="3200" b="1">
                <a:solidFill>
                  <a:srgbClr val="5C5470"/>
                </a:solidFill>
                <a:latin typeface="Raleway" panose="020B0003030101060003" pitchFamily="34" charset="0"/>
              </a:defRPr>
            </a:lvl1pPr>
          </a:lstStyle>
          <a:p>
            <a:pPr lvl="0"/>
            <a:r>
              <a:rPr lang="en-US"/>
              <a:t>Agenda item 1 </a:t>
            </a:r>
          </a:p>
          <a:p>
            <a:pPr lvl="0"/>
            <a:r>
              <a:rPr lang="en-US"/>
              <a:t>Agenda item 2</a:t>
            </a:r>
          </a:p>
          <a:p>
            <a:pPr lvl="0"/>
            <a:r>
              <a:rPr lang="en-US"/>
              <a:t>Agenda item 3</a:t>
            </a:r>
          </a:p>
          <a:p>
            <a:pPr lvl="0"/>
            <a:r>
              <a:rPr lang="en-US"/>
              <a:t>Agenda item 4</a:t>
            </a:r>
          </a:p>
          <a:p>
            <a:pPr lvl="0"/>
            <a:r>
              <a:rPr lang="en-US"/>
              <a:t>Agenda item 5</a:t>
            </a:r>
          </a:p>
          <a:p>
            <a:pPr lvl="0"/>
            <a:r>
              <a:rPr lang="en-US"/>
              <a:t>Agenda item 6</a:t>
            </a:r>
          </a:p>
        </p:txBody>
      </p:sp>
      <p:sp>
        <p:nvSpPr>
          <p:cNvPr id="9" name="TextBox 8">
            <a:extLst>
              <a:ext uri="{FF2B5EF4-FFF2-40B4-BE49-F238E27FC236}">
                <a16:creationId xmlns:a16="http://schemas.microsoft.com/office/drawing/2014/main" id="{F3C95A3B-BC88-4D25-88F9-415D73FE8653}"/>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C547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C5470"/>
                </a:solidFill>
                <a:effectLst/>
                <a:latin typeface="Raleway Light" pitchFamily="2" charset="0"/>
                <a:ea typeface="Calibri" panose="020F0502020204030204" pitchFamily="34" charset="0"/>
                <a:hlinkClick r:id="rId5" tooltip="http://www.reallyb2b.com/">
                  <a:extLst>
                    <a:ext uri="{A12FA001-AC4F-418D-AE19-62706E023703}">
                      <ahyp:hlinkClr xmlns:ahyp="http://schemas.microsoft.com/office/drawing/2018/hyperlinkcolor" val="tx"/>
                    </a:ext>
                  </a:extLst>
                </a:hlinkClick>
              </a:rPr>
              <a:t>www.reallyb2b.com</a:t>
            </a:r>
            <a:endParaRPr lang="en-GB" sz="600" b="0" i="0" spc="-5">
              <a:solidFill>
                <a:srgbClr val="5C5470"/>
              </a:solidFill>
              <a:latin typeface="Raleway Light" pitchFamily="2" charset="0"/>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854573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1DE3F3-544F-8D45-8D19-52BFA20D8E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CEC58858-3037-C446-A2C7-6AED637575FE}"/>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6" name="Text Placeholder 4">
            <a:extLst>
              <a:ext uri="{FF2B5EF4-FFF2-40B4-BE49-F238E27FC236}">
                <a16:creationId xmlns:a16="http://schemas.microsoft.com/office/drawing/2014/main" id="{BA63AB37-0A3F-2D4D-AC5E-ABD07A504F83}"/>
              </a:ext>
            </a:extLst>
          </p:cNvPr>
          <p:cNvSpPr>
            <a:spLocks noGrp="1"/>
          </p:cNvSpPr>
          <p:nvPr>
            <p:ph type="body" sz="quarter" idx="11" hasCustomPrompt="1"/>
          </p:nvPr>
        </p:nvSpPr>
        <p:spPr>
          <a:xfrm>
            <a:off x="707299" y="2950368"/>
            <a:ext cx="7681912" cy="957263"/>
          </a:xfrm>
          <a:prstGeom prst="rect">
            <a:avLst/>
          </a:prstGeom>
        </p:spPr>
        <p:txBody>
          <a:bodyPr lIns="0" tIns="0" rIns="0" bIns="0" anchor="ctr"/>
          <a:lstStyle>
            <a:lvl1pPr>
              <a:defRPr sz="5800" b="1">
                <a:solidFill>
                  <a:schemeClr val="bg1"/>
                </a:solidFill>
                <a:latin typeface="Raleway" panose="020B0003030101060003" pitchFamily="34" charset="0"/>
              </a:defRPr>
            </a:lvl1pPr>
          </a:lstStyle>
          <a:p>
            <a:pPr lvl="0"/>
            <a:r>
              <a:rPr lang="en-US"/>
              <a:t>Divider Slide Text</a:t>
            </a:r>
          </a:p>
        </p:txBody>
      </p:sp>
      <p:sp>
        <p:nvSpPr>
          <p:cNvPr id="9" name="TextBox 8">
            <a:extLst>
              <a:ext uri="{FF2B5EF4-FFF2-40B4-BE49-F238E27FC236}">
                <a16:creationId xmlns:a16="http://schemas.microsoft.com/office/drawing/2014/main" id="{D572FEE9-5041-43FA-BBD0-23F8754B8A1D}"/>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C547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C5470"/>
                </a:solidFill>
                <a:effectLst/>
                <a:latin typeface="Raleway Light" pitchFamily="2" charset="0"/>
                <a:ea typeface="Calibri" panose="020F0502020204030204" pitchFamily="34" charset="0"/>
                <a:hlinkClick r:id="rId4" tooltip="http://www.reallyb2b.com/">
                  <a:extLst>
                    <a:ext uri="{A12FA001-AC4F-418D-AE19-62706E023703}">
                      <ahyp:hlinkClr xmlns:ahyp="http://schemas.microsoft.com/office/drawing/2018/hyperlinkcolor" val="tx"/>
                    </a:ext>
                  </a:extLst>
                </a:hlinkClick>
              </a:rPr>
              <a:t>www.reallyb2b.com</a:t>
            </a:r>
            <a:endParaRPr lang="en-GB" sz="600" b="0" i="0" spc="-5">
              <a:solidFill>
                <a:srgbClr val="5C5470"/>
              </a:solidFill>
              <a:latin typeface="Raleway Light" pitchFamily="2" charset="0"/>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650886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bg1"/>
        </a:solidFill>
        <a:effectLst/>
      </p:bgPr>
    </p:bg>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92366FE1-A19B-8D4D-9882-BB9A09FD1E47}"/>
              </a:ext>
            </a:extLst>
          </p:cNvPr>
          <p:cNvSpPr/>
          <p:nvPr userDrawn="1"/>
        </p:nvSpPr>
        <p:spPr>
          <a:xfrm>
            <a:off x="0" y="0"/>
            <a:ext cx="12192000" cy="6858000"/>
          </a:xfrm>
          <a:prstGeom prst="rect">
            <a:avLst/>
          </a:prstGeom>
          <a:blipFill>
            <a:blip r:embed="rId2" cstate="print"/>
            <a:stretch>
              <a:fillRect/>
            </a:stretch>
          </a:blipFill>
        </p:spPr>
        <p:txBody>
          <a:bodyPr wrap="square" lIns="0" tIns="0" rIns="0" bIns="0" rtlCol="0"/>
          <a:lstStyle/>
          <a:p>
            <a:endParaRPr/>
          </a:p>
        </p:txBody>
      </p:sp>
      <p:pic>
        <p:nvPicPr>
          <p:cNvPr id="8" name="Picture 7">
            <a:extLst>
              <a:ext uri="{FF2B5EF4-FFF2-40B4-BE49-F238E27FC236}">
                <a16:creationId xmlns:a16="http://schemas.microsoft.com/office/drawing/2014/main" id="{26B01D0D-2D04-5648-8D1D-A673580B49A0}"/>
              </a:ext>
            </a:extLst>
          </p:cNvPr>
          <p:cNvPicPr>
            <a:picLocks noChangeAspect="1"/>
          </p:cNvPicPr>
          <p:nvPr userDrawn="1"/>
        </p:nvPicPr>
        <p:blipFill>
          <a:blip r:embed="rId3"/>
          <a:stretch>
            <a:fillRect/>
          </a:stretch>
        </p:blipFill>
        <p:spPr>
          <a:xfrm>
            <a:off x="10525472" y="533400"/>
            <a:ext cx="944951" cy="337820"/>
          </a:xfrm>
          <a:prstGeom prst="rect">
            <a:avLst/>
          </a:prstGeom>
        </p:spPr>
      </p:pic>
      <p:sp>
        <p:nvSpPr>
          <p:cNvPr id="4" name="Text Placeholder 3">
            <a:extLst>
              <a:ext uri="{FF2B5EF4-FFF2-40B4-BE49-F238E27FC236}">
                <a16:creationId xmlns:a16="http://schemas.microsoft.com/office/drawing/2014/main" id="{1FB61DF6-2A24-C643-9689-E6B932145F84}"/>
              </a:ext>
            </a:extLst>
          </p:cNvPr>
          <p:cNvSpPr>
            <a:spLocks noGrp="1"/>
          </p:cNvSpPr>
          <p:nvPr>
            <p:ph type="body" sz="quarter" idx="10" hasCustomPrompt="1"/>
          </p:nvPr>
        </p:nvSpPr>
        <p:spPr>
          <a:xfrm>
            <a:off x="707299" y="5486400"/>
            <a:ext cx="7065101" cy="609600"/>
          </a:xfrm>
          <a:prstGeom prst="rect">
            <a:avLst/>
          </a:prstGeom>
        </p:spPr>
        <p:txBody>
          <a:bodyPr lIns="0" tIns="0" rIns="0" bIns="0"/>
          <a:lstStyle>
            <a:lvl1pPr>
              <a:defRPr sz="4000" b="1">
                <a:solidFill>
                  <a:schemeClr val="bg1"/>
                </a:solidFill>
                <a:latin typeface="Raleway" panose="020B0003030101060003" pitchFamily="34" charset="0"/>
              </a:defRPr>
            </a:lvl1pPr>
          </a:lstStyle>
          <a:p>
            <a:pPr lvl="0"/>
            <a:r>
              <a:rPr lang="en-US"/>
              <a:t>Thank you for listening</a:t>
            </a:r>
          </a:p>
        </p:txBody>
      </p:sp>
      <p:sp>
        <p:nvSpPr>
          <p:cNvPr id="9" name="TextBox 8">
            <a:extLst>
              <a:ext uri="{FF2B5EF4-FFF2-40B4-BE49-F238E27FC236}">
                <a16:creationId xmlns:a16="http://schemas.microsoft.com/office/drawing/2014/main" id="{0EA8F598-EDCE-4802-81DA-35D7A6E970C4}"/>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C547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C5470"/>
                </a:solidFill>
                <a:effectLst/>
                <a:latin typeface="Raleway Light" pitchFamily="2" charset="0"/>
                <a:ea typeface="Calibri" panose="020F0502020204030204" pitchFamily="34" charset="0"/>
                <a:hlinkClick r:id="rId4" tooltip="http://www.reallyb2b.com/">
                  <a:extLst>
                    <a:ext uri="{A12FA001-AC4F-418D-AE19-62706E023703}">
                      <ahyp:hlinkClr xmlns:ahyp="http://schemas.microsoft.com/office/drawing/2018/hyperlinkcolor" val="tx"/>
                    </a:ext>
                  </a:extLst>
                </a:hlinkClick>
              </a:rPr>
              <a:t>www.reallyb2b.com</a:t>
            </a:r>
            <a:endParaRPr lang="en-GB" sz="600" b="0" i="0" spc="-5">
              <a:solidFill>
                <a:srgbClr val="5C5470"/>
              </a:solidFill>
              <a:latin typeface="Raleway Light" pitchFamily="2" charset="0"/>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22812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lain Slide w/ Titl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nly | 1-column">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0055914D-B2F6-CC4A-B704-360085F1B9E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9" name="Text Placeholder 10">
            <a:extLst>
              <a:ext uri="{FF2B5EF4-FFF2-40B4-BE49-F238E27FC236}">
                <a16:creationId xmlns:a16="http://schemas.microsoft.com/office/drawing/2014/main" id="{36583556-B5E1-4747-B5EC-5D1EB6B6EC69}"/>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1-column master</a:t>
            </a:r>
          </a:p>
        </p:txBody>
      </p:sp>
      <p:sp>
        <p:nvSpPr>
          <p:cNvPr id="5" name="Text Placeholder 10">
            <a:extLst>
              <a:ext uri="{FF2B5EF4-FFF2-40B4-BE49-F238E27FC236}">
                <a16:creationId xmlns:a16="http://schemas.microsoft.com/office/drawing/2014/main" id="{11956198-5D36-114C-A7BF-36121043069C}"/>
              </a:ext>
            </a:extLst>
          </p:cNvPr>
          <p:cNvSpPr>
            <a:spLocks noGrp="1"/>
          </p:cNvSpPr>
          <p:nvPr>
            <p:ph type="body" sz="quarter" idx="13" hasCustomPrompt="1"/>
          </p:nvPr>
        </p:nvSpPr>
        <p:spPr>
          <a:xfrm>
            <a:off x="711798" y="2133600"/>
            <a:ext cx="10953749" cy="3327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nly | 2-column">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2-column master</a:t>
            </a:r>
          </a:p>
        </p:txBody>
      </p:sp>
      <p:sp>
        <p:nvSpPr>
          <p:cNvPr id="5" name="Text Placeholder 10">
            <a:extLst>
              <a:ext uri="{FF2B5EF4-FFF2-40B4-BE49-F238E27FC236}">
                <a16:creationId xmlns:a16="http://schemas.microsoft.com/office/drawing/2014/main" id="{6C9E5202-0AB0-DD47-A041-5C246FB4B72C}"/>
              </a:ext>
            </a:extLst>
          </p:cNvPr>
          <p:cNvSpPr>
            <a:spLocks noGrp="1"/>
          </p:cNvSpPr>
          <p:nvPr>
            <p:ph type="body" sz="quarter" idx="13" hasCustomPrompt="1"/>
          </p:nvPr>
        </p:nvSpPr>
        <p:spPr>
          <a:xfrm>
            <a:off x="711798" y="2057400"/>
            <a:ext cx="10953749" cy="3623684"/>
          </a:xfrm>
          <a:prstGeom prst="rect">
            <a:avLst/>
          </a:prstGeom>
        </p:spPr>
        <p:txBody>
          <a:bodyPr lIns="0" tIns="0" rIns="0" bIns="0" numCol="2" anchor="t"/>
          <a:lstStyle>
            <a:lvl1pPr>
              <a:defRPr sz="1800" b="0" i="0">
                <a:solidFill>
                  <a:srgbClr val="5C5470"/>
                </a:solidFill>
                <a:latin typeface="Raleway Light" panose="020B0003030101060003" pitchFamily="34" charset="0"/>
              </a:defRPr>
            </a:lvl1pPr>
          </a:lstStyle>
          <a:p>
            <a:pPr lvl="0"/>
            <a:r>
              <a:rPr lang="en-US"/>
              <a:t>Insert copy text here</a:t>
            </a:r>
          </a:p>
        </p:txBody>
      </p:sp>
    </p:spTree>
    <p:extLst>
      <p:ext uri="{BB962C8B-B14F-4D97-AF65-F5344CB8AC3E}">
        <p14:creationId xmlns:p14="http://schemas.microsoft.com/office/powerpoint/2010/main" val="2930731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nly | 3-column">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3-column master</a:t>
            </a:r>
          </a:p>
        </p:txBody>
      </p:sp>
      <p:sp>
        <p:nvSpPr>
          <p:cNvPr id="6" name="Text Placeholder 10">
            <a:extLst>
              <a:ext uri="{FF2B5EF4-FFF2-40B4-BE49-F238E27FC236}">
                <a16:creationId xmlns:a16="http://schemas.microsoft.com/office/drawing/2014/main" id="{1E264E63-C251-3643-9926-178342A4C2AD}"/>
              </a:ext>
            </a:extLst>
          </p:cNvPr>
          <p:cNvSpPr>
            <a:spLocks noGrp="1"/>
          </p:cNvSpPr>
          <p:nvPr>
            <p:ph type="body" sz="quarter" idx="13" hasCustomPrompt="1"/>
          </p:nvPr>
        </p:nvSpPr>
        <p:spPr>
          <a:xfrm>
            <a:off x="711798" y="2133600"/>
            <a:ext cx="10953749" cy="3928484"/>
          </a:xfrm>
          <a:prstGeom prst="rect">
            <a:avLst/>
          </a:prstGeom>
        </p:spPr>
        <p:txBody>
          <a:bodyPr lIns="0" tIns="0" rIns="0" bIns="0" numCol="3" anchor="t"/>
          <a:lstStyle>
            <a:lvl1pPr>
              <a:defRPr sz="1800" b="0" i="0">
                <a:solidFill>
                  <a:srgbClr val="5C5470"/>
                </a:solidFill>
                <a:latin typeface="Raleway Light" panose="020B0003030101060003" pitchFamily="34" charset="0"/>
              </a:defRPr>
            </a:lvl1pPr>
          </a:lstStyle>
          <a:p>
            <a:pPr lvl="0"/>
            <a:r>
              <a:rPr lang="en-US"/>
              <a:t>Insert copy text here</a:t>
            </a:r>
          </a:p>
        </p:txBody>
      </p:sp>
    </p:spTree>
    <p:extLst>
      <p:ext uri="{BB962C8B-B14F-4D97-AF65-F5344CB8AC3E}">
        <p14:creationId xmlns:p14="http://schemas.microsoft.com/office/powerpoint/2010/main" val="3335760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 Bullets | 1-column">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1-column master</a:t>
            </a:r>
          </a:p>
        </p:txBody>
      </p:sp>
      <p:sp>
        <p:nvSpPr>
          <p:cNvPr id="7" name="Text Placeholder 10">
            <a:extLst>
              <a:ext uri="{FF2B5EF4-FFF2-40B4-BE49-F238E27FC236}">
                <a16:creationId xmlns:a16="http://schemas.microsoft.com/office/drawing/2014/main" id="{49D56D7F-8948-A549-A138-26F2FDD9F7F0}"/>
              </a:ext>
            </a:extLst>
          </p:cNvPr>
          <p:cNvSpPr>
            <a:spLocks noGrp="1"/>
          </p:cNvSpPr>
          <p:nvPr>
            <p:ph type="body" sz="quarter" idx="14" hasCustomPrompt="1"/>
          </p:nvPr>
        </p:nvSpPr>
        <p:spPr>
          <a:xfrm>
            <a:off x="711798" y="2133600"/>
            <a:ext cx="10953749"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9" name="Text Placeholder 10">
            <a:extLst>
              <a:ext uri="{FF2B5EF4-FFF2-40B4-BE49-F238E27FC236}">
                <a16:creationId xmlns:a16="http://schemas.microsoft.com/office/drawing/2014/main" id="{5A63778B-A840-DE46-A299-7EFD62EF72D8}"/>
              </a:ext>
            </a:extLst>
          </p:cNvPr>
          <p:cNvSpPr>
            <a:spLocks noGrp="1"/>
          </p:cNvSpPr>
          <p:nvPr>
            <p:ph type="body" sz="quarter" idx="15" hasCustomPrompt="1"/>
          </p:nvPr>
        </p:nvSpPr>
        <p:spPr>
          <a:xfrm>
            <a:off x="711798" y="2896924"/>
            <a:ext cx="10953749" cy="2665675"/>
          </a:xfrm>
          <a:prstGeom prst="rect">
            <a:avLst/>
          </a:prstGeom>
        </p:spPr>
        <p:txBody>
          <a:bodyPr lIns="0" tIns="0" rIns="0" bIns="0" anchor="t"/>
          <a:lstStyle>
            <a:lvl1pPr marL="285750" indent="-285750">
              <a:buSzPct val="80000"/>
              <a:buFontTx/>
              <a:buBlip>
                <a:blip r:embed="rId2"/>
              </a:buBlip>
              <a:defRPr sz="1800" b="0" i="0">
                <a:solidFill>
                  <a:srgbClr val="5C5470"/>
                </a:solidFill>
                <a:latin typeface="Raleway Light" panose="020B0003030101060003" pitchFamily="34" charset="0"/>
              </a:defRPr>
            </a:lvl1pPr>
          </a:lstStyle>
          <a:p>
            <a:pPr lvl="0"/>
            <a:r>
              <a:rPr lang="en-US"/>
              <a:t>Insert bullet text here</a:t>
            </a:r>
          </a:p>
        </p:txBody>
      </p:sp>
    </p:spTree>
    <p:extLst>
      <p:ext uri="{BB962C8B-B14F-4D97-AF65-F5344CB8AC3E}">
        <p14:creationId xmlns:p14="http://schemas.microsoft.com/office/powerpoint/2010/main" val="986719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 Bullets | 2-column">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marL="0" marR="0" indent="0" defTabSz="914400" eaLnBrk="1" fontAlgn="auto" latinLnBrk="0" hangingPunct="1">
              <a:lnSpc>
                <a:spcPct val="100000"/>
              </a:lnSpc>
              <a:spcBef>
                <a:spcPts val="0"/>
              </a:spcBef>
              <a:spcAft>
                <a:spcPts val="0"/>
              </a:spcAft>
              <a:buClrTx/>
              <a:buSzTx/>
              <a:buFontTx/>
              <a:buNone/>
              <a:tabLst/>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2-column master</a:t>
            </a:r>
          </a:p>
        </p:txBody>
      </p:sp>
      <p:sp>
        <p:nvSpPr>
          <p:cNvPr id="9" name="Text Placeholder 10">
            <a:extLst>
              <a:ext uri="{FF2B5EF4-FFF2-40B4-BE49-F238E27FC236}">
                <a16:creationId xmlns:a16="http://schemas.microsoft.com/office/drawing/2014/main" id="{8609F7E7-9FB8-724A-8473-B94F8CAB61F7}"/>
              </a:ext>
            </a:extLst>
          </p:cNvPr>
          <p:cNvSpPr>
            <a:spLocks noGrp="1"/>
          </p:cNvSpPr>
          <p:nvPr>
            <p:ph type="body" sz="quarter" idx="16" hasCustomPrompt="1"/>
          </p:nvPr>
        </p:nvSpPr>
        <p:spPr>
          <a:xfrm>
            <a:off x="711799" y="2133600"/>
            <a:ext cx="46984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0" name="Text Placeholder 10">
            <a:extLst>
              <a:ext uri="{FF2B5EF4-FFF2-40B4-BE49-F238E27FC236}">
                <a16:creationId xmlns:a16="http://schemas.microsoft.com/office/drawing/2014/main" id="{E52EF2DD-978B-0F49-8726-90F5899C6A13}"/>
              </a:ext>
            </a:extLst>
          </p:cNvPr>
          <p:cNvSpPr>
            <a:spLocks noGrp="1"/>
          </p:cNvSpPr>
          <p:nvPr>
            <p:ph type="body" sz="quarter" idx="17" hasCustomPrompt="1"/>
          </p:nvPr>
        </p:nvSpPr>
        <p:spPr>
          <a:xfrm>
            <a:off x="711799" y="2896925"/>
            <a:ext cx="4698402" cy="684476"/>
          </a:xfrm>
          <a:prstGeom prst="rect">
            <a:avLst/>
          </a:prstGeom>
        </p:spPr>
        <p:txBody>
          <a:bodyPr lIns="0" tIns="0" rIns="0" bIns="0" anchor="t"/>
          <a:lstStyle>
            <a:lvl1pPr marL="285750" indent="-285750">
              <a:buSzPct val="80000"/>
              <a:buFontTx/>
              <a:buBlip>
                <a:blip r:embed="rId2"/>
              </a:buBlip>
              <a:defRPr sz="1800" b="0" i="0">
                <a:solidFill>
                  <a:srgbClr val="5C5470"/>
                </a:solidFill>
                <a:latin typeface="Raleway Light" panose="020B0003030101060003" pitchFamily="34" charset="0"/>
              </a:defRPr>
            </a:lvl1pPr>
          </a:lstStyle>
          <a:p>
            <a:pPr lvl="0"/>
            <a:r>
              <a:rPr lang="en-US"/>
              <a:t>Insert bullet text here</a:t>
            </a:r>
          </a:p>
        </p:txBody>
      </p:sp>
      <p:sp>
        <p:nvSpPr>
          <p:cNvPr id="13" name="Text Placeholder 10">
            <a:extLst>
              <a:ext uri="{FF2B5EF4-FFF2-40B4-BE49-F238E27FC236}">
                <a16:creationId xmlns:a16="http://schemas.microsoft.com/office/drawing/2014/main" id="{8BCAD752-FC5B-4F42-8410-F5270D624519}"/>
              </a:ext>
            </a:extLst>
          </p:cNvPr>
          <p:cNvSpPr>
            <a:spLocks noGrp="1"/>
          </p:cNvSpPr>
          <p:nvPr>
            <p:ph type="body" sz="quarter" idx="18" hasCustomPrompt="1"/>
          </p:nvPr>
        </p:nvSpPr>
        <p:spPr>
          <a:xfrm>
            <a:off x="6096000" y="2133600"/>
            <a:ext cx="46984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4" name="Text Placeholder 10">
            <a:extLst>
              <a:ext uri="{FF2B5EF4-FFF2-40B4-BE49-F238E27FC236}">
                <a16:creationId xmlns:a16="http://schemas.microsoft.com/office/drawing/2014/main" id="{61EB13E0-66B5-8C4C-9A5E-B6D46590D878}"/>
              </a:ext>
            </a:extLst>
          </p:cNvPr>
          <p:cNvSpPr>
            <a:spLocks noGrp="1"/>
          </p:cNvSpPr>
          <p:nvPr>
            <p:ph type="body" sz="quarter" idx="19" hasCustomPrompt="1"/>
          </p:nvPr>
        </p:nvSpPr>
        <p:spPr>
          <a:xfrm>
            <a:off x="6096000" y="2896925"/>
            <a:ext cx="4698402" cy="684476"/>
          </a:xfrm>
          <a:prstGeom prst="rect">
            <a:avLst/>
          </a:prstGeom>
        </p:spPr>
        <p:txBody>
          <a:bodyPr lIns="0" tIns="0" rIns="0" bIns="0" anchor="t"/>
          <a:lstStyle>
            <a:lvl1pPr marL="285750" indent="-285750">
              <a:buSzPct val="80000"/>
              <a:buFontTx/>
              <a:buBlip>
                <a:blip r:embed="rId2"/>
              </a:buBlip>
              <a:defRPr sz="1800" b="0" i="0">
                <a:solidFill>
                  <a:srgbClr val="5C5470"/>
                </a:solidFill>
                <a:latin typeface="Raleway Light" panose="020B0003030101060003" pitchFamily="34" charset="0"/>
              </a:defRPr>
            </a:lvl1pPr>
          </a:lstStyle>
          <a:p>
            <a:pPr lvl="0"/>
            <a:r>
              <a:rPr lang="en-US"/>
              <a:t>Insert bullet text here</a:t>
            </a:r>
          </a:p>
        </p:txBody>
      </p:sp>
    </p:spTree>
    <p:extLst>
      <p:ext uri="{BB962C8B-B14F-4D97-AF65-F5344CB8AC3E}">
        <p14:creationId xmlns:p14="http://schemas.microsoft.com/office/powerpoint/2010/main" val="4257261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 Bullets | 3-column">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3-column master</a:t>
            </a:r>
          </a:p>
        </p:txBody>
      </p:sp>
      <p:sp>
        <p:nvSpPr>
          <p:cNvPr id="15" name="Text Placeholder 10">
            <a:extLst>
              <a:ext uri="{FF2B5EF4-FFF2-40B4-BE49-F238E27FC236}">
                <a16:creationId xmlns:a16="http://schemas.microsoft.com/office/drawing/2014/main" id="{307C0AA1-90CE-AF43-849C-0DC6BA805A26}"/>
              </a:ext>
            </a:extLst>
          </p:cNvPr>
          <p:cNvSpPr>
            <a:spLocks noGrp="1"/>
          </p:cNvSpPr>
          <p:nvPr>
            <p:ph type="body" sz="quarter" idx="18" hasCustomPrompt="1"/>
          </p:nvPr>
        </p:nvSpPr>
        <p:spPr>
          <a:xfrm>
            <a:off x="762498" y="2099390"/>
            <a:ext cx="35047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6" name="Text Placeholder 10">
            <a:extLst>
              <a:ext uri="{FF2B5EF4-FFF2-40B4-BE49-F238E27FC236}">
                <a16:creationId xmlns:a16="http://schemas.microsoft.com/office/drawing/2014/main" id="{E707C530-29E4-5B48-A305-E6F043272772}"/>
              </a:ext>
            </a:extLst>
          </p:cNvPr>
          <p:cNvSpPr>
            <a:spLocks noGrp="1"/>
          </p:cNvSpPr>
          <p:nvPr>
            <p:ph type="body" sz="quarter" idx="19" hasCustomPrompt="1"/>
          </p:nvPr>
        </p:nvSpPr>
        <p:spPr>
          <a:xfrm>
            <a:off x="762498" y="2862715"/>
            <a:ext cx="3504702" cy="684476"/>
          </a:xfrm>
          <a:prstGeom prst="rect">
            <a:avLst/>
          </a:prstGeom>
        </p:spPr>
        <p:txBody>
          <a:bodyPr lIns="0" tIns="0" rIns="0" bIns="0" anchor="t"/>
          <a:lstStyle>
            <a:lvl1pPr marL="285750" indent="-285750">
              <a:buSzPct val="80000"/>
              <a:buFontTx/>
              <a:buBlip>
                <a:blip r:embed="rId2"/>
              </a:buBlip>
              <a:defRPr sz="1800" b="0" i="0">
                <a:solidFill>
                  <a:srgbClr val="5C5470"/>
                </a:solidFill>
                <a:latin typeface="Raleway Light" panose="020B0003030101060003" pitchFamily="34" charset="0"/>
              </a:defRPr>
            </a:lvl1pPr>
          </a:lstStyle>
          <a:p>
            <a:pPr lvl="0"/>
            <a:r>
              <a:rPr lang="en-US"/>
              <a:t>Insert bullet text here</a:t>
            </a:r>
          </a:p>
        </p:txBody>
      </p:sp>
      <p:sp>
        <p:nvSpPr>
          <p:cNvPr id="17" name="Text Placeholder 10">
            <a:extLst>
              <a:ext uri="{FF2B5EF4-FFF2-40B4-BE49-F238E27FC236}">
                <a16:creationId xmlns:a16="http://schemas.microsoft.com/office/drawing/2014/main" id="{56F2A3D2-5CF2-C445-8D98-D69A26609830}"/>
              </a:ext>
            </a:extLst>
          </p:cNvPr>
          <p:cNvSpPr>
            <a:spLocks noGrp="1"/>
          </p:cNvSpPr>
          <p:nvPr>
            <p:ph type="body" sz="quarter" idx="20" hasCustomPrompt="1"/>
          </p:nvPr>
        </p:nvSpPr>
        <p:spPr>
          <a:xfrm>
            <a:off x="4420098" y="2099390"/>
            <a:ext cx="35047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8" name="Text Placeholder 10">
            <a:extLst>
              <a:ext uri="{FF2B5EF4-FFF2-40B4-BE49-F238E27FC236}">
                <a16:creationId xmlns:a16="http://schemas.microsoft.com/office/drawing/2014/main" id="{298F9069-35F5-2041-84B5-52D892FE8125}"/>
              </a:ext>
            </a:extLst>
          </p:cNvPr>
          <p:cNvSpPr>
            <a:spLocks noGrp="1"/>
          </p:cNvSpPr>
          <p:nvPr>
            <p:ph type="body" sz="quarter" idx="21" hasCustomPrompt="1"/>
          </p:nvPr>
        </p:nvSpPr>
        <p:spPr>
          <a:xfrm>
            <a:off x="4420098" y="2862715"/>
            <a:ext cx="3504702" cy="684476"/>
          </a:xfrm>
          <a:prstGeom prst="rect">
            <a:avLst/>
          </a:prstGeom>
        </p:spPr>
        <p:txBody>
          <a:bodyPr lIns="0" tIns="0" rIns="0" bIns="0" anchor="t"/>
          <a:lstStyle>
            <a:lvl1pPr marL="285750" indent="-285750">
              <a:buSzPct val="80000"/>
              <a:buFontTx/>
              <a:buBlip>
                <a:blip r:embed="rId2"/>
              </a:buBlip>
              <a:defRPr sz="1800" b="0" i="0">
                <a:solidFill>
                  <a:srgbClr val="5C5470"/>
                </a:solidFill>
                <a:latin typeface="Raleway Light" panose="020B0003030101060003" pitchFamily="34" charset="0"/>
              </a:defRPr>
            </a:lvl1pPr>
          </a:lstStyle>
          <a:p>
            <a:pPr lvl="0"/>
            <a:r>
              <a:rPr lang="en-US"/>
              <a:t>Insert bullet text here</a:t>
            </a:r>
          </a:p>
        </p:txBody>
      </p:sp>
      <p:sp>
        <p:nvSpPr>
          <p:cNvPr id="19" name="Text Placeholder 10">
            <a:extLst>
              <a:ext uri="{FF2B5EF4-FFF2-40B4-BE49-F238E27FC236}">
                <a16:creationId xmlns:a16="http://schemas.microsoft.com/office/drawing/2014/main" id="{BA1D1C56-D4ED-F444-962F-D2913EA6BC1D}"/>
              </a:ext>
            </a:extLst>
          </p:cNvPr>
          <p:cNvSpPr>
            <a:spLocks noGrp="1"/>
          </p:cNvSpPr>
          <p:nvPr>
            <p:ph type="body" sz="quarter" idx="22" hasCustomPrompt="1"/>
          </p:nvPr>
        </p:nvSpPr>
        <p:spPr>
          <a:xfrm>
            <a:off x="8153898" y="2099390"/>
            <a:ext cx="35047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20" name="Text Placeholder 10">
            <a:extLst>
              <a:ext uri="{FF2B5EF4-FFF2-40B4-BE49-F238E27FC236}">
                <a16:creationId xmlns:a16="http://schemas.microsoft.com/office/drawing/2014/main" id="{6B103E6B-AF82-284B-B59C-47915067EF02}"/>
              </a:ext>
            </a:extLst>
          </p:cNvPr>
          <p:cNvSpPr>
            <a:spLocks noGrp="1"/>
          </p:cNvSpPr>
          <p:nvPr>
            <p:ph type="body" sz="quarter" idx="23" hasCustomPrompt="1"/>
          </p:nvPr>
        </p:nvSpPr>
        <p:spPr>
          <a:xfrm>
            <a:off x="8153898" y="2862715"/>
            <a:ext cx="3504702" cy="684476"/>
          </a:xfrm>
          <a:prstGeom prst="rect">
            <a:avLst/>
          </a:prstGeom>
        </p:spPr>
        <p:txBody>
          <a:bodyPr lIns="0" tIns="0" rIns="0" bIns="0" anchor="t"/>
          <a:lstStyle>
            <a:lvl1pPr marL="285750" indent="-285750">
              <a:buSzPct val="80000"/>
              <a:buFontTx/>
              <a:buBlip>
                <a:blip r:embed="rId2"/>
              </a:buBlip>
              <a:defRPr sz="1800" b="0" i="0">
                <a:solidFill>
                  <a:srgbClr val="5C5470"/>
                </a:solidFill>
                <a:latin typeface="Raleway Light" panose="020B0003030101060003" pitchFamily="34" charset="0"/>
              </a:defRPr>
            </a:lvl1pPr>
          </a:lstStyle>
          <a:p>
            <a:pPr lvl="0"/>
            <a:r>
              <a:rPr lang="en-US"/>
              <a:t>Insert bullet text here</a:t>
            </a:r>
          </a:p>
        </p:txBody>
      </p:sp>
    </p:spTree>
    <p:extLst>
      <p:ext uri="{BB962C8B-B14F-4D97-AF65-F5344CB8AC3E}">
        <p14:creationId xmlns:p14="http://schemas.microsoft.com/office/powerpoint/2010/main" val="111367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Hierarchy | 1-column">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0055914D-B2F6-CC4A-B704-360085F1B9E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9" name="Text Placeholder 10">
            <a:extLst>
              <a:ext uri="{FF2B5EF4-FFF2-40B4-BE49-F238E27FC236}">
                <a16:creationId xmlns:a16="http://schemas.microsoft.com/office/drawing/2014/main" id="{36583556-B5E1-4747-B5EC-5D1EB6B6EC69}"/>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1-column master</a:t>
            </a:r>
          </a:p>
        </p:txBody>
      </p:sp>
      <p:sp>
        <p:nvSpPr>
          <p:cNvPr id="3" name="Text Placeholder 2">
            <a:extLst>
              <a:ext uri="{FF2B5EF4-FFF2-40B4-BE49-F238E27FC236}">
                <a16:creationId xmlns:a16="http://schemas.microsoft.com/office/drawing/2014/main" id="{06BA131A-923C-964A-ACAE-EDFB6FF9EEEA}"/>
              </a:ext>
            </a:extLst>
          </p:cNvPr>
          <p:cNvSpPr>
            <a:spLocks noGrp="1"/>
          </p:cNvSpPr>
          <p:nvPr>
            <p:ph type="body" sz="quarter" idx="13"/>
          </p:nvPr>
        </p:nvSpPr>
        <p:spPr>
          <a:xfrm>
            <a:off x="711200" y="2090738"/>
            <a:ext cx="10566400" cy="3395662"/>
          </a:xfrm>
          <a:prstGeom prst="rect">
            <a:avLst/>
          </a:prstGeom>
        </p:spPr>
        <p:txBody>
          <a:bodyPr/>
          <a:lstStyle>
            <a:lvl1pPr>
              <a:lnSpc>
                <a:spcPts val="2560"/>
              </a:lnSpc>
              <a:defRPr b="1">
                <a:solidFill>
                  <a:srgbClr val="5C5470"/>
                </a:solidFill>
                <a:latin typeface="Raleway" panose="020B0003030101060003" pitchFamily="34" charset="0"/>
              </a:defRPr>
            </a:lvl1pPr>
            <a:lvl2pPr marL="742950" indent="-285750">
              <a:lnSpc>
                <a:spcPts val="2560"/>
              </a:lnSpc>
              <a:buSzPct val="90000"/>
              <a:buFontTx/>
              <a:buBlip>
                <a:blip r:embed="rId2"/>
              </a:buBlip>
              <a:defRPr>
                <a:solidFill>
                  <a:srgbClr val="5C5470"/>
                </a:solidFill>
                <a:latin typeface="Raleway" panose="020B0003030101060003" pitchFamily="34" charset="0"/>
              </a:defRPr>
            </a:lvl2pPr>
            <a:lvl3pPr marL="1200150" indent="-285750">
              <a:lnSpc>
                <a:spcPts val="2560"/>
              </a:lnSpc>
              <a:buSzPct val="90000"/>
              <a:buFontTx/>
              <a:buBlip>
                <a:blip r:embed="rId2"/>
              </a:buBlip>
              <a:defRPr sz="1600">
                <a:solidFill>
                  <a:srgbClr val="5C5470"/>
                </a:solidFill>
                <a:latin typeface="Raleway" panose="020B0003030101060003" pitchFamily="34" charset="0"/>
              </a:defRPr>
            </a:lvl3pPr>
            <a:lvl4pPr marL="1657350" indent="-285750">
              <a:lnSpc>
                <a:spcPts val="2560"/>
              </a:lnSpc>
              <a:buSzPct val="90000"/>
              <a:buFontTx/>
              <a:buBlip>
                <a:blip r:embed="rId2"/>
              </a:buBlip>
              <a:defRPr sz="1400">
                <a:solidFill>
                  <a:srgbClr val="5C5470"/>
                </a:solidFill>
                <a:latin typeface="Raleway" panose="020B0003030101060003" pitchFamily="34" charset="0"/>
              </a:defRPr>
            </a:lvl4pPr>
            <a:lvl5pPr marL="2114550" indent="-285750">
              <a:lnSpc>
                <a:spcPts val="2560"/>
              </a:lnSpc>
              <a:buSzPct val="90000"/>
              <a:buFontTx/>
              <a:buBlip>
                <a:blip r:embed="rId2"/>
              </a:buBlip>
              <a:defRPr sz="1200">
                <a:solidFill>
                  <a:srgbClr val="5C5470"/>
                </a:solidFill>
                <a:latin typeface="Raleway" panose="020B00030301010600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5219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Hierarchy | 2-column">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0055914D-B2F6-CC4A-B704-360085F1B9E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9" name="Text Placeholder 10">
            <a:extLst>
              <a:ext uri="{FF2B5EF4-FFF2-40B4-BE49-F238E27FC236}">
                <a16:creationId xmlns:a16="http://schemas.microsoft.com/office/drawing/2014/main" id="{36583556-B5E1-4747-B5EC-5D1EB6B6EC69}"/>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2-column master</a:t>
            </a:r>
          </a:p>
        </p:txBody>
      </p:sp>
      <p:sp>
        <p:nvSpPr>
          <p:cNvPr id="3" name="Text Placeholder 2">
            <a:extLst>
              <a:ext uri="{FF2B5EF4-FFF2-40B4-BE49-F238E27FC236}">
                <a16:creationId xmlns:a16="http://schemas.microsoft.com/office/drawing/2014/main" id="{06BA131A-923C-964A-ACAE-EDFB6FF9EEEA}"/>
              </a:ext>
            </a:extLst>
          </p:cNvPr>
          <p:cNvSpPr>
            <a:spLocks noGrp="1"/>
          </p:cNvSpPr>
          <p:nvPr>
            <p:ph type="body" sz="quarter" idx="13"/>
          </p:nvPr>
        </p:nvSpPr>
        <p:spPr>
          <a:xfrm>
            <a:off x="711200" y="2090738"/>
            <a:ext cx="5232400" cy="3395662"/>
          </a:xfrm>
          <a:prstGeom prst="rect">
            <a:avLst/>
          </a:prstGeom>
        </p:spPr>
        <p:txBody>
          <a:bodyPr/>
          <a:lstStyle>
            <a:lvl1pPr>
              <a:lnSpc>
                <a:spcPts val="2560"/>
              </a:lnSpc>
              <a:defRPr b="1">
                <a:solidFill>
                  <a:srgbClr val="5C5470"/>
                </a:solidFill>
                <a:latin typeface="Raleway" panose="020B0003030101060003" pitchFamily="34" charset="0"/>
              </a:defRPr>
            </a:lvl1pPr>
            <a:lvl2pPr marL="742950" indent="-285750">
              <a:lnSpc>
                <a:spcPts val="2560"/>
              </a:lnSpc>
              <a:buSzPct val="90000"/>
              <a:buFontTx/>
              <a:buBlip>
                <a:blip r:embed="rId2"/>
              </a:buBlip>
              <a:defRPr>
                <a:solidFill>
                  <a:srgbClr val="5C5470"/>
                </a:solidFill>
                <a:latin typeface="Raleway" panose="020B0003030101060003" pitchFamily="34" charset="0"/>
              </a:defRPr>
            </a:lvl2pPr>
            <a:lvl3pPr marL="1200150" indent="-285750">
              <a:lnSpc>
                <a:spcPts val="2560"/>
              </a:lnSpc>
              <a:buSzPct val="90000"/>
              <a:buFontTx/>
              <a:buBlip>
                <a:blip r:embed="rId2"/>
              </a:buBlip>
              <a:defRPr sz="1600">
                <a:solidFill>
                  <a:srgbClr val="5C5470"/>
                </a:solidFill>
                <a:latin typeface="Raleway" panose="020B0003030101060003" pitchFamily="34" charset="0"/>
              </a:defRPr>
            </a:lvl3pPr>
            <a:lvl4pPr marL="1657350" indent="-285750">
              <a:lnSpc>
                <a:spcPts val="2560"/>
              </a:lnSpc>
              <a:buSzPct val="90000"/>
              <a:buFontTx/>
              <a:buBlip>
                <a:blip r:embed="rId2"/>
              </a:buBlip>
              <a:defRPr sz="1400">
                <a:solidFill>
                  <a:srgbClr val="5C5470"/>
                </a:solidFill>
                <a:latin typeface="Raleway" panose="020B0003030101060003" pitchFamily="34" charset="0"/>
              </a:defRPr>
            </a:lvl4pPr>
            <a:lvl5pPr marL="2114550" indent="-285750">
              <a:lnSpc>
                <a:spcPts val="2560"/>
              </a:lnSpc>
              <a:buSzPct val="90000"/>
              <a:buFontTx/>
              <a:buBlip>
                <a:blip r:embed="rId2"/>
              </a:buBlip>
              <a:defRPr sz="1200">
                <a:solidFill>
                  <a:srgbClr val="5C5470"/>
                </a:solidFill>
                <a:latin typeface="Raleway" panose="020B00030301010600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A613089D-0D3D-6D4D-BDFC-EFFF8730B934}"/>
              </a:ext>
            </a:extLst>
          </p:cNvPr>
          <p:cNvSpPr>
            <a:spLocks noGrp="1"/>
          </p:cNvSpPr>
          <p:nvPr>
            <p:ph type="body" sz="quarter" idx="14"/>
          </p:nvPr>
        </p:nvSpPr>
        <p:spPr>
          <a:xfrm>
            <a:off x="6248400" y="2090738"/>
            <a:ext cx="5181600" cy="3395662"/>
          </a:xfrm>
          <a:prstGeom prst="rect">
            <a:avLst/>
          </a:prstGeom>
        </p:spPr>
        <p:txBody>
          <a:bodyPr/>
          <a:lstStyle>
            <a:lvl1pPr>
              <a:lnSpc>
                <a:spcPts val="2560"/>
              </a:lnSpc>
              <a:defRPr b="1">
                <a:solidFill>
                  <a:srgbClr val="5C5470"/>
                </a:solidFill>
                <a:latin typeface="Raleway" panose="020B0003030101060003" pitchFamily="34" charset="0"/>
              </a:defRPr>
            </a:lvl1pPr>
            <a:lvl2pPr marL="742950" indent="-285750">
              <a:lnSpc>
                <a:spcPts val="2560"/>
              </a:lnSpc>
              <a:buSzPct val="90000"/>
              <a:buFontTx/>
              <a:buBlip>
                <a:blip r:embed="rId2"/>
              </a:buBlip>
              <a:defRPr>
                <a:solidFill>
                  <a:srgbClr val="5C5470"/>
                </a:solidFill>
                <a:latin typeface="Raleway" panose="020B0003030101060003" pitchFamily="34" charset="0"/>
              </a:defRPr>
            </a:lvl2pPr>
            <a:lvl3pPr marL="1200150" indent="-285750">
              <a:lnSpc>
                <a:spcPts val="2560"/>
              </a:lnSpc>
              <a:buSzPct val="90000"/>
              <a:buFontTx/>
              <a:buBlip>
                <a:blip r:embed="rId2"/>
              </a:buBlip>
              <a:defRPr sz="1600">
                <a:solidFill>
                  <a:srgbClr val="5C5470"/>
                </a:solidFill>
                <a:latin typeface="Raleway" panose="020B0003030101060003" pitchFamily="34" charset="0"/>
              </a:defRPr>
            </a:lvl3pPr>
            <a:lvl4pPr marL="1657350" indent="-285750">
              <a:lnSpc>
                <a:spcPts val="2560"/>
              </a:lnSpc>
              <a:buSzPct val="90000"/>
              <a:buFontTx/>
              <a:buBlip>
                <a:blip r:embed="rId2"/>
              </a:buBlip>
              <a:defRPr sz="1400">
                <a:solidFill>
                  <a:srgbClr val="5C5470"/>
                </a:solidFill>
                <a:latin typeface="Raleway" panose="020B0003030101060003" pitchFamily="34" charset="0"/>
              </a:defRPr>
            </a:lvl4pPr>
            <a:lvl5pPr marL="2114550" indent="-285750">
              <a:lnSpc>
                <a:spcPts val="2560"/>
              </a:lnSpc>
              <a:buSzPct val="90000"/>
              <a:buFontTx/>
              <a:buBlip>
                <a:blip r:embed="rId2"/>
              </a:buBlip>
              <a:defRPr sz="1200">
                <a:solidFill>
                  <a:srgbClr val="5C5470"/>
                </a:solidFill>
                <a:latin typeface="Raleway" panose="020B00030301010600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8695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Hierarchy | 3-column">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0055914D-B2F6-CC4A-B704-360085F1B9E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9" name="Text Placeholder 10">
            <a:extLst>
              <a:ext uri="{FF2B5EF4-FFF2-40B4-BE49-F238E27FC236}">
                <a16:creationId xmlns:a16="http://schemas.microsoft.com/office/drawing/2014/main" id="{36583556-B5E1-4747-B5EC-5D1EB6B6EC69}"/>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3-column master</a:t>
            </a:r>
          </a:p>
        </p:txBody>
      </p:sp>
      <p:sp>
        <p:nvSpPr>
          <p:cNvPr id="3" name="Text Placeholder 2">
            <a:extLst>
              <a:ext uri="{FF2B5EF4-FFF2-40B4-BE49-F238E27FC236}">
                <a16:creationId xmlns:a16="http://schemas.microsoft.com/office/drawing/2014/main" id="{06BA131A-923C-964A-ACAE-EDFB6FF9EEEA}"/>
              </a:ext>
            </a:extLst>
          </p:cNvPr>
          <p:cNvSpPr>
            <a:spLocks noGrp="1"/>
          </p:cNvSpPr>
          <p:nvPr>
            <p:ph type="body" sz="quarter" idx="13"/>
          </p:nvPr>
        </p:nvSpPr>
        <p:spPr>
          <a:xfrm>
            <a:off x="711200" y="2090737"/>
            <a:ext cx="3403600" cy="3472881"/>
          </a:xfrm>
          <a:prstGeom prst="rect">
            <a:avLst/>
          </a:prstGeom>
        </p:spPr>
        <p:txBody>
          <a:bodyPr/>
          <a:lstStyle>
            <a:lvl1pPr>
              <a:lnSpc>
                <a:spcPts val="2560"/>
              </a:lnSpc>
              <a:defRPr b="1">
                <a:solidFill>
                  <a:srgbClr val="5C5470"/>
                </a:solidFill>
                <a:latin typeface="Raleway" panose="020B0003030101060003" pitchFamily="34" charset="0"/>
              </a:defRPr>
            </a:lvl1pPr>
            <a:lvl2pPr marL="742950" indent="-285750">
              <a:lnSpc>
                <a:spcPts val="2560"/>
              </a:lnSpc>
              <a:buSzPct val="90000"/>
              <a:buFontTx/>
              <a:buBlip>
                <a:blip r:embed="rId2"/>
              </a:buBlip>
              <a:defRPr>
                <a:solidFill>
                  <a:srgbClr val="5C5470"/>
                </a:solidFill>
                <a:latin typeface="Raleway" panose="020B0003030101060003" pitchFamily="34" charset="0"/>
              </a:defRPr>
            </a:lvl2pPr>
            <a:lvl3pPr marL="1200150" indent="-285750">
              <a:lnSpc>
                <a:spcPts val="2560"/>
              </a:lnSpc>
              <a:buSzPct val="90000"/>
              <a:buFontTx/>
              <a:buBlip>
                <a:blip r:embed="rId2"/>
              </a:buBlip>
              <a:defRPr sz="1600">
                <a:solidFill>
                  <a:srgbClr val="5C5470"/>
                </a:solidFill>
                <a:latin typeface="Raleway" panose="020B0003030101060003" pitchFamily="34" charset="0"/>
              </a:defRPr>
            </a:lvl3pPr>
            <a:lvl4pPr marL="1657350" indent="-285750">
              <a:lnSpc>
                <a:spcPts val="2560"/>
              </a:lnSpc>
              <a:buSzPct val="90000"/>
              <a:buFontTx/>
              <a:buBlip>
                <a:blip r:embed="rId2"/>
              </a:buBlip>
              <a:defRPr sz="1400">
                <a:solidFill>
                  <a:srgbClr val="5C5470"/>
                </a:solidFill>
                <a:latin typeface="Raleway" panose="020B0003030101060003" pitchFamily="34" charset="0"/>
              </a:defRPr>
            </a:lvl4pPr>
            <a:lvl5pPr marL="2114550" indent="-285750">
              <a:lnSpc>
                <a:spcPts val="2560"/>
              </a:lnSpc>
              <a:buSzPct val="90000"/>
              <a:buFontTx/>
              <a:buBlip>
                <a:blip r:embed="rId2"/>
              </a:buBlip>
              <a:defRPr sz="1200">
                <a:solidFill>
                  <a:srgbClr val="5C5470"/>
                </a:solidFill>
                <a:latin typeface="Raleway" panose="020B00030301010600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2">
            <a:extLst>
              <a:ext uri="{FF2B5EF4-FFF2-40B4-BE49-F238E27FC236}">
                <a16:creationId xmlns:a16="http://schemas.microsoft.com/office/drawing/2014/main" id="{3CD09DC2-E8C4-A44E-AAA1-FC87A34EB5A5}"/>
              </a:ext>
            </a:extLst>
          </p:cNvPr>
          <p:cNvSpPr>
            <a:spLocks noGrp="1"/>
          </p:cNvSpPr>
          <p:nvPr>
            <p:ph type="body" sz="quarter" idx="14"/>
          </p:nvPr>
        </p:nvSpPr>
        <p:spPr>
          <a:xfrm>
            <a:off x="8028001" y="2090737"/>
            <a:ext cx="3401999" cy="3472881"/>
          </a:xfrm>
          <a:prstGeom prst="rect">
            <a:avLst/>
          </a:prstGeom>
        </p:spPr>
        <p:txBody>
          <a:bodyPr/>
          <a:lstStyle>
            <a:lvl1pPr>
              <a:lnSpc>
                <a:spcPts val="2560"/>
              </a:lnSpc>
              <a:defRPr b="1">
                <a:solidFill>
                  <a:srgbClr val="5C5470"/>
                </a:solidFill>
                <a:latin typeface="Raleway" panose="020B0003030101060003" pitchFamily="34" charset="0"/>
              </a:defRPr>
            </a:lvl1pPr>
            <a:lvl2pPr marL="742950" indent="-285750">
              <a:lnSpc>
                <a:spcPts val="2560"/>
              </a:lnSpc>
              <a:buSzPct val="90000"/>
              <a:buFontTx/>
              <a:buBlip>
                <a:blip r:embed="rId2"/>
              </a:buBlip>
              <a:defRPr>
                <a:solidFill>
                  <a:srgbClr val="5C5470"/>
                </a:solidFill>
                <a:latin typeface="Raleway" panose="020B0003030101060003" pitchFamily="34" charset="0"/>
              </a:defRPr>
            </a:lvl2pPr>
            <a:lvl3pPr marL="1200150" indent="-285750">
              <a:lnSpc>
                <a:spcPts val="2560"/>
              </a:lnSpc>
              <a:buSzPct val="90000"/>
              <a:buFontTx/>
              <a:buBlip>
                <a:blip r:embed="rId2"/>
              </a:buBlip>
              <a:defRPr sz="1600">
                <a:solidFill>
                  <a:srgbClr val="5C5470"/>
                </a:solidFill>
                <a:latin typeface="Raleway" panose="020B0003030101060003" pitchFamily="34" charset="0"/>
              </a:defRPr>
            </a:lvl3pPr>
            <a:lvl4pPr marL="1657350" indent="-285750">
              <a:lnSpc>
                <a:spcPts val="2560"/>
              </a:lnSpc>
              <a:buSzPct val="90000"/>
              <a:buFontTx/>
              <a:buBlip>
                <a:blip r:embed="rId2"/>
              </a:buBlip>
              <a:defRPr sz="1400">
                <a:solidFill>
                  <a:srgbClr val="5C5470"/>
                </a:solidFill>
                <a:latin typeface="Raleway" panose="020B0003030101060003" pitchFamily="34" charset="0"/>
              </a:defRPr>
            </a:lvl4pPr>
            <a:lvl5pPr marL="2114550" indent="-285750">
              <a:lnSpc>
                <a:spcPts val="2560"/>
              </a:lnSpc>
              <a:buSzPct val="90000"/>
              <a:buFontTx/>
              <a:buBlip>
                <a:blip r:embed="rId2"/>
              </a:buBlip>
              <a:defRPr sz="1200">
                <a:solidFill>
                  <a:srgbClr val="5C5470"/>
                </a:solidFill>
                <a:latin typeface="Raleway" panose="020B00030301010600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D41ED1B-4A40-234C-A217-C9A9093FD4BF}"/>
              </a:ext>
            </a:extLst>
          </p:cNvPr>
          <p:cNvSpPr>
            <a:spLocks noGrp="1"/>
          </p:cNvSpPr>
          <p:nvPr>
            <p:ph type="body" sz="quarter" idx="15"/>
          </p:nvPr>
        </p:nvSpPr>
        <p:spPr>
          <a:xfrm>
            <a:off x="4370401" y="2090738"/>
            <a:ext cx="3401999" cy="3471862"/>
          </a:xfrm>
          <a:prstGeom prst="rect">
            <a:avLst/>
          </a:prstGeom>
        </p:spPr>
        <p:txBody>
          <a:bodyPr/>
          <a:lstStyle>
            <a:lvl1pPr>
              <a:lnSpc>
                <a:spcPts val="2560"/>
              </a:lnSpc>
              <a:defRPr b="1">
                <a:solidFill>
                  <a:srgbClr val="5C5470"/>
                </a:solidFill>
                <a:latin typeface="Raleway" panose="020B0003030101060003" pitchFamily="34" charset="0"/>
              </a:defRPr>
            </a:lvl1pPr>
            <a:lvl2pPr marL="742950" indent="-285750">
              <a:lnSpc>
                <a:spcPts val="2560"/>
              </a:lnSpc>
              <a:buSzPct val="90000"/>
              <a:buFontTx/>
              <a:buBlip>
                <a:blip r:embed="rId2"/>
              </a:buBlip>
              <a:defRPr>
                <a:solidFill>
                  <a:srgbClr val="5C5470"/>
                </a:solidFill>
                <a:latin typeface="Raleway" panose="020B0003030101060003" pitchFamily="34" charset="0"/>
              </a:defRPr>
            </a:lvl2pPr>
            <a:lvl3pPr marL="1200150" indent="-285750">
              <a:lnSpc>
                <a:spcPts val="2560"/>
              </a:lnSpc>
              <a:buSzPct val="90000"/>
              <a:buFontTx/>
              <a:buBlip>
                <a:blip r:embed="rId2"/>
              </a:buBlip>
              <a:defRPr sz="1600">
                <a:solidFill>
                  <a:srgbClr val="5C5470"/>
                </a:solidFill>
                <a:latin typeface="Raleway" panose="020B0003030101060003" pitchFamily="34" charset="0"/>
              </a:defRPr>
            </a:lvl3pPr>
            <a:lvl4pPr marL="1657350" indent="-285750">
              <a:lnSpc>
                <a:spcPts val="2560"/>
              </a:lnSpc>
              <a:buSzPct val="90000"/>
              <a:buFontTx/>
              <a:buBlip>
                <a:blip r:embed="rId2"/>
              </a:buBlip>
              <a:defRPr sz="1400">
                <a:solidFill>
                  <a:srgbClr val="5C5470"/>
                </a:solidFill>
                <a:latin typeface="Raleway" panose="020B0003030101060003" pitchFamily="34" charset="0"/>
              </a:defRPr>
            </a:lvl4pPr>
            <a:lvl5pPr marL="2114550" indent="-285750">
              <a:lnSpc>
                <a:spcPts val="2560"/>
              </a:lnSpc>
              <a:buSzPct val="90000"/>
              <a:buFontTx/>
              <a:buBlip>
                <a:blip r:embed="rId2"/>
              </a:buBlip>
              <a:defRPr sz="1200">
                <a:solidFill>
                  <a:srgbClr val="5C5470"/>
                </a:solidFill>
                <a:latin typeface="Raleway" panose="020B00030301010600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58484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w/ Icons | 2-up">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2-column master</a:t>
            </a:r>
          </a:p>
        </p:txBody>
      </p:sp>
      <p:pic>
        <p:nvPicPr>
          <p:cNvPr id="2" name="Picture 1">
            <a:extLst>
              <a:ext uri="{FF2B5EF4-FFF2-40B4-BE49-F238E27FC236}">
                <a16:creationId xmlns:a16="http://schemas.microsoft.com/office/drawing/2014/main" id="{D023447E-060F-774E-9F1F-974FE5A5EE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3430" y="2167719"/>
            <a:ext cx="1905000" cy="2193256"/>
          </a:xfrm>
          <a:prstGeom prst="rect">
            <a:avLst/>
          </a:prstGeom>
        </p:spPr>
      </p:pic>
      <p:sp>
        <p:nvSpPr>
          <p:cNvPr id="5" name="Text Placeholder 4">
            <a:extLst>
              <a:ext uri="{FF2B5EF4-FFF2-40B4-BE49-F238E27FC236}">
                <a16:creationId xmlns:a16="http://schemas.microsoft.com/office/drawing/2014/main" id="{D7EF99C5-C6E8-074C-B6F1-FB4D211B98D6}"/>
              </a:ext>
            </a:extLst>
          </p:cNvPr>
          <p:cNvSpPr>
            <a:spLocks noGrp="1"/>
          </p:cNvSpPr>
          <p:nvPr>
            <p:ph type="body" sz="quarter" idx="13" hasCustomPrompt="1"/>
          </p:nvPr>
        </p:nvSpPr>
        <p:spPr>
          <a:xfrm>
            <a:off x="6248400" y="4495800"/>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1" name="Text Placeholder 4">
            <a:extLst>
              <a:ext uri="{FF2B5EF4-FFF2-40B4-BE49-F238E27FC236}">
                <a16:creationId xmlns:a16="http://schemas.microsoft.com/office/drawing/2014/main" id="{9E2BB680-1CA9-B745-9A98-00CE61727DEA}"/>
              </a:ext>
            </a:extLst>
          </p:cNvPr>
          <p:cNvSpPr>
            <a:spLocks noGrp="1"/>
          </p:cNvSpPr>
          <p:nvPr>
            <p:ph type="body" sz="quarter" idx="14" hasCustomPrompt="1"/>
          </p:nvPr>
        </p:nvSpPr>
        <p:spPr>
          <a:xfrm>
            <a:off x="8975498" y="4495800"/>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9" name="Picture 8">
            <a:extLst>
              <a:ext uri="{FF2B5EF4-FFF2-40B4-BE49-F238E27FC236}">
                <a16:creationId xmlns:a16="http://schemas.microsoft.com/office/drawing/2014/main" id="{964B4C23-6246-CE43-B2BE-CA55C66A41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27898" y="2167719"/>
            <a:ext cx="1905000" cy="2193256"/>
          </a:xfrm>
          <a:prstGeom prst="rect">
            <a:avLst/>
          </a:prstGeom>
        </p:spPr>
      </p:pic>
      <p:sp>
        <p:nvSpPr>
          <p:cNvPr id="10" name="Text Placeholder 10">
            <a:extLst>
              <a:ext uri="{FF2B5EF4-FFF2-40B4-BE49-F238E27FC236}">
                <a16:creationId xmlns:a16="http://schemas.microsoft.com/office/drawing/2014/main" id="{C7914460-ABDF-D444-8570-C1C782BE1846}"/>
              </a:ext>
            </a:extLst>
          </p:cNvPr>
          <p:cNvSpPr>
            <a:spLocks noGrp="1"/>
          </p:cNvSpPr>
          <p:nvPr>
            <p:ph type="body" sz="quarter" idx="15" hasCustomPrompt="1"/>
          </p:nvPr>
        </p:nvSpPr>
        <p:spPr>
          <a:xfrm>
            <a:off x="711799" y="2057400"/>
            <a:ext cx="5019303" cy="2974396"/>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Tree>
    <p:extLst>
      <p:ext uri="{BB962C8B-B14F-4D97-AF65-F5344CB8AC3E}">
        <p14:creationId xmlns:p14="http://schemas.microsoft.com/office/powerpoint/2010/main" val="367246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w/ Icons | 3-up">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9E2BB680-1CA9-B745-9A98-00CE61727DEA}"/>
              </a:ext>
            </a:extLst>
          </p:cNvPr>
          <p:cNvSpPr>
            <a:spLocks noGrp="1"/>
          </p:cNvSpPr>
          <p:nvPr>
            <p:ph type="body" sz="quarter" idx="14" hasCustomPrompt="1"/>
          </p:nvPr>
        </p:nvSpPr>
        <p:spPr>
          <a:xfrm>
            <a:off x="7764435" y="5204932"/>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3-column master</a:t>
            </a:r>
          </a:p>
        </p:txBody>
      </p:sp>
      <p:sp>
        <p:nvSpPr>
          <p:cNvPr id="19" name="Text Placeholder 4">
            <a:extLst>
              <a:ext uri="{FF2B5EF4-FFF2-40B4-BE49-F238E27FC236}">
                <a16:creationId xmlns:a16="http://schemas.microsoft.com/office/drawing/2014/main" id="{9D161BE8-B597-2B48-AABC-549B58EDF764}"/>
              </a:ext>
            </a:extLst>
          </p:cNvPr>
          <p:cNvSpPr>
            <a:spLocks noGrp="1"/>
          </p:cNvSpPr>
          <p:nvPr>
            <p:ph type="body" sz="quarter" idx="15" hasCustomPrompt="1"/>
          </p:nvPr>
        </p:nvSpPr>
        <p:spPr>
          <a:xfrm>
            <a:off x="4991738" y="5204932"/>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3" name="Text Placeholder 4">
            <a:extLst>
              <a:ext uri="{FF2B5EF4-FFF2-40B4-BE49-F238E27FC236}">
                <a16:creationId xmlns:a16="http://schemas.microsoft.com/office/drawing/2014/main" id="{EDD4F676-13AC-FB47-8665-FEDC43F6D149}"/>
              </a:ext>
            </a:extLst>
          </p:cNvPr>
          <p:cNvSpPr>
            <a:spLocks noGrp="1"/>
          </p:cNvSpPr>
          <p:nvPr>
            <p:ph type="body" sz="quarter" idx="16" hasCustomPrompt="1"/>
          </p:nvPr>
        </p:nvSpPr>
        <p:spPr>
          <a:xfrm>
            <a:off x="2219041" y="5204932"/>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13" name="Picture 12">
            <a:extLst>
              <a:ext uri="{FF2B5EF4-FFF2-40B4-BE49-F238E27FC236}">
                <a16:creationId xmlns:a16="http://schemas.microsoft.com/office/drawing/2014/main" id="{A1272E35-F26D-5C41-84AF-A6F68E9912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71441" y="2966468"/>
            <a:ext cx="1905000" cy="2193256"/>
          </a:xfrm>
          <a:prstGeom prst="rect">
            <a:avLst/>
          </a:prstGeom>
        </p:spPr>
      </p:pic>
      <p:pic>
        <p:nvPicPr>
          <p:cNvPr id="14" name="Picture 13">
            <a:extLst>
              <a:ext uri="{FF2B5EF4-FFF2-40B4-BE49-F238E27FC236}">
                <a16:creationId xmlns:a16="http://schemas.microsoft.com/office/drawing/2014/main" id="{E6D601F2-C24A-6B44-8F60-EF9F1F2E91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44138" y="2966468"/>
            <a:ext cx="1905000" cy="2193256"/>
          </a:xfrm>
          <a:prstGeom prst="rect">
            <a:avLst/>
          </a:prstGeom>
        </p:spPr>
      </p:pic>
      <p:pic>
        <p:nvPicPr>
          <p:cNvPr id="16" name="Picture 15">
            <a:extLst>
              <a:ext uri="{FF2B5EF4-FFF2-40B4-BE49-F238E27FC236}">
                <a16:creationId xmlns:a16="http://schemas.microsoft.com/office/drawing/2014/main" id="{7CB8096F-5722-474F-B4BF-64982BD824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16835" y="2966468"/>
            <a:ext cx="1905000" cy="2193256"/>
          </a:xfrm>
          <a:prstGeom prst="rect">
            <a:avLst/>
          </a:prstGeom>
        </p:spPr>
      </p:pic>
      <p:sp>
        <p:nvSpPr>
          <p:cNvPr id="17" name="Text Placeholder 10">
            <a:extLst>
              <a:ext uri="{FF2B5EF4-FFF2-40B4-BE49-F238E27FC236}">
                <a16:creationId xmlns:a16="http://schemas.microsoft.com/office/drawing/2014/main" id="{07761945-91E9-9640-A006-FC5AA3AB4817}"/>
              </a:ext>
            </a:extLst>
          </p:cNvPr>
          <p:cNvSpPr>
            <a:spLocks noGrp="1"/>
          </p:cNvSpPr>
          <p:nvPr>
            <p:ph type="body" sz="quarter" idx="17" hasCustomPrompt="1"/>
          </p:nvPr>
        </p:nvSpPr>
        <p:spPr>
          <a:xfrm>
            <a:off x="711799" y="2133600"/>
            <a:ext cx="107182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Tree>
    <p:extLst>
      <p:ext uri="{BB962C8B-B14F-4D97-AF65-F5344CB8AC3E}">
        <p14:creationId xmlns:p14="http://schemas.microsoft.com/office/powerpoint/2010/main" val="4188353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w/ Icons | 4-up">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4-column master</a:t>
            </a:r>
          </a:p>
        </p:txBody>
      </p:sp>
      <p:sp>
        <p:nvSpPr>
          <p:cNvPr id="24" name="Text Placeholder 4">
            <a:extLst>
              <a:ext uri="{FF2B5EF4-FFF2-40B4-BE49-F238E27FC236}">
                <a16:creationId xmlns:a16="http://schemas.microsoft.com/office/drawing/2014/main" id="{9054B400-0BC4-5C4E-9601-590043CDE604}"/>
              </a:ext>
            </a:extLst>
          </p:cNvPr>
          <p:cNvSpPr>
            <a:spLocks noGrp="1"/>
          </p:cNvSpPr>
          <p:nvPr>
            <p:ph type="body" sz="quarter" idx="14" hasCustomPrompt="1"/>
          </p:nvPr>
        </p:nvSpPr>
        <p:spPr>
          <a:xfrm>
            <a:off x="8851521" y="5225031"/>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5" name="Text Placeholder 4">
            <a:extLst>
              <a:ext uri="{FF2B5EF4-FFF2-40B4-BE49-F238E27FC236}">
                <a16:creationId xmlns:a16="http://schemas.microsoft.com/office/drawing/2014/main" id="{F0A0875E-74EC-7E4E-B73F-ECC9D653937C}"/>
              </a:ext>
            </a:extLst>
          </p:cNvPr>
          <p:cNvSpPr>
            <a:spLocks noGrp="1"/>
          </p:cNvSpPr>
          <p:nvPr>
            <p:ph type="body" sz="quarter" idx="15" hasCustomPrompt="1"/>
          </p:nvPr>
        </p:nvSpPr>
        <p:spPr>
          <a:xfrm>
            <a:off x="6078824" y="5225031"/>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6" name="Text Placeholder 4">
            <a:extLst>
              <a:ext uri="{FF2B5EF4-FFF2-40B4-BE49-F238E27FC236}">
                <a16:creationId xmlns:a16="http://schemas.microsoft.com/office/drawing/2014/main" id="{E54D737E-9D94-2945-AC89-35B4B92EDF96}"/>
              </a:ext>
            </a:extLst>
          </p:cNvPr>
          <p:cNvSpPr>
            <a:spLocks noGrp="1"/>
          </p:cNvSpPr>
          <p:nvPr>
            <p:ph type="body" sz="quarter" idx="16" hasCustomPrompt="1"/>
          </p:nvPr>
        </p:nvSpPr>
        <p:spPr>
          <a:xfrm>
            <a:off x="3306127" y="5225031"/>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7" name="Text Placeholder 4">
            <a:extLst>
              <a:ext uri="{FF2B5EF4-FFF2-40B4-BE49-F238E27FC236}">
                <a16:creationId xmlns:a16="http://schemas.microsoft.com/office/drawing/2014/main" id="{4778BE52-B6BC-ED43-A0C0-B91AF0FBDCAA}"/>
              </a:ext>
            </a:extLst>
          </p:cNvPr>
          <p:cNvSpPr>
            <a:spLocks noGrp="1"/>
          </p:cNvSpPr>
          <p:nvPr>
            <p:ph type="body" sz="quarter" idx="17" hasCustomPrompt="1"/>
          </p:nvPr>
        </p:nvSpPr>
        <p:spPr>
          <a:xfrm>
            <a:off x="513766" y="5225031"/>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18" name="Picture 17">
            <a:extLst>
              <a:ext uri="{FF2B5EF4-FFF2-40B4-BE49-F238E27FC236}">
                <a16:creationId xmlns:a16="http://schemas.microsoft.com/office/drawing/2014/main" id="{88ADB5D9-CF18-E141-A0F5-9CAD994D8C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6166" y="2971762"/>
            <a:ext cx="1905000" cy="2193256"/>
          </a:xfrm>
          <a:prstGeom prst="rect">
            <a:avLst/>
          </a:prstGeom>
        </p:spPr>
      </p:pic>
      <p:pic>
        <p:nvPicPr>
          <p:cNvPr id="19" name="Picture 18">
            <a:extLst>
              <a:ext uri="{FF2B5EF4-FFF2-40B4-BE49-F238E27FC236}">
                <a16:creationId xmlns:a16="http://schemas.microsoft.com/office/drawing/2014/main" id="{B7706433-82B7-0A45-AD72-3B811C089E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8527" y="2971762"/>
            <a:ext cx="1905000" cy="2193256"/>
          </a:xfrm>
          <a:prstGeom prst="rect">
            <a:avLst/>
          </a:prstGeom>
        </p:spPr>
      </p:pic>
      <p:pic>
        <p:nvPicPr>
          <p:cNvPr id="20" name="Picture 19">
            <a:extLst>
              <a:ext uri="{FF2B5EF4-FFF2-40B4-BE49-F238E27FC236}">
                <a16:creationId xmlns:a16="http://schemas.microsoft.com/office/drawing/2014/main" id="{CFDBC2A9-B4AA-414C-9A17-EC3FDA327D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31224" y="2971762"/>
            <a:ext cx="1905000" cy="2193256"/>
          </a:xfrm>
          <a:prstGeom prst="rect">
            <a:avLst/>
          </a:prstGeom>
        </p:spPr>
      </p:pic>
      <p:pic>
        <p:nvPicPr>
          <p:cNvPr id="21" name="Picture 20">
            <a:extLst>
              <a:ext uri="{FF2B5EF4-FFF2-40B4-BE49-F238E27FC236}">
                <a16:creationId xmlns:a16="http://schemas.microsoft.com/office/drawing/2014/main" id="{92C0016D-EDA4-C342-960B-93D94AA132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3921" y="2971762"/>
            <a:ext cx="1905000" cy="2193256"/>
          </a:xfrm>
          <a:prstGeom prst="rect">
            <a:avLst/>
          </a:prstGeom>
        </p:spPr>
      </p:pic>
      <p:sp>
        <p:nvSpPr>
          <p:cNvPr id="13" name="Text Placeholder 10">
            <a:extLst>
              <a:ext uri="{FF2B5EF4-FFF2-40B4-BE49-F238E27FC236}">
                <a16:creationId xmlns:a16="http://schemas.microsoft.com/office/drawing/2014/main" id="{34FAC102-E808-9746-9DB2-F4197C44087C}"/>
              </a:ext>
            </a:extLst>
          </p:cNvPr>
          <p:cNvSpPr>
            <a:spLocks noGrp="1"/>
          </p:cNvSpPr>
          <p:nvPr>
            <p:ph type="body" sz="quarter" idx="18" hasCustomPrompt="1"/>
          </p:nvPr>
        </p:nvSpPr>
        <p:spPr>
          <a:xfrm>
            <a:off x="704851" y="2133600"/>
            <a:ext cx="107182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Tree>
    <p:extLst>
      <p:ext uri="{BB962C8B-B14F-4D97-AF65-F5344CB8AC3E}">
        <p14:creationId xmlns:p14="http://schemas.microsoft.com/office/powerpoint/2010/main" val="4099420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ext w/ Icons | 4-up">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4-column master</a:t>
            </a:r>
          </a:p>
        </p:txBody>
      </p:sp>
      <p:sp>
        <p:nvSpPr>
          <p:cNvPr id="24" name="Text Placeholder 4">
            <a:extLst>
              <a:ext uri="{FF2B5EF4-FFF2-40B4-BE49-F238E27FC236}">
                <a16:creationId xmlns:a16="http://schemas.microsoft.com/office/drawing/2014/main" id="{9054B400-0BC4-5C4E-9601-590043CDE604}"/>
              </a:ext>
            </a:extLst>
          </p:cNvPr>
          <p:cNvSpPr>
            <a:spLocks noGrp="1"/>
          </p:cNvSpPr>
          <p:nvPr>
            <p:ph type="body" sz="quarter" idx="14" hasCustomPrompt="1"/>
          </p:nvPr>
        </p:nvSpPr>
        <p:spPr>
          <a:xfrm>
            <a:off x="9066555" y="4386869"/>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5" name="Text Placeholder 4">
            <a:extLst>
              <a:ext uri="{FF2B5EF4-FFF2-40B4-BE49-F238E27FC236}">
                <a16:creationId xmlns:a16="http://schemas.microsoft.com/office/drawing/2014/main" id="{F0A0875E-74EC-7E4E-B73F-ECC9D653937C}"/>
              </a:ext>
            </a:extLst>
          </p:cNvPr>
          <p:cNvSpPr>
            <a:spLocks noGrp="1"/>
          </p:cNvSpPr>
          <p:nvPr>
            <p:ph type="body" sz="quarter" idx="15" hasCustomPrompt="1"/>
          </p:nvPr>
        </p:nvSpPr>
        <p:spPr>
          <a:xfrm>
            <a:off x="6293858" y="4386869"/>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6" name="Text Placeholder 4">
            <a:extLst>
              <a:ext uri="{FF2B5EF4-FFF2-40B4-BE49-F238E27FC236}">
                <a16:creationId xmlns:a16="http://schemas.microsoft.com/office/drawing/2014/main" id="{E54D737E-9D94-2945-AC89-35B4B92EDF96}"/>
              </a:ext>
            </a:extLst>
          </p:cNvPr>
          <p:cNvSpPr>
            <a:spLocks noGrp="1"/>
          </p:cNvSpPr>
          <p:nvPr>
            <p:ph type="body" sz="quarter" idx="16" hasCustomPrompt="1"/>
          </p:nvPr>
        </p:nvSpPr>
        <p:spPr>
          <a:xfrm>
            <a:off x="3521161" y="4386869"/>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27" name="Text Placeholder 4">
            <a:extLst>
              <a:ext uri="{FF2B5EF4-FFF2-40B4-BE49-F238E27FC236}">
                <a16:creationId xmlns:a16="http://schemas.microsoft.com/office/drawing/2014/main" id="{4778BE52-B6BC-ED43-A0C0-B91AF0FBDCAA}"/>
              </a:ext>
            </a:extLst>
          </p:cNvPr>
          <p:cNvSpPr>
            <a:spLocks noGrp="1"/>
          </p:cNvSpPr>
          <p:nvPr>
            <p:ph type="body" sz="quarter" idx="17" hasCustomPrompt="1"/>
          </p:nvPr>
        </p:nvSpPr>
        <p:spPr>
          <a:xfrm>
            <a:off x="728800" y="4386869"/>
            <a:ext cx="2209800"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18" name="Picture 17">
            <a:extLst>
              <a:ext uri="{FF2B5EF4-FFF2-40B4-BE49-F238E27FC236}">
                <a16:creationId xmlns:a16="http://schemas.microsoft.com/office/drawing/2014/main" id="{88ADB5D9-CF18-E141-A0F5-9CAD994D8C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1200" y="2133600"/>
            <a:ext cx="1905000" cy="2193256"/>
          </a:xfrm>
          <a:prstGeom prst="rect">
            <a:avLst/>
          </a:prstGeom>
        </p:spPr>
      </p:pic>
      <p:pic>
        <p:nvPicPr>
          <p:cNvPr id="19" name="Picture 18">
            <a:extLst>
              <a:ext uri="{FF2B5EF4-FFF2-40B4-BE49-F238E27FC236}">
                <a16:creationId xmlns:a16="http://schemas.microsoft.com/office/drawing/2014/main" id="{B7706433-82B7-0A45-AD72-3B811C089E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3561" y="2133600"/>
            <a:ext cx="1905000" cy="2193256"/>
          </a:xfrm>
          <a:prstGeom prst="rect">
            <a:avLst/>
          </a:prstGeom>
        </p:spPr>
      </p:pic>
      <p:pic>
        <p:nvPicPr>
          <p:cNvPr id="20" name="Picture 19">
            <a:extLst>
              <a:ext uri="{FF2B5EF4-FFF2-40B4-BE49-F238E27FC236}">
                <a16:creationId xmlns:a16="http://schemas.microsoft.com/office/drawing/2014/main" id="{CFDBC2A9-B4AA-414C-9A17-EC3FDA327D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6258" y="2133600"/>
            <a:ext cx="1905000" cy="2193256"/>
          </a:xfrm>
          <a:prstGeom prst="rect">
            <a:avLst/>
          </a:prstGeom>
        </p:spPr>
      </p:pic>
      <p:pic>
        <p:nvPicPr>
          <p:cNvPr id="21" name="Picture 20">
            <a:extLst>
              <a:ext uri="{FF2B5EF4-FFF2-40B4-BE49-F238E27FC236}">
                <a16:creationId xmlns:a16="http://schemas.microsoft.com/office/drawing/2014/main" id="{92C0016D-EDA4-C342-960B-93D94AA132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18955" y="2133600"/>
            <a:ext cx="1905000" cy="2193256"/>
          </a:xfrm>
          <a:prstGeom prst="rect">
            <a:avLst/>
          </a:prstGeom>
        </p:spPr>
      </p:pic>
    </p:spTree>
    <p:extLst>
      <p:ext uri="{BB962C8B-B14F-4D97-AF65-F5344CB8AC3E}">
        <p14:creationId xmlns:p14="http://schemas.microsoft.com/office/powerpoint/2010/main" val="2954031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w/ Icons | 5-up">
    <p:spTree>
      <p:nvGrpSpPr>
        <p:cNvPr id="1" name=""/>
        <p:cNvGrpSpPr/>
        <p:nvPr/>
      </p:nvGrpSpPr>
      <p:grpSpPr>
        <a:xfrm>
          <a:off x="0" y="0"/>
          <a:ext cx="0" cy="0"/>
          <a:chOff x="0" y="0"/>
          <a:chExt cx="0" cy="0"/>
        </a:xfrm>
      </p:grpSpPr>
      <p:sp>
        <p:nvSpPr>
          <p:cNvPr id="27" name="Text Placeholder 4">
            <a:extLst>
              <a:ext uri="{FF2B5EF4-FFF2-40B4-BE49-F238E27FC236}">
                <a16:creationId xmlns:a16="http://schemas.microsoft.com/office/drawing/2014/main" id="{4778BE52-B6BC-ED43-A0C0-B91AF0FBDCAA}"/>
              </a:ext>
            </a:extLst>
          </p:cNvPr>
          <p:cNvSpPr>
            <a:spLocks noGrp="1"/>
          </p:cNvSpPr>
          <p:nvPr>
            <p:ph type="body" sz="quarter" idx="17" hasCustomPrompt="1"/>
          </p:nvPr>
        </p:nvSpPr>
        <p:spPr>
          <a:xfrm>
            <a:off x="747415" y="5207665"/>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Page title goes here</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5-column master</a:t>
            </a:r>
          </a:p>
        </p:txBody>
      </p:sp>
      <p:sp>
        <p:nvSpPr>
          <p:cNvPr id="33" name="Text Placeholder 4">
            <a:extLst>
              <a:ext uri="{FF2B5EF4-FFF2-40B4-BE49-F238E27FC236}">
                <a16:creationId xmlns:a16="http://schemas.microsoft.com/office/drawing/2014/main" id="{2B8F3935-592A-6342-88B2-F3257104B470}"/>
              </a:ext>
            </a:extLst>
          </p:cNvPr>
          <p:cNvSpPr>
            <a:spLocks noGrp="1"/>
          </p:cNvSpPr>
          <p:nvPr>
            <p:ph type="body" sz="quarter" idx="18" hasCustomPrompt="1"/>
          </p:nvPr>
        </p:nvSpPr>
        <p:spPr>
          <a:xfrm>
            <a:off x="2969506" y="5207665"/>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35" name="Text Placeholder 4">
            <a:extLst>
              <a:ext uri="{FF2B5EF4-FFF2-40B4-BE49-F238E27FC236}">
                <a16:creationId xmlns:a16="http://schemas.microsoft.com/office/drawing/2014/main" id="{7DB8235B-C3DC-1E42-9150-6752CA23DF56}"/>
              </a:ext>
            </a:extLst>
          </p:cNvPr>
          <p:cNvSpPr>
            <a:spLocks noGrp="1"/>
          </p:cNvSpPr>
          <p:nvPr>
            <p:ph type="body" sz="quarter" idx="19" hasCustomPrompt="1"/>
          </p:nvPr>
        </p:nvSpPr>
        <p:spPr>
          <a:xfrm>
            <a:off x="5181764" y="5207665"/>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37" name="Text Placeholder 4">
            <a:extLst>
              <a:ext uri="{FF2B5EF4-FFF2-40B4-BE49-F238E27FC236}">
                <a16:creationId xmlns:a16="http://schemas.microsoft.com/office/drawing/2014/main" id="{C0B80220-EDE4-8146-9797-FBFA22ED8CB6}"/>
              </a:ext>
            </a:extLst>
          </p:cNvPr>
          <p:cNvSpPr>
            <a:spLocks noGrp="1"/>
          </p:cNvSpPr>
          <p:nvPr>
            <p:ph type="body" sz="quarter" idx="20" hasCustomPrompt="1"/>
          </p:nvPr>
        </p:nvSpPr>
        <p:spPr>
          <a:xfrm>
            <a:off x="7413687" y="5207665"/>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39" name="Text Placeholder 4">
            <a:extLst>
              <a:ext uri="{FF2B5EF4-FFF2-40B4-BE49-F238E27FC236}">
                <a16:creationId xmlns:a16="http://schemas.microsoft.com/office/drawing/2014/main" id="{022DD27C-A366-254F-8DD3-52E25FC150B1}"/>
              </a:ext>
            </a:extLst>
          </p:cNvPr>
          <p:cNvSpPr>
            <a:spLocks noGrp="1"/>
          </p:cNvSpPr>
          <p:nvPr>
            <p:ph type="body" sz="quarter" idx="21" hasCustomPrompt="1"/>
          </p:nvPr>
        </p:nvSpPr>
        <p:spPr>
          <a:xfrm>
            <a:off x="9635777" y="5207665"/>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17" name="Picture 16">
            <a:extLst>
              <a:ext uri="{FF2B5EF4-FFF2-40B4-BE49-F238E27FC236}">
                <a16:creationId xmlns:a16="http://schemas.microsoft.com/office/drawing/2014/main" id="{247048D6-46B3-E64E-A082-9866904CE6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489" y="2997863"/>
            <a:ext cx="1839709" cy="2118085"/>
          </a:xfrm>
          <a:prstGeom prst="rect">
            <a:avLst/>
          </a:prstGeom>
        </p:spPr>
      </p:pic>
      <p:pic>
        <p:nvPicPr>
          <p:cNvPr id="18" name="Picture 17">
            <a:extLst>
              <a:ext uri="{FF2B5EF4-FFF2-40B4-BE49-F238E27FC236}">
                <a16:creationId xmlns:a16="http://schemas.microsoft.com/office/drawing/2014/main" id="{33954D14-1A97-8342-A6CE-C6247353E63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6580" y="2997863"/>
            <a:ext cx="1839709" cy="2118085"/>
          </a:xfrm>
          <a:prstGeom prst="rect">
            <a:avLst/>
          </a:prstGeom>
        </p:spPr>
      </p:pic>
      <p:pic>
        <p:nvPicPr>
          <p:cNvPr id="19" name="Picture 18">
            <a:extLst>
              <a:ext uri="{FF2B5EF4-FFF2-40B4-BE49-F238E27FC236}">
                <a16:creationId xmlns:a16="http://schemas.microsoft.com/office/drawing/2014/main" id="{0C9E0C10-84D0-424C-9F01-7AF6BF9DB7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8838" y="2997863"/>
            <a:ext cx="1839709" cy="2118085"/>
          </a:xfrm>
          <a:prstGeom prst="rect">
            <a:avLst/>
          </a:prstGeom>
        </p:spPr>
      </p:pic>
      <p:pic>
        <p:nvPicPr>
          <p:cNvPr id="20" name="Picture 19">
            <a:extLst>
              <a:ext uri="{FF2B5EF4-FFF2-40B4-BE49-F238E27FC236}">
                <a16:creationId xmlns:a16="http://schemas.microsoft.com/office/drawing/2014/main" id="{14203A50-6299-EC48-9B03-C5FDD5BA43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00761" y="2997863"/>
            <a:ext cx="1839709" cy="2118085"/>
          </a:xfrm>
          <a:prstGeom prst="rect">
            <a:avLst/>
          </a:prstGeom>
        </p:spPr>
      </p:pic>
      <p:pic>
        <p:nvPicPr>
          <p:cNvPr id="21" name="Picture 20">
            <a:extLst>
              <a:ext uri="{FF2B5EF4-FFF2-40B4-BE49-F238E27FC236}">
                <a16:creationId xmlns:a16="http://schemas.microsoft.com/office/drawing/2014/main" id="{C0BCB31D-A68B-0B49-8D9F-7BB0460E9B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2851" y="2997863"/>
            <a:ext cx="1839709" cy="2118085"/>
          </a:xfrm>
          <a:prstGeom prst="rect">
            <a:avLst/>
          </a:prstGeom>
        </p:spPr>
      </p:pic>
      <p:sp>
        <p:nvSpPr>
          <p:cNvPr id="16" name="Text Placeholder 10">
            <a:extLst>
              <a:ext uri="{FF2B5EF4-FFF2-40B4-BE49-F238E27FC236}">
                <a16:creationId xmlns:a16="http://schemas.microsoft.com/office/drawing/2014/main" id="{53C63985-FAF3-0D47-87B3-C8DE1C6A488D}"/>
              </a:ext>
            </a:extLst>
          </p:cNvPr>
          <p:cNvSpPr>
            <a:spLocks noGrp="1"/>
          </p:cNvSpPr>
          <p:nvPr>
            <p:ph type="body" sz="quarter" idx="22" hasCustomPrompt="1"/>
          </p:nvPr>
        </p:nvSpPr>
        <p:spPr>
          <a:xfrm>
            <a:off x="711799" y="2133600"/>
            <a:ext cx="10718202"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Tree>
    <p:extLst>
      <p:ext uri="{BB962C8B-B14F-4D97-AF65-F5344CB8AC3E}">
        <p14:creationId xmlns:p14="http://schemas.microsoft.com/office/powerpoint/2010/main" val="2526034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bjectives | 4-up">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27107A80-CBC2-D045-845B-D407AF92A0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3394" y="2809704"/>
            <a:ext cx="2076030" cy="1803181"/>
          </a:xfrm>
          <a:prstGeom prst="rect">
            <a:avLst/>
          </a:prstGeom>
        </p:spPr>
      </p:pic>
      <p:sp>
        <p:nvSpPr>
          <p:cNvPr id="31" name="Text Placeholder 4">
            <a:extLst>
              <a:ext uri="{FF2B5EF4-FFF2-40B4-BE49-F238E27FC236}">
                <a16:creationId xmlns:a16="http://schemas.microsoft.com/office/drawing/2014/main" id="{193F42DB-04CE-5742-B383-40D8687F9A41}"/>
              </a:ext>
            </a:extLst>
          </p:cNvPr>
          <p:cNvSpPr>
            <a:spLocks noGrp="1"/>
          </p:cNvSpPr>
          <p:nvPr>
            <p:ph type="body" sz="quarter" idx="19" hasCustomPrompt="1"/>
          </p:nvPr>
        </p:nvSpPr>
        <p:spPr>
          <a:xfrm>
            <a:off x="3364480" y="3768571"/>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40" name="Picture 39">
            <a:extLst>
              <a:ext uri="{FF2B5EF4-FFF2-40B4-BE49-F238E27FC236}">
                <a16:creationId xmlns:a16="http://schemas.microsoft.com/office/drawing/2014/main" id="{3FCD13E9-D2A1-2B47-AF4A-460B44C922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72026" y="3871588"/>
            <a:ext cx="2076030" cy="1803181"/>
          </a:xfrm>
          <a:prstGeom prst="rect">
            <a:avLst/>
          </a:prstGeom>
        </p:spPr>
      </p:pic>
      <p:sp>
        <p:nvSpPr>
          <p:cNvPr id="41" name="Text Placeholder 4">
            <a:extLst>
              <a:ext uri="{FF2B5EF4-FFF2-40B4-BE49-F238E27FC236}">
                <a16:creationId xmlns:a16="http://schemas.microsoft.com/office/drawing/2014/main" id="{97FB28A7-979B-7048-A914-47191861FDE4}"/>
              </a:ext>
            </a:extLst>
          </p:cNvPr>
          <p:cNvSpPr>
            <a:spLocks noGrp="1"/>
          </p:cNvSpPr>
          <p:nvPr>
            <p:ph type="body" sz="quarter" idx="20" hasCustomPrompt="1"/>
          </p:nvPr>
        </p:nvSpPr>
        <p:spPr>
          <a:xfrm>
            <a:off x="5203112" y="4876800"/>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42" name="Picture 41">
            <a:extLst>
              <a:ext uri="{FF2B5EF4-FFF2-40B4-BE49-F238E27FC236}">
                <a16:creationId xmlns:a16="http://schemas.microsoft.com/office/drawing/2014/main" id="{4EAF802A-2409-604E-88D4-F97BEA1EB3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00826" y="2790040"/>
            <a:ext cx="2076030" cy="1803181"/>
          </a:xfrm>
          <a:prstGeom prst="rect">
            <a:avLst/>
          </a:prstGeom>
        </p:spPr>
      </p:pic>
      <p:sp>
        <p:nvSpPr>
          <p:cNvPr id="43" name="Text Placeholder 4">
            <a:extLst>
              <a:ext uri="{FF2B5EF4-FFF2-40B4-BE49-F238E27FC236}">
                <a16:creationId xmlns:a16="http://schemas.microsoft.com/office/drawing/2014/main" id="{911A112E-8DEC-7E46-925C-41B24CDB8B31}"/>
              </a:ext>
            </a:extLst>
          </p:cNvPr>
          <p:cNvSpPr>
            <a:spLocks noGrp="1"/>
          </p:cNvSpPr>
          <p:nvPr>
            <p:ph type="body" sz="quarter" idx="21" hasCustomPrompt="1"/>
          </p:nvPr>
        </p:nvSpPr>
        <p:spPr>
          <a:xfrm>
            <a:off x="7031912" y="3773488"/>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2" name="Picture 1">
            <a:extLst>
              <a:ext uri="{FF2B5EF4-FFF2-40B4-BE49-F238E27FC236}">
                <a16:creationId xmlns:a16="http://schemas.microsoft.com/office/drawing/2014/main" id="{FAA97DCE-3F9A-CD4D-B6CA-F9982AAD45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2194" y="1747821"/>
            <a:ext cx="2076030" cy="1803181"/>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Objectives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4-objectives master</a:t>
            </a:r>
          </a:p>
        </p:txBody>
      </p:sp>
      <p:sp>
        <p:nvSpPr>
          <p:cNvPr id="29" name="Text Placeholder 4">
            <a:extLst>
              <a:ext uri="{FF2B5EF4-FFF2-40B4-BE49-F238E27FC236}">
                <a16:creationId xmlns:a16="http://schemas.microsoft.com/office/drawing/2014/main" id="{B9AA5AF9-0D8A-4648-AA03-98896FF96194}"/>
              </a:ext>
            </a:extLst>
          </p:cNvPr>
          <p:cNvSpPr>
            <a:spLocks noGrp="1"/>
          </p:cNvSpPr>
          <p:nvPr>
            <p:ph type="body" sz="quarter" idx="18" hasCustomPrompt="1"/>
          </p:nvPr>
        </p:nvSpPr>
        <p:spPr>
          <a:xfrm>
            <a:off x="5193280" y="2706688"/>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Tree>
    <p:extLst>
      <p:ext uri="{BB962C8B-B14F-4D97-AF65-F5344CB8AC3E}">
        <p14:creationId xmlns:p14="http://schemas.microsoft.com/office/powerpoint/2010/main" val="1928240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bjectives | 4-up">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472ACD5-37C8-3507-0AD9-7924C23EC7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7148" y="4773178"/>
            <a:ext cx="1922152" cy="3100245"/>
          </a:xfrm>
          <a:prstGeom prst="rect">
            <a:avLst/>
          </a:prstGeom>
        </p:spPr>
      </p:pic>
      <p:pic>
        <p:nvPicPr>
          <p:cNvPr id="15" name="Picture 14">
            <a:extLst>
              <a:ext uri="{FF2B5EF4-FFF2-40B4-BE49-F238E27FC236}">
                <a16:creationId xmlns:a16="http://schemas.microsoft.com/office/drawing/2014/main" id="{4DBBF1F7-9F95-8993-9CDD-CD90F3113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37984" y="2218448"/>
            <a:ext cx="1922152" cy="3100245"/>
          </a:xfrm>
          <a:prstGeom prst="rect">
            <a:avLst/>
          </a:prstGeom>
        </p:spPr>
      </p:pic>
      <p:pic>
        <p:nvPicPr>
          <p:cNvPr id="14" name="Picture 13">
            <a:extLst>
              <a:ext uri="{FF2B5EF4-FFF2-40B4-BE49-F238E27FC236}">
                <a16:creationId xmlns:a16="http://schemas.microsoft.com/office/drawing/2014/main" id="{4E84BB9E-D950-D89E-7A9A-477ED6C466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88746" y="1208073"/>
            <a:ext cx="1922152" cy="3100245"/>
          </a:xfrm>
          <a:prstGeom prst="rect">
            <a:avLst/>
          </a:prstGeom>
        </p:spPr>
      </p:pic>
      <p:pic>
        <p:nvPicPr>
          <p:cNvPr id="13" name="Picture 12">
            <a:extLst>
              <a:ext uri="{FF2B5EF4-FFF2-40B4-BE49-F238E27FC236}">
                <a16:creationId xmlns:a16="http://schemas.microsoft.com/office/drawing/2014/main" id="{9D834548-329A-6718-11F0-8DB2898969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92506" y="3691630"/>
            <a:ext cx="1922152" cy="3100245"/>
          </a:xfrm>
          <a:prstGeom prst="rect">
            <a:avLst/>
          </a:prstGeom>
        </p:spPr>
      </p:pic>
      <p:pic>
        <p:nvPicPr>
          <p:cNvPr id="30" name="Picture 29">
            <a:extLst>
              <a:ext uri="{FF2B5EF4-FFF2-40B4-BE49-F238E27FC236}">
                <a16:creationId xmlns:a16="http://schemas.microsoft.com/office/drawing/2014/main" id="{27107A80-CBC2-D045-845B-D407AF92A0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3394" y="2809704"/>
            <a:ext cx="2076030" cy="1803181"/>
          </a:xfrm>
          <a:prstGeom prst="rect">
            <a:avLst/>
          </a:prstGeom>
        </p:spPr>
      </p:pic>
      <p:sp>
        <p:nvSpPr>
          <p:cNvPr id="31" name="Text Placeholder 4">
            <a:extLst>
              <a:ext uri="{FF2B5EF4-FFF2-40B4-BE49-F238E27FC236}">
                <a16:creationId xmlns:a16="http://schemas.microsoft.com/office/drawing/2014/main" id="{193F42DB-04CE-5742-B383-40D8687F9A41}"/>
              </a:ext>
            </a:extLst>
          </p:cNvPr>
          <p:cNvSpPr>
            <a:spLocks noGrp="1"/>
          </p:cNvSpPr>
          <p:nvPr>
            <p:ph type="body" sz="quarter" idx="19" hasCustomPrompt="1"/>
          </p:nvPr>
        </p:nvSpPr>
        <p:spPr>
          <a:xfrm>
            <a:off x="3364480" y="3768571"/>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40" name="Picture 39">
            <a:extLst>
              <a:ext uri="{FF2B5EF4-FFF2-40B4-BE49-F238E27FC236}">
                <a16:creationId xmlns:a16="http://schemas.microsoft.com/office/drawing/2014/main" id="{3FCD13E9-D2A1-2B47-AF4A-460B44C9226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72026" y="3871588"/>
            <a:ext cx="2076030" cy="1803181"/>
          </a:xfrm>
          <a:prstGeom prst="rect">
            <a:avLst/>
          </a:prstGeom>
        </p:spPr>
      </p:pic>
      <p:sp>
        <p:nvSpPr>
          <p:cNvPr id="41" name="Text Placeholder 4">
            <a:extLst>
              <a:ext uri="{FF2B5EF4-FFF2-40B4-BE49-F238E27FC236}">
                <a16:creationId xmlns:a16="http://schemas.microsoft.com/office/drawing/2014/main" id="{97FB28A7-979B-7048-A914-47191861FDE4}"/>
              </a:ext>
            </a:extLst>
          </p:cNvPr>
          <p:cNvSpPr>
            <a:spLocks noGrp="1"/>
          </p:cNvSpPr>
          <p:nvPr>
            <p:ph type="body" sz="quarter" idx="20" hasCustomPrompt="1"/>
          </p:nvPr>
        </p:nvSpPr>
        <p:spPr>
          <a:xfrm>
            <a:off x="5203112" y="4876800"/>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42" name="Picture 41">
            <a:extLst>
              <a:ext uri="{FF2B5EF4-FFF2-40B4-BE49-F238E27FC236}">
                <a16:creationId xmlns:a16="http://schemas.microsoft.com/office/drawing/2014/main" id="{4EAF802A-2409-604E-88D4-F97BEA1EB39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00826" y="2790040"/>
            <a:ext cx="2076030" cy="1803181"/>
          </a:xfrm>
          <a:prstGeom prst="rect">
            <a:avLst/>
          </a:prstGeom>
        </p:spPr>
      </p:pic>
      <p:sp>
        <p:nvSpPr>
          <p:cNvPr id="43" name="Text Placeholder 4">
            <a:extLst>
              <a:ext uri="{FF2B5EF4-FFF2-40B4-BE49-F238E27FC236}">
                <a16:creationId xmlns:a16="http://schemas.microsoft.com/office/drawing/2014/main" id="{911A112E-8DEC-7E46-925C-41B24CDB8B31}"/>
              </a:ext>
            </a:extLst>
          </p:cNvPr>
          <p:cNvSpPr>
            <a:spLocks noGrp="1"/>
          </p:cNvSpPr>
          <p:nvPr>
            <p:ph type="body" sz="quarter" idx="21" hasCustomPrompt="1"/>
          </p:nvPr>
        </p:nvSpPr>
        <p:spPr>
          <a:xfrm>
            <a:off x="7031912" y="3773488"/>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2" name="Picture 1">
            <a:extLst>
              <a:ext uri="{FF2B5EF4-FFF2-40B4-BE49-F238E27FC236}">
                <a16:creationId xmlns:a16="http://schemas.microsoft.com/office/drawing/2014/main" id="{FAA97DCE-3F9A-CD4D-B6CA-F9982AAD454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062194" y="1747821"/>
            <a:ext cx="2076030" cy="1803181"/>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Objectives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4-objectives master</a:t>
            </a:r>
          </a:p>
        </p:txBody>
      </p:sp>
      <p:sp>
        <p:nvSpPr>
          <p:cNvPr id="29" name="Text Placeholder 4">
            <a:extLst>
              <a:ext uri="{FF2B5EF4-FFF2-40B4-BE49-F238E27FC236}">
                <a16:creationId xmlns:a16="http://schemas.microsoft.com/office/drawing/2014/main" id="{B9AA5AF9-0D8A-4648-AA03-98896FF96194}"/>
              </a:ext>
            </a:extLst>
          </p:cNvPr>
          <p:cNvSpPr>
            <a:spLocks noGrp="1"/>
          </p:cNvSpPr>
          <p:nvPr>
            <p:ph type="body" sz="quarter" idx="18" hasCustomPrompt="1"/>
          </p:nvPr>
        </p:nvSpPr>
        <p:spPr>
          <a:xfrm>
            <a:off x="5193280" y="2706688"/>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Tree>
    <p:extLst>
      <p:ext uri="{BB962C8B-B14F-4D97-AF65-F5344CB8AC3E}">
        <p14:creationId xmlns:p14="http://schemas.microsoft.com/office/powerpoint/2010/main" val="34994196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ampaign KPI's">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7739FFBC-68E4-F54A-BCEA-6DB54818C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591" y="2514600"/>
            <a:ext cx="1880389" cy="3032884"/>
          </a:xfrm>
          <a:prstGeom prst="rect">
            <a:avLst/>
          </a:prstGeom>
        </p:spPr>
      </p:pic>
      <p:pic>
        <p:nvPicPr>
          <p:cNvPr id="48" name="Picture 47">
            <a:extLst>
              <a:ext uri="{FF2B5EF4-FFF2-40B4-BE49-F238E27FC236}">
                <a16:creationId xmlns:a16="http://schemas.microsoft.com/office/drawing/2014/main" id="{545980EB-CC56-F041-B443-3810AC1D9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8458" y="2233059"/>
            <a:ext cx="1377029" cy="1585395"/>
          </a:xfrm>
          <a:prstGeom prst="rect">
            <a:avLst/>
          </a:prstGeom>
        </p:spPr>
      </p:pic>
      <p:pic>
        <p:nvPicPr>
          <p:cNvPr id="41" name="Picture 40">
            <a:extLst>
              <a:ext uri="{FF2B5EF4-FFF2-40B4-BE49-F238E27FC236}">
                <a16:creationId xmlns:a16="http://schemas.microsoft.com/office/drawing/2014/main" id="{F5062957-8596-5B41-905B-CB63279382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62400" y="2514600"/>
            <a:ext cx="1880389" cy="3032884"/>
          </a:xfrm>
          <a:prstGeom prst="rect">
            <a:avLst/>
          </a:prstGeom>
        </p:spPr>
      </p:pic>
      <p:pic>
        <p:nvPicPr>
          <p:cNvPr id="42" name="Picture 41">
            <a:extLst>
              <a:ext uri="{FF2B5EF4-FFF2-40B4-BE49-F238E27FC236}">
                <a16:creationId xmlns:a16="http://schemas.microsoft.com/office/drawing/2014/main" id="{A3B61025-E8FD-A043-B530-25FF5640F2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6094" y="2233059"/>
            <a:ext cx="1377029" cy="1585395"/>
          </a:xfrm>
          <a:prstGeom prst="rect">
            <a:avLst/>
          </a:prstGeom>
        </p:spPr>
      </p:pic>
      <p:pic>
        <p:nvPicPr>
          <p:cNvPr id="2" name="Picture 1">
            <a:extLst>
              <a:ext uri="{FF2B5EF4-FFF2-40B4-BE49-F238E27FC236}">
                <a16:creationId xmlns:a16="http://schemas.microsoft.com/office/drawing/2014/main" id="{907F82A7-1621-3C46-8D4C-357E58FF1E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95" y="2521527"/>
            <a:ext cx="1880389" cy="3032884"/>
          </a:xfrm>
          <a:prstGeom prst="rect">
            <a:avLst/>
          </a:prstGeom>
        </p:spPr>
      </p:pic>
      <p:pic>
        <p:nvPicPr>
          <p:cNvPr id="27" name="Picture 26">
            <a:extLst>
              <a:ext uri="{FF2B5EF4-FFF2-40B4-BE49-F238E27FC236}">
                <a16:creationId xmlns:a16="http://schemas.microsoft.com/office/drawing/2014/main" id="{EE5B5FD4-ED96-E543-9375-76A76D7ECA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8999" y="2239986"/>
            <a:ext cx="1377029" cy="1585395"/>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Campaign KPI’s – X months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3-column master</a:t>
            </a:r>
          </a:p>
        </p:txBody>
      </p:sp>
      <p:pic>
        <p:nvPicPr>
          <p:cNvPr id="19" name="Picture 18">
            <a:extLst>
              <a:ext uri="{FF2B5EF4-FFF2-40B4-BE49-F238E27FC236}">
                <a16:creationId xmlns:a16="http://schemas.microsoft.com/office/drawing/2014/main" id="{88ABB296-7E42-9C30-3CF0-D022FA1955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58782" y="2514600"/>
            <a:ext cx="1880389" cy="3032884"/>
          </a:xfrm>
          <a:prstGeom prst="rect">
            <a:avLst/>
          </a:prstGeom>
        </p:spPr>
      </p:pic>
      <p:pic>
        <p:nvPicPr>
          <p:cNvPr id="20" name="Picture 19">
            <a:extLst>
              <a:ext uri="{FF2B5EF4-FFF2-40B4-BE49-F238E27FC236}">
                <a16:creationId xmlns:a16="http://schemas.microsoft.com/office/drawing/2014/main" id="{7A96B05C-590D-1473-7797-FE55CBE84B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66649" y="2233059"/>
            <a:ext cx="1377029" cy="1585395"/>
          </a:xfrm>
          <a:prstGeom prst="rect">
            <a:avLst/>
          </a:prstGeom>
        </p:spPr>
      </p:pic>
    </p:spTree>
    <p:extLst>
      <p:ext uri="{BB962C8B-B14F-4D97-AF65-F5344CB8AC3E}">
        <p14:creationId xmlns:p14="http://schemas.microsoft.com/office/powerpoint/2010/main" val="25690678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bjectives | 5-up">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73F92ADE-44DB-6244-838C-C3E2B192AA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52102" y="3556899"/>
            <a:ext cx="1811655" cy="2085787"/>
          </a:xfrm>
          <a:prstGeom prst="rect">
            <a:avLst/>
          </a:prstGeom>
        </p:spPr>
      </p:pic>
      <p:sp>
        <p:nvSpPr>
          <p:cNvPr id="35" name="Text Placeholder 4">
            <a:extLst>
              <a:ext uri="{FF2B5EF4-FFF2-40B4-BE49-F238E27FC236}">
                <a16:creationId xmlns:a16="http://schemas.microsoft.com/office/drawing/2014/main" id="{7631D6CF-2F42-F44A-945A-815205A9078F}"/>
              </a:ext>
            </a:extLst>
          </p:cNvPr>
          <p:cNvSpPr>
            <a:spLocks noGrp="1"/>
          </p:cNvSpPr>
          <p:nvPr>
            <p:ph type="body" sz="quarter" idx="23" hasCustomPrompt="1"/>
          </p:nvPr>
        </p:nvSpPr>
        <p:spPr>
          <a:xfrm>
            <a:off x="7352102" y="4668223"/>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27" name="Picture 26">
            <a:extLst>
              <a:ext uri="{FF2B5EF4-FFF2-40B4-BE49-F238E27FC236}">
                <a16:creationId xmlns:a16="http://schemas.microsoft.com/office/drawing/2014/main" id="{0F1E6A7D-380E-7C4A-B477-0DCC50F036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9340" y="3556899"/>
            <a:ext cx="1811655" cy="2085787"/>
          </a:xfrm>
          <a:prstGeom prst="rect">
            <a:avLst/>
          </a:prstGeom>
        </p:spPr>
      </p:pic>
      <p:sp>
        <p:nvSpPr>
          <p:cNvPr id="28" name="Text Placeholder 4">
            <a:extLst>
              <a:ext uri="{FF2B5EF4-FFF2-40B4-BE49-F238E27FC236}">
                <a16:creationId xmlns:a16="http://schemas.microsoft.com/office/drawing/2014/main" id="{134C444F-3E24-1140-8A5E-542B6FE2BF8C}"/>
              </a:ext>
            </a:extLst>
          </p:cNvPr>
          <p:cNvSpPr>
            <a:spLocks noGrp="1"/>
          </p:cNvSpPr>
          <p:nvPr>
            <p:ph type="body" sz="quarter" idx="21" hasCustomPrompt="1"/>
          </p:nvPr>
        </p:nvSpPr>
        <p:spPr>
          <a:xfrm>
            <a:off x="5169340" y="4668223"/>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32" name="Picture 31">
            <a:extLst>
              <a:ext uri="{FF2B5EF4-FFF2-40B4-BE49-F238E27FC236}">
                <a16:creationId xmlns:a16="http://schemas.microsoft.com/office/drawing/2014/main" id="{222CC6D9-CA7C-2640-A05B-979C6330EA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25908" y="3556899"/>
            <a:ext cx="1811655" cy="2085787"/>
          </a:xfrm>
          <a:prstGeom prst="rect">
            <a:avLst/>
          </a:prstGeom>
        </p:spPr>
      </p:pic>
      <p:sp>
        <p:nvSpPr>
          <p:cNvPr id="33" name="Text Placeholder 4">
            <a:extLst>
              <a:ext uri="{FF2B5EF4-FFF2-40B4-BE49-F238E27FC236}">
                <a16:creationId xmlns:a16="http://schemas.microsoft.com/office/drawing/2014/main" id="{2B042E9A-782F-D141-B893-80E06758FA17}"/>
              </a:ext>
            </a:extLst>
          </p:cNvPr>
          <p:cNvSpPr>
            <a:spLocks noGrp="1"/>
          </p:cNvSpPr>
          <p:nvPr>
            <p:ph type="body" sz="quarter" idx="22" hasCustomPrompt="1"/>
          </p:nvPr>
        </p:nvSpPr>
        <p:spPr>
          <a:xfrm>
            <a:off x="3025908" y="4668223"/>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25" name="Picture 24">
            <a:extLst>
              <a:ext uri="{FF2B5EF4-FFF2-40B4-BE49-F238E27FC236}">
                <a16:creationId xmlns:a16="http://schemas.microsoft.com/office/drawing/2014/main" id="{7888E273-5CFF-6040-8CCF-39CA78D523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50889" y="1747764"/>
            <a:ext cx="1811655" cy="2085787"/>
          </a:xfrm>
          <a:prstGeom prst="rect">
            <a:avLst/>
          </a:prstGeom>
        </p:spPr>
      </p:pic>
      <p:sp>
        <p:nvSpPr>
          <p:cNvPr id="26" name="Text Placeholder 4">
            <a:extLst>
              <a:ext uri="{FF2B5EF4-FFF2-40B4-BE49-F238E27FC236}">
                <a16:creationId xmlns:a16="http://schemas.microsoft.com/office/drawing/2014/main" id="{F9721A6A-2F8F-EC4A-BFF0-C5EF6397020A}"/>
              </a:ext>
            </a:extLst>
          </p:cNvPr>
          <p:cNvSpPr>
            <a:spLocks noGrp="1"/>
          </p:cNvSpPr>
          <p:nvPr>
            <p:ph type="body" sz="quarter" idx="20" hasCustomPrompt="1"/>
          </p:nvPr>
        </p:nvSpPr>
        <p:spPr>
          <a:xfrm>
            <a:off x="6250889" y="2859088"/>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pic>
        <p:nvPicPr>
          <p:cNvPr id="23" name="Picture 22">
            <a:extLst>
              <a:ext uri="{FF2B5EF4-FFF2-40B4-BE49-F238E27FC236}">
                <a16:creationId xmlns:a16="http://schemas.microsoft.com/office/drawing/2014/main" id="{C37C1CA0-DB49-ED4F-8DC5-3A376B6EBA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7457" y="1747764"/>
            <a:ext cx="1811655" cy="2085787"/>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Objectives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5-objectives master</a:t>
            </a:r>
          </a:p>
        </p:txBody>
      </p:sp>
      <p:sp>
        <p:nvSpPr>
          <p:cNvPr id="24" name="Text Placeholder 4">
            <a:extLst>
              <a:ext uri="{FF2B5EF4-FFF2-40B4-BE49-F238E27FC236}">
                <a16:creationId xmlns:a16="http://schemas.microsoft.com/office/drawing/2014/main" id="{A25ABF96-FF4A-6F4A-8ADB-E6939EEBACC9}"/>
              </a:ext>
            </a:extLst>
          </p:cNvPr>
          <p:cNvSpPr>
            <a:spLocks noGrp="1"/>
          </p:cNvSpPr>
          <p:nvPr>
            <p:ph type="body" sz="quarter" idx="19" hasCustomPrompt="1"/>
          </p:nvPr>
        </p:nvSpPr>
        <p:spPr>
          <a:xfrm>
            <a:off x="4107457" y="2859088"/>
            <a:ext cx="1813858" cy="569912"/>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Tree>
    <p:extLst>
      <p:ext uri="{BB962C8B-B14F-4D97-AF65-F5344CB8AC3E}">
        <p14:creationId xmlns:p14="http://schemas.microsoft.com/office/powerpoint/2010/main" val="582161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bjectives | 6-up">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2C0698E0-7D53-8745-B339-9DD86F3ADB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45897" y="2514601"/>
            <a:ext cx="1987715" cy="1726473"/>
          </a:xfrm>
          <a:prstGeom prst="rect">
            <a:avLst/>
          </a:prstGeom>
        </p:spPr>
      </p:pic>
      <p:pic>
        <p:nvPicPr>
          <p:cNvPr id="42" name="Picture 41">
            <a:extLst>
              <a:ext uri="{FF2B5EF4-FFF2-40B4-BE49-F238E27FC236}">
                <a16:creationId xmlns:a16="http://schemas.microsoft.com/office/drawing/2014/main" id="{4C84FE5A-27D7-C04D-A3F1-BE5A16CADA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60397" y="3377837"/>
            <a:ext cx="1987715" cy="1726473"/>
          </a:xfrm>
          <a:prstGeom prst="rect">
            <a:avLst/>
          </a:prstGeom>
        </p:spPr>
      </p:pic>
      <p:pic>
        <p:nvPicPr>
          <p:cNvPr id="46" name="Picture 45">
            <a:extLst>
              <a:ext uri="{FF2B5EF4-FFF2-40B4-BE49-F238E27FC236}">
                <a16:creationId xmlns:a16="http://schemas.microsoft.com/office/drawing/2014/main" id="{AD31A4AD-CB15-784C-9ECD-99E5DC1F50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74897" y="2514600"/>
            <a:ext cx="1987715" cy="1726473"/>
          </a:xfrm>
          <a:prstGeom prst="rect">
            <a:avLst/>
          </a:prstGeom>
        </p:spPr>
      </p:pic>
      <p:pic>
        <p:nvPicPr>
          <p:cNvPr id="48" name="Picture 47">
            <a:extLst>
              <a:ext uri="{FF2B5EF4-FFF2-40B4-BE49-F238E27FC236}">
                <a16:creationId xmlns:a16="http://schemas.microsoft.com/office/drawing/2014/main" id="{AC6CAF73-5E61-4A4D-AC90-1D3A79C3A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05988" y="3377836"/>
            <a:ext cx="1987715" cy="1726473"/>
          </a:xfrm>
          <a:prstGeom prst="rect">
            <a:avLst/>
          </a:prstGeom>
        </p:spPr>
      </p:pic>
      <p:pic>
        <p:nvPicPr>
          <p:cNvPr id="50" name="Picture 49">
            <a:extLst>
              <a:ext uri="{FF2B5EF4-FFF2-40B4-BE49-F238E27FC236}">
                <a16:creationId xmlns:a16="http://schemas.microsoft.com/office/drawing/2014/main" id="{AFE4E273-3346-0E49-BC19-4AFD5FBA4E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58588" y="2515443"/>
            <a:ext cx="1987715" cy="1726473"/>
          </a:xfrm>
          <a:prstGeom prst="rect">
            <a:avLst/>
          </a:prstGeom>
        </p:spPr>
      </p:pic>
      <p:pic>
        <p:nvPicPr>
          <p:cNvPr id="37" name="Picture 36">
            <a:extLst>
              <a:ext uri="{FF2B5EF4-FFF2-40B4-BE49-F238E27FC236}">
                <a16:creationId xmlns:a16="http://schemas.microsoft.com/office/drawing/2014/main" id="{E7FBD684-B3EA-254F-B20F-376E3B377F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4806" y="3377838"/>
            <a:ext cx="1987715" cy="1726473"/>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Objectives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6-objectives master</a:t>
            </a:r>
          </a:p>
        </p:txBody>
      </p:sp>
      <p:sp>
        <p:nvSpPr>
          <p:cNvPr id="36" name="Text Placeholder 4">
            <a:extLst>
              <a:ext uri="{FF2B5EF4-FFF2-40B4-BE49-F238E27FC236}">
                <a16:creationId xmlns:a16="http://schemas.microsoft.com/office/drawing/2014/main" id="{AA1428B2-E24B-2940-B36E-FE70F8A5B721}"/>
              </a:ext>
            </a:extLst>
          </p:cNvPr>
          <p:cNvSpPr>
            <a:spLocks noGrp="1"/>
          </p:cNvSpPr>
          <p:nvPr>
            <p:ph type="body" sz="quarter" idx="22" hasCustomPrompt="1"/>
          </p:nvPr>
        </p:nvSpPr>
        <p:spPr>
          <a:xfrm>
            <a:off x="839273" y="4290845"/>
            <a:ext cx="1736696" cy="545668"/>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
        <p:nvSpPr>
          <p:cNvPr id="41" name="Text Placeholder 4">
            <a:extLst>
              <a:ext uri="{FF2B5EF4-FFF2-40B4-BE49-F238E27FC236}">
                <a16:creationId xmlns:a16="http://schemas.microsoft.com/office/drawing/2014/main" id="{447F18F8-921C-3C44-9552-A166FAC8B73A}"/>
              </a:ext>
            </a:extLst>
          </p:cNvPr>
          <p:cNvSpPr>
            <a:spLocks noGrp="1"/>
          </p:cNvSpPr>
          <p:nvPr>
            <p:ph type="body" sz="quarter" idx="24" hasCustomPrompt="1"/>
          </p:nvPr>
        </p:nvSpPr>
        <p:spPr>
          <a:xfrm>
            <a:off x="2570364" y="3466806"/>
            <a:ext cx="1736696" cy="545668"/>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
        <p:nvSpPr>
          <p:cNvPr id="43" name="Text Placeholder 4">
            <a:extLst>
              <a:ext uri="{FF2B5EF4-FFF2-40B4-BE49-F238E27FC236}">
                <a16:creationId xmlns:a16="http://schemas.microsoft.com/office/drawing/2014/main" id="{F57B5986-B40A-4D4D-A1CB-4B5F33B757DB}"/>
              </a:ext>
            </a:extLst>
          </p:cNvPr>
          <p:cNvSpPr>
            <a:spLocks noGrp="1"/>
          </p:cNvSpPr>
          <p:nvPr>
            <p:ph type="body" sz="quarter" idx="25" hasCustomPrompt="1"/>
          </p:nvPr>
        </p:nvSpPr>
        <p:spPr>
          <a:xfrm>
            <a:off x="4284864" y="4290844"/>
            <a:ext cx="1736696" cy="545668"/>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
        <p:nvSpPr>
          <p:cNvPr id="47" name="Text Placeholder 4">
            <a:extLst>
              <a:ext uri="{FF2B5EF4-FFF2-40B4-BE49-F238E27FC236}">
                <a16:creationId xmlns:a16="http://schemas.microsoft.com/office/drawing/2014/main" id="{CEF8FF6B-2ED6-494D-AEB9-60B3A58D6835}"/>
              </a:ext>
            </a:extLst>
          </p:cNvPr>
          <p:cNvSpPr>
            <a:spLocks noGrp="1"/>
          </p:cNvSpPr>
          <p:nvPr>
            <p:ph type="body" sz="quarter" idx="27" hasCustomPrompt="1"/>
          </p:nvPr>
        </p:nvSpPr>
        <p:spPr>
          <a:xfrm>
            <a:off x="5999364" y="3427607"/>
            <a:ext cx="1736696" cy="545668"/>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
        <p:nvSpPr>
          <p:cNvPr id="49" name="Text Placeholder 4">
            <a:extLst>
              <a:ext uri="{FF2B5EF4-FFF2-40B4-BE49-F238E27FC236}">
                <a16:creationId xmlns:a16="http://schemas.microsoft.com/office/drawing/2014/main" id="{BAFD90A1-DBD8-1C43-8C0B-EFD1F655AFFA}"/>
              </a:ext>
            </a:extLst>
          </p:cNvPr>
          <p:cNvSpPr>
            <a:spLocks noGrp="1"/>
          </p:cNvSpPr>
          <p:nvPr>
            <p:ph type="body" sz="quarter" idx="28" hasCustomPrompt="1"/>
          </p:nvPr>
        </p:nvSpPr>
        <p:spPr>
          <a:xfrm>
            <a:off x="7730455" y="4290843"/>
            <a:ext cx="1736696" cy="545668"/>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
        <p:nvSpPr>
          <p:cNvPr id="51" name="Text Placeholder 4">
            <a:extLst>
              <a:ext uri="{FF2B5EF4-FFF2-40B4-BE49-F238E27FC236}">
                <a16:creationId xmlns:a16="http://schemas.microsoft.com/office/drawing/2014/main" id="{F8F3502C-27E2-1A43-8BC8-9B6296DC7127}"/>
              </a:ext>
            </a:extLst>
          </p:cNvPr>
          <p:cNvSpPr>
            <a:spLocks noGrp="1"/>
          </p:cNvSpPr>
          <p:nvPr>
            <p:ph type="body" sz="quarter" idx="29" hasCustomPrompt="1"/>
          </p:nvPr>
        </p:nvSpPr>
        <p:spPr>
          <a:xfrm>
            <a:off x="9483055" y="3428450"/>
            <a:ext cx="1736696" cy="545668"/>
          </a:xfrm>
          <a:prstGeom prst="rect">
            <a:avLst/>
          </a:prstGeom>
        </p:spPr>
        <p:txBody>
          <a:bodyPr/>
          <a:lstStyle>
            <a:lvl1pPr algn="ctr">
              <a:defRPr sz="1600" b="1" i="0">
                <a:solidFill>
                  <a:schemeClr val="bg1"/>
                </a:solidFill>
                <a:latin typeface="Raleway SemiBold" panose="020B0003030101060003" pitchFamily="34" charset="0"/>
              </a:defRPr>
            </a:lvl1pPr>
          </a:lstStyle>
          <a:p>
            <a:pPr lvl="0"/>
            <a:r>
              <a:rPr lang="en-US"/>
              <a:t>Lorem ipsum</a:t>
            </a:r>
            <a:br>
              <a:rPr lang="en-US"/>
            </a:br>
            <a:r>
              <a:rPr lang="en-US"/>
              <a:t>dolor sit</a:t>
            </a:r>
          </a:p>
        </p:txBody>
      </p:sp>
    </p:spTree>
    <p:extLst>
      <p:ext uri="{BB962C8B-B14F-4D97-AF65-F5344CB8AC3E}">
        <p14:creationId xmlns:p14="http://schemas.microsoft.com/office/powerpoint/2010/main" val="33786451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llenges | 3-column">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4C0BF7B-CBF4-6C4B-82FA-BA32AC4217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54297" y="2439644"/>
            <a:ext cx="1922152" cy="3100245"/>
          </a:xfrm>
          <a:prstGeom prst="rect">
            <a:avLst/>
          </a:prstGeom>
        </p:spPr>
      </p:pic>
      <p:pic>
        <p:nvPicPr>
          <p:cNvPr id="32" name="Picture 31">
            <a:extLst>
              <a:ext uri="{FF2B5EF4-FFF2-40B4-BE49-F238E27FC236}">
                <a16:creationId xmlns:a16="http://schemas.microsoft.com/office/drawing/2014/main" id="{F67E5F7B-5A70-A245-BBE7-2BA2EAF794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4446" y="2442653"/>
            <a:ext cx="979793" cy="1128051"/>
          </a:xfrm>
          <a:prstGeom prst="rect">
            <a:avLst/>
          </a:prstGeom>
        </p:spPr>
      </p:pic>
      <p:sp>
        <p:nvSpPr>
          <p:cNvPr id="33" name="Text Placeholder 4">
            <a:extLst>
              <a:ext uri="{FF2B5EF4-FFF2-40B4-BE49-F238E27FC236}">
                <a16:creationId xmlns:a16="http://schemas.microsoft.com/office/drawing/2014/main" id="{1AE957A1-568A-C84C-B8F6-FCC3718BC8EC}"/>
              </a:ext>
            </a:extLst>
          </p:cNvPr>
          <p:cNvSpPr>
            <a:spLocks noGrp="1"/>
          </p:cNvSpPr>
          <p:nvPr>
            <p:ph type="body" sz="quarter" idx="19" hasCustomPrompt="1"/>
          </p:nvPr>
        </p:nvSpPr>
        <p:spPr>
          <a:xfrm>
            <a:off x="8008444" y="3509134"/>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28" name="Picture 27">
            <a:extLst>
              <a:ext uri="{FF2B5EF4-FFF2-40B4-BE49-F238E27FC236}">
                <a16:creationId xmlns:a16="http://schemas.microsoft.com/office/drawing/2014/main" id="{C549DE0D-ABEB-4344-99EE-2606F19BCE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81600" y="2439644"/>
            <a:ext cx="1922152" cy="3100245"/>
          </a:xfrm>
          <a:prstGeom prst="rect">
            <a:avLst/>
          </a:prstGeom>
        </p:spPr>
      </p:pic>
      <p:pic>
        <p:nvPicPr>
          <p:cNvPr id="29" name="Picture 28">
            <a:extLst>
              <a:ext uri="{FF2B5EF4-FFF2-40B4-BE49-F238E27FC236}">
                <a16:creationId xmlns:a16="http://schemas.microsoft.com/office/drawing/2014/main" id="{E653B7A8-C036-404A-A234-0FF0E7B797F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91749" y="2442653"/>
            <a:ext cx="979793" cy="1128051"/>
          </a:xfrm>
          <a:prstGeom prst="rect">
            <a:avLst/>
          </a:prstGeom>
        </p:spPr>
      </p:pic>
      <p:sp>
        <p:nvSpPr>
          <p:cNvPr id="30" name="Text Placeholder 4">
            <a:extLst>
              <a:ext uri="{FF2B5EF4-FFF2-40B4-BE49-F238E27FC236}">
                <a16:creationId xmlns:a16="http://schemas.microsoft.com/office/drawing/2014/main" id="{C468AB0C-3B9B-B847-A571-DB381088DD85}"/>
              </a:ext>
            </a:extLst>
          </p:cNvPr>
          <p:cNvSpPr>
            <a:spLocks noGrp="1"/>
          </p:cNvSpPr>
          <p:nvPr>
            <p:ph type="body" sz="quarter" idx="18" hasCustomPrompt="1"/>
          </p:nvPr>
        </p:nvSpPr>
        <p:spPr>
          <a:xfrm>
            <a:off x="5235747" y="3509134"/>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2" name="Picture 1">
            <a:extLst>
              <a:ext uri="{FF2B5EF4-FFF2-40B4-BE49-F238E27FC236}">
                <a16:creationId xmlns:a16="http://schemas.microsoft.com/office/drawing/2014/main" id="{907F82A7-1621-3C46-8D4C-357E58FF1E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00178" y="2439644"/>
            <a:ext cx="1922152" cy="3100245"/>
          </a:xfrm>
          <a:prstGeom prst="rect">
            <a:avLst/>
          </a:prstGeom>
        </p:spPr>
      </p:pic>
      <p:pic>
        <p:nvPicPr>
          <p:cNvPr id="27" name="Picture 26">
            <a:extLst>
              <a:ext uri="{FF2B5EF4-FFF2-40B4-BE49-F238E27FC236}">
                <a16:creationId xmlns:a16="http://schemas.microsoft.com/office/drawing/2014/main" id="{EE5B5FD4-ED96-E543-9375-76A76D7ECA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09220" y="2442653"/>
            <a:ext cx="979793" cy="1128051"/>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Challenges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3-column master</a:t>
            </a:r>
          </a:p>
        </p:txBody>
      </p:sp>
      <p:sp>
        <p:nvSpPr>
          <p:cNvPr id="26" name="Text Placeholder 4">
            <a:extLst>
              <a:ext uri="{FF2B5EF4-FFF2-40B4-BE49-F238E27FC236}">
                <a16:creationId xmlns:a16="http://schemas.microsoft.com/office/drawing/2014/main" id="{BA22DF15-DA5D-4343-9047-3B56B7966D06}"/>
              </a:ext>
            </a:extLst>
          </p:cNvPr>
          <p:cNvSpPr>
            <a:spLocks noGrp="1"/>
          </p:cNvSpPr>
          <p:nvPr>
            <p:ph type="body" sz="quarter" idx="17" hasCustomPrompt="1"/>
          </p:nvPr>
        </p:nvSpPr>
        <p:spPr>
          <a:xfrm>
            <a:off x="2453218" y="3509134"/>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Tree>
    <p:extLst>
      <p:ext uri="{BB962C8B-B14F-4D97-AF65-F5344CB8AC3E}">
        <p14:creationId xmlns:p14="http://schemas.microsoft.com/office/powerpoint/2010/main" val="17268890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llenges | 4-colum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F8375E98-7EDE-7440-9D9C-6CE2E0872B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6888" y="2566942"/>
            <a:ext cx="1922152" cy="3100245"/>
          </a:xfrm>
          <a:prstGeom prst="rect">
            <a:avLst/>
          </a:prstGeom>
        </p:spPr>
      </p:pic>
      <p:pic>
        <p:nvPicPr>
          <p:cNvPr id="34" name="Picture 33">
            <a:extLst>
              <a:ext uri="{FF2B5EF4-FFF2-40B4-BE49-F238E27FC236}">
                <a16:creationId xmlns:a16="http://schemas.microsoft.com/office/drawing/2014/main" id="{5264D376-CCA9-DC43-97A6-A9A1B7F6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07037" y="2569951"/>
            <a:ext cx="979793" cy="1128051"/>
          </a:xfrm>
          <a:prstGeom prst="rect">
            <a:avLst/>
          </a:prstGeom>
        </p:spPr>
      </p:pic>
      <p:sp>
        <p:nvSpPr>
          <p:cNvPr id="35" name="Text Placeholder 4">
            <a:extLst>
              <a:ext uri="{FF2B5EF4-FFF2-40B4-BE49-F238E27FC236}">
                <a16:creationId xmlns:a16="http://schemas.microsoft.com/office/drawing/2014/main" id="{72911BE2-118A-3241-83A6-D7527AAC3BF4}"/>
              </a:ext>
            </a:extLst>
          </p:cNvPr>
          <p:cNvSpPr>
            <a:spLocks noGrp="1"/>
          </p:cNvSpPr>
          <p:nvPr>
            <p:ph type="body" sz="quarter" idx="18" hasCustomPrompt="1"/>
          </p:nvPr>
        </p:nvSpPr>
        <p:spPr>
          <a:xfrm>
            <a:off x="4051035" y="3636432"/>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36" name="Picture 35">
            <a:extLst>
              <a:ext uri="{FF2B5EF4-FFF2-40B4-BE49-F238E27FC236}">
                <a16:creationId xmlns:a16="http://schemas.microsoft.com/office/drawing/2014/main" id="{A61039FE-06FC-8B41-BEBF-DD64810891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59752" y="2566942"/>
            <a:ext cx="1922152" cy="3100245"/>
          </a:xfrm>
          <a:prstGeom prst="rect">
            <a:avLst/>
          </a:prstGeom>
        </p:spPr>
      </p:pic>
      <p:pic>
        <p:nvPicPr>
          <p:cNvPr id="37" name="Picture 36">
            <a:extLst>
              <a:ext uri="{FF2B5EF4-FFF2-40B4-BE49-F238E27FC236}">
                <a16:creationId xmlns:a16="http://schemas.microsoft.com/office/drawing/2014/main" id="{5FA99D7D-EC8F-F240-825C-5975330A75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69901" y="2569951"/>
            <a:ext cx="979793" cy="1128051"/>
          </a:xfrm>
          <a:prstGeom prst="rect">
            <a:avLst/>
          </a:prstGeom>
        </p:spPr>
      </p:pic>
      <p:sp>
        <p:nvSpPr>
          <p:cNvPr id="38" name="Text Placeholder 4">
            <a:extLst>
              <a:ext uri="{FF2B5EF4-FFF2-40B4-BE49-F238E27FC236}">
                <a16:creationId xmlns:a16="http://schemas.microsoft.com/office/drawing/2014/main" id="{3EC96F4E-5C72-7B46-A5E4-0F7C1E0DD9DB}"/>
              </a:ext>
            </a:extLst>
          </p:cNvPr>
          <p:cNvSpPr>
            <a:spLocks noGrp="1"/>
          </p:cNvSpPr>
          <p:nvPr>
            <p:ph type="body" sz="quarter" idx="19" hasCustomPrompt="1"/>
          </p:nvPr>
        </p:nvSpPr>
        <p:spPr>
          <a:xfrm>
            <a:off x="6813899" y="3636432"/>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39" name="Picture 38">
            <a:extLst>
              <a:ext uri="{FF2B5EF4-FFF2-40B4-BE49-F238E27FC236}">
                <a16:creationId xmlns:a16="http://schemas.microsoft.com/office/drawing/2014/main" id="{0AE103AE-B5E1-F444-9105-F3C76BDA42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2281" y="2566942"/>
            <a:ext cx="1922152" cy="3100245"/>
          </a:xfrm>
          <a:prstGeom prst="rect">
            <a:avLst/>
          </a:prstGeom>
        </p:spPr>
      </p:pic>
      <p:pic>
        <p:nvPicPr>
          <p:cNvPr id="40" name="Picture 39">
            <a:extLst>
              <a:ext uri="{FF2B5EF4-FFF2-40B4-BE49-F238E27FC236}">
                <a16:creationId xmlns:a16="http://schemas.microsoft.com/office/drawing/2014/main" id="{ED4369C0-22DD-FD41-A2EB-C79BA058D10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52430" y="2569951"/>
            <a:ext cx="979793" cy="1128051"/>
          </a:xfrm>
          <a:prstGeom prst="rect">
            <a:avLst/>
          </a:prstGeom>
        </p:spPr>
      </p:pic>
      <p:sp>
        <p:nvSpPr>
          <p:cNvPr id="41" name="Text Placeholder 4">
            <a:extLst>
              <a:ext uri="{FF2B5EF4-FFF2-40B4-BE49-F238E27FC236}">
                <a16:creationId xmlns:a16="http://schemas.microsoft.com/office/drawing/2014/main" id="{9A3F8961-CF46-AF45-907A-28B466A5EF6B}"/>
              </a:ext>
            </a:extLst>
          </p:cNvPr>
          <p:cNvSpPr>
            <a:spLocks noGrp="1"/>
          </p:cNvSpPr>
          <p:nvPr>
            <p:ph type="body" sz="quarter" idx="20" hasCustomPrompt="1"/>
          </p:nvPr>
        </p:nvSpPr>
        <p:spPr>
          <a:xfrm>
            <a:off x="9596428" y="3636432"/>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2" name="Picture 1">
            <a:extLst>
              <a:ext uri="{FF2B5EF4-FFF2-40B4-BE49-F238E27FC236}">
                <a16:creationId xmlns:a16="http://schemas.microsoft.com/office/drawing/2014/main" id="{907F82A7-1621-3C46-8D4C-357E58FF1E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4359" y="2566942"/>
            <a:ext cx="1922152" cy="3100245"/>
          </a:xfrm>
          <a:prstGeom prst="rect">
            <a:avLst/>
          </a:prstGeom>
        </p:spPr>
      </p:pic>
      <p:pic>
        <p:nvPicPr>
          <p:cNvPr id="27" name="Picture 26">
            <a:extLst>
              <a:ext uri="{FF2B5EF4-FFF2-40B4-BE49-F238E27FC236}">
                <a16:creationId xmlns:a16="http://schemas.microsoft.com/office/drawing/2014/main" id="{EE5B5FD4-ED96-E543-9375-76A76D7ECA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4508" y="2569951"/>
            <a:ext cx="979793" cy="1128051"/>
          </a:xfrm>
          <a:prstGeom prst="rect">
            <a:avLst/>
          </a:prstGeom>
        </p:spPr>
      </p:pic>
      <p:sp>
        <p:nvSpPr>
          <p:cNvPr id="26" name="Text Placeholder 4">
            <a:extLst>
              <a:ext uri="{FF2B5EF4-FFF2-40B4-BE49-F238E27FC236}">
                <a16:creationId xmlns:a16="http://schemas.microsoft.com/office/drawing/2014/main" id="{BA22DF15-DA5D-4343-9047-3B56B7966D06}"/>
              </a:ext>
            </a:extLst>
          </p:cNvPr>
          <p:cNvSpPr>
            <a:spLocks noGrp="1"/>
          </p:cNvSpPr>
          <p:nvPr>
            <p:ph type="body" sz="quarter" idx="17" hasCustomPrompt="1"/>
          </p:nvPr>
        </p:nvSpPr>
        <p:spPr>
          <a:xfrm>
            <a:off x="1268506" y="3636432"/>
            <a:ext cx="1813858" cy="569912"/>
          </a:xfrm>
          <a:prstGeom prst="rect">
            <a:avLst/>
          </a:prstGeom>
        </p:spPr>
        <p:txBody>
          <a:bodyPr/>
          <a:lstStyle>
            <a:lvl1pPr algn="ctr">
              <a:defRPr sz="16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Challenges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4-column master</a:t>
            </a:r>
          </a:p>
        </p:txBody>
      </p:sp>
    </p:spTree>
    <p:extLst>
      <p:ext uri="{BB962C8B-B14F-4D97-AF65-F5344CB8AC3E}">
        <p14:creationId xmlns:p14="http://schemas.microsoft.com/office/powerpoint/2010/main" val="15791692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llenges | 5-column">
    <p:spTree>
      <p:nvGrpSpPr>
        <p:cNvPr id="1" name=""/>
        <p:cNvGrpSpPr/>
        <p:nvPr/>
      </p:nvGrpSpPr>
      <p:grpSpPr>
        <a:xfrm>
          <a:off x="0" y="0"/>
          <a:ext cx="0" cy="0"/>
          <a:chOff x="0" y="0"/>
          <a:chExt cx="0" cy="0"/>
        </a:xfrm>
      </p:grpSpPr>
      <p:pic>
        <p:nvPicPr>
          <p:cNvPr id="70" name="Picture 69">
            <a:extLst>
              <a:ext uri="{FF2B5EF4-FFF2-40B4-BE49-F238E27FC236}">
                <a16:creationId xmlns:a16="http://schemas.microsoft.com/office/drawing/2014/main" id="{C890601C-071D-FE4C-BF21-C9BCB33915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06355" y="2556186"/>
            <a:ext cx="1492006" cy="2406461"/>
          </a:xfrm>
          <a:prstGeom prst="rect">
            <a:avLst/>
          </a:prstGeom>
        </p:spPr>
      </p:pic>
      <p:sp>
        <p:nvSpPr>
          <p:cNvPr id="71" name="object 7">
            <a:extLst>
              <a:ext uri="{FF2B5EF4-FFF2-40B4-BE49-F238E27FC236}">
                <a16:creationId xmlns:a16="http://schemas.microsoft.com/office/drawing/2014/main" id="{513D07CB-33E9-B340-86BE-C61DA4B13226}"/>
              </a:ext>
            </a:extLst>
          </p:cNvPr>
          <p:cNvSpPr/>
          <p:nvPr userDrawn="1"/>
        </p:nvSpPr>
        <p:spPr>
          <a:xfrm>
            <a:off x="9630639" y="2545946"/>
            <a:ext cx="755015" cy="871855"/>
          </a:xfrm>
          <a:custGeom>
            <a:avLst/>
            <a:gdLst/>
            <a:ahLst/>
            <a:cxnLst/>
            <a:rect l="l" t="t" r="r" b="b"/>
            <a:pathLst>
              <a:path w="755015" h="871854">
                <a:moveTo>
                  <a:pt x="377266" y="0"/>
                </a:moveTo>
                <a:lnTo>
                  <a:pt x="0" y="217817"/>
                </a:lnTo>
                <a:lnTo>
                  <a:pt x="0" y="653453"/>
                </a:lnTo>
                <a:lnTo>
                  <a:pt x="377266" y="871270"/>
                </a:lnTo>
                <a:lnTo>
                  <a:pt x="754532" y="653453"/>
                </a:lnTo>
                <a:lnTo>
                  <a:pt x="754532" y="217817"/>
                </a:lnTo>
                <a:lnTo>
                  <a:pt x="377266" y="0"/>
                </a:lnTo>
                <a:close/>
              </a:path>
            </a:pathLst>
          </a:custGeom>
          <a:solidFill>
            <a:srgbClr val="46285A"/>
          </a:solidFill>
        </p:spPr>
        <p:txBody>
          <a:bodyPr wrap="square" lIns="0" tIns="0" rIns="0" bIns="0" rtlCol="0"/>
          <a:lstStyle/>
          <a:p>
            <a:endParaRPr/>
          </a:p>
        </p:txBody>
      </p:sp>
      <p:pic>
        <p:nvPicPr>
          <p:cNvPr id="72" name="Picture 71">
            <a:extLst>
              <a:ext uri="{FF2B5EF4-FFF2-40B4-BE49-F238E27FC236}">
                <a16:creationId xmlns:a16="http://schemas.microsoft.com/office/drawing/2014/main" id="{F20E71DB-5727-4A47-95F5-E1DFABBE32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30640" y="2552234"/>
            <a:ext cx="748216" cy="861432"/>
          </a:xfrm>
          <a:prstGeom prst="rect">
            <a:avLst/>
          </a:prstGeom>
        </p:spPr>
      </p:pic>
      <p:sp>
        <p:nvSpPr>
          <p:cNvPr id="73" name="Text Placeholder 4">
            <a:extLst>
              <a:ext uri="{FF2B5EF4-FFF2-40B4-BE49-F238E27FC236}">
                <a16:creationId xmlns:a16="http://schemas.microsoft.com/office/drawing/2014/main" id="{A093F39A-6470-BF4A-B74D-87ED3F93DA3D}"/>
              </a:ext>
            </a:extLst>
          </p:cNvPr>
          <p:cNvSpPr>
            <a:spLocks noGrp="1"/>
          </p:cNvSpPr>
          <p:nvPr>
            <p:ph type="body" sz="quarter" idx="21" hasCustomPrompt="1"/>
          </p:nvPr>
        </p:nvSpPr>
        <p:spPr>
          <a:xfrm>
            <a:off x="10006355" y="3429000"/>
            <a:ext cx="1481287" cy="491847"/>
          </a:xfrm>
          <a:prstGeom prst="rect">
            <a:avLst/>
          </a:prstGeom>
        </p:spPr>
        <p:txBody>
          <a:bodyPr/>
          <a:lstStyle>
            <a:lvl1pPr algn="ctr">
              <a:defRPr sz="14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66" name="Picture 65">
            <a:extLst>
              <a:ext uri="{FF2B5EF4-FFF2-40B4-BE49-F238E27FC236}">
                <a16:creationId xmlns:a16="http://schemas.microsoft.com/office/drawing/2014/main" id="{C7A1C8A3-B0FC-624B-83D9-4EF8F18BAB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4851" y="2556186"/>
            <a:ext cx="1492006" cy="2406461"/>
          </a:xfrm>
          <a:prstGeom prst="rect">
            <a:avLst/>
          </a:prstGeom>
        </p:spPr>
      </p:pic>
      <p:sp>
        <p:nvSpPr>
          <p:cNvPr id="67" name="object 7">
            <a:extLst>
              <a:ext uri="{FF2B5EF4-FFF2-40B4-BE49-F238E27FC236}">
                <a16:creationId xmlns:a16="http://schemas.microsoft.com/office/drawing/2014/main" id="{DB858E09-6F6C-AF46-8118-6C20207327CE}"/>
              </a:ext>
            </a:extLst>
          </p:cNvPr>
          <p:cNvSpPr/>
          <p:nvPr userDrawn="1"/>
        </p:nvSpPr>
        <p:spPr>
          <a:xfrm>
            <a:off x="7369135" y="2545946"/>
            <a:ext cx="755015" cy="871855"/>
          </a:xfrm>
          <a:custGeom>
            <a:avLst/>
            <a:gdLst/>
            <a:ahLst/>
            <a:cxnLst/>
            <a:rect l="l" t="t" r="r" b="b"/>
            <a:pathLst>
              <a:path w="755015" h="871854">
                <a:moveTo>
                  <a:pt x="377266" y="0"/>
                </a:moveTo>
                <a:lnTo>
                  <a:pt x="0" y="217817"/>
                </a:lnTo>
                <a:lnTo>
                  <a:pt x="0" y="653453"/>
                </a:lnTo>
                <a:lnTo>
                  <a:pt x="377266" y="871270"/>
                </a:lnTo>
                <a:lnTo>
                  <a:pt x="754532" y="653453"/>
                </a:lnTo>
                <a:lnTo>
                  <a:pt x="754532" y="217817"/>
                </a:lnTo>
                <a:lnTo>
                  <a:pt x="377266" y="0"/>
                </a:lnTo>
                <a:close/>
              </a:path>
            </a:pathLst>
          </a:custGeom>
          <a:solidFill>
            <a:srgbClr val="46285A"/>
          </a:solidFill>
        </p:spPr>
        <p:txBody>
          <a:bodyPr wrap="square" lIns="0" tIns="0" rIns="0" bIns="0" rtlCol="0"/>
          <a:lstStyle/>
          <a:p>
            <a:endParaRPr/>
          </a:p>
        </p:txBody>
      </p:sp>
      <p:pic>
        <p:nvPicPr>
          <p:cNvPr id="68" name="Picture 67">
            <a:extLst>
              <a:ext uri="{FF2B5EF4-FFF2-40B4-BE49-F238E27FC236}">
                <a16:creationId xmlns:a16="http://schemas.microsoft.com/office/drawing/2014/main" id="{C4DAE4C4-06B7-AD40-8B34-051E4335450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9136" y="2552234"/>
            <a:ext cx="748216" cy="861432"/>
          </a:xfrm>
          <a:prstGeom prst="rect">
            <a:avLst/>
          </a:prstGeom>
        </p:spPr>
      </p:pic>
      <p:sp>
        <p:nvSpPr>
          <p:cNvPr id="69" name="Text Placeholder 4">
            <a:extLst>
              <a:ext uri="{FF2B5EF4-FFF2-40B4-BE49-F238E27FC236}">
                <a16:creationId xmlns:a16="http://schemas.microsoft.com/office/drawing/2014/main" id="{10397457-8503-6048-B7FF-6C7781215F79}"/>
              </a:ext>
            </a:extLst>
          </p:cNvPr>
          <p:cNvSpPr>
            <a:spLocks noGrp="1"/>
          </p:cNvSpPr>
          <p:nvPr>
            <p:ph type="body" sz="quarter" idx="20" hasCustomPrompt="1"/>
          </p:nvPr>
        </p:nvSpPr>
        <p:spPr>
          <a:xfrm>
            <a:off x="7744851" y="3429000"/>
            <a:ext cx="1481287" cy="491847"/>
          </a:xfrm>
          <a:prstGeom prst="rect">
            <a:avLst/>
          </a:prstGeom>
        </p:spPr>
        <p:txBody>
          <a:bodyPr/>
          <a:lstStyle>
            <a:lvl1pPr algn="ctr">
              <a:defRPr sz="14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62" name="Picture 61">
            <a:extLst>
              <a:ext uri="{FF2B5EF4-FFF2-40B4-BE49-F238E27FC236}">
                <a16:creationId xmlns:a16="http://schemas.microsoft.com/office/drawing/2014/main" id="{C3FDD3BE-79CA-1E47-A60C-8A943CD96C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29971" y="2556186"/>
            <a:ext cx="1492006" cy="2406461"/>
          </a:xfrm>
          <a:prstGeom prst="rect">
            <a:avLst/>
          </a:prstGeom>
        </p:spPr>
      </p:pic>
      <p:sp>
        <p:nvSpPr>
          <p:cNvPr id="63" name="object 7">
            <a:extLst>
              <a:ext uri="{FF2B5EF4-FFF2-40B4-BE49-F238E27FC236}">
                <a16:creationId xmlns:a16="http://schemas.microsoft.com/office/drawing/2014/main" id="{EBFAEF6D-7476-D949-898D-EFBC36B9F6C0}"/>
              </a:ext>
            </a:extLst>
          </p:cNvPr>
          <p:cNvSpPr/>
          <p:nvPr userDrawn="1"/>
        </p:nvSpPr>
        <p:spPr>
          <a:xfrm>
            <a:off x="5154255" y="2545946"/>
            <a:ext cx="755015" cy="871855"/>
          </a:xfrm>
          <a:custGeom>
            <a:avLst/>
            <a:gdLst/>
            <a:ahLst/>
            <a:cxnLst/>
            <a:rect l="l" t="t" r="r" b="b"/>
            <a:pathLst>
              <a:path w="755015" h="871854">
                <a:moveTo>
                  <a:pt x="377266" y="0"/>
                </a:moveTo>
                <a:lnTo>
                  <a:pt x="0" y="217817"/>
                </a:lnTo>
                <a:lnTo>
                  <a:pt x="0" y="653453"/>
                </a:lnTo>
                <a:lnTo>
                  <a:pt x="377266" y="871270"/>
                </a:lnTo>
                <a:lnTo>
                  <a:pt x="754532" y="653453"/>
                </a:lnTo>
                <a:lnTo>
                  <a:pt x="754532" y="217817"/>
                </a:lnTo>
                <a:lnTo>
                  <a:pt x="377266" y="0"/>
                </a:lnTo>
                <a:close/>
              </a:path>
            </a:pathLst>
          </a:custGeom>
          <a:solidFill>
            <a:srgbClr val="46285A"/>
          </a:solidFill>
        </p:spPr>
        <p:txBody>
          <a:bodyPr wrap="square" lIns="0" tIns="0" rIns="0" bIns="0" rtlCol="0"/>
          <a:lstStyle/>
          <a:p>
            <a:endParaRPr/>
          </a:p>
        </p:txBody>
      </p:sp>
      <p:pic>
        <p:nvPicPr>
          <p:cNvPr id="64" name="Picture 63">
            <a:extLst>
              <a:ext uri="{FF2B5EF4-FFF2-40B4-BE49-F238E27FC236}">
                <a16:creationId xmlns:a16="http://schemas.microsoft.com/office/drawing/2014/main" id="{B4BAD9F8-E54B-D741-A18E-3992A5079DF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54256" y="2552234"/>
            <a:ext cx="748216" cy="861432"/>
          </a:xfrm>
          <a:prstGeom prst="rect">
            <a:avLst/>
          </a:prstGeom>
        </p:spPr>
      </p:pic>
      <p:sp>
        <p:nvSpPr>
          <p:cNvPr id="65" name="Text Placeholder 4">
            <a:extLst>
              <a:ext uri="{FF2B5EF4-FFF2-40B4-BE49-F238E27FC236}">
                <a16:creationId xmlns:a16="http://schemas.microsoft.com/office/drawing/2014/main" id="{707E5E1F-1C19-9342-8F94-0DDE5F2CF216}"/>
              </a:ext>
            </a:extLst>
          </p:cNvPr>
          <p:cNvSpPr>
            <a:spLocks noGrp="1"/>
          </p:cNvSpPr>
          <p:nvPr>
            <p:ph type="body" sz="quarter" idx="19" hasCustomPrompt="1"/>
          </p:nvPr>
        </p:nvSpPr>
        <p:spPr>
          <a:xfrm>
            <a:off x="5529971" y="3429000"/>
            <a:ext cx="1481287" cy="491847"/>
          </a:xfrm>
          <a:prstGeom prst="rect">
            <a:avLst/>
          </a:prstGeom>
        </p:spPr>
        <p:txBody>
          <a:bodyPr/>
          <a:lstStyle>
            <a:lvl1pPr algn="ctr">
              <a:defRPr sz="14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58" name="Picture 57">
            <a:extLst>
              <a:ext uri="{FF2B5EF4-FFF2-40B4-BE49-F238E27FC236}">
                <a16:creationId xmlns:a16="http://schemas.microsoft.com/office/drawing/2014/main" id="{AD47CA69-8B62-394C-9CA0-9C7322D567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5091" y="2556186"/>
            <a:ext cx="1492006" cy="2406461"/>
          </a:xfrm>
          <a:prstGeom prst="rect">
            <a:avLst/>
          </a:prstGeom>
        </p:spPr>
      </p:pic>
      <p:sp>
        <p:nvSpPr>
          <p:cNvPr id="59" name="object 7">
            <a:extLst>
              <a:ext uri="{FF2B5EF4-FFF2-40B4-BE49-F238E27FC236}">
                <a16:creationId xmlns:a16="http://schemas.microsoft.com/office/drawing/2014/main" id="{D51C2A67-D135-CC44-AF48-09DBEEEC94B3}"/>
              </a:ext>
            </a:extLst>
          </p:cNvPr>
          <p:cNvSpPr/>
          <p:nvPr userDrawn="1"/>
        </p:nvSpPr>
        <p:spPr>
          <a:xfrm>
            <a:off x="2939375" y="2545946"/>
            <a:ext cx="755015" cy="871855"/>
          </a:xfrm>
          <a:custGeom>
            <a:avLst/>
            <a:gdLst/>
            <a:ahLst/>
            <a:cxnLst/>
            <a:rect l="l" t="t" r="r" b="b"/>
            <a:pathLst>
              <a:path w="755015" h="871854">
                <a:moveTo>
                  <a:pt x="377266" y="0"/>
                </a:moveTo>
                <a:lnTo>
                  <a:pt x="0" y="217817"/>
                </a:lnTo>
                <a:lnTo>
                  <a:pt x="0" y="653453"/>
                </a:lnTo>
                <a:lnTo>
                  <a:pt x="377266" y="871270"/>
                </a:lnTo>
                <a:lnTo>
                  <a:pt x="754532" y="653453"/>
                </a:lnTo>
                <a:lnTo>
                  <a:pt x="754532" y="217817"/>
                </a:lnTo>
                <a:lnTo>
                  <a:pt x="377266" y="0"/>
                </a:lnTo>
                <a:close/>
              </a:path>
            </a:pathLst>
          </a:custGeom>
          <a:solidFill>
            <a:srgbClr val="46285A"/>
          </a:solidFill>
        </p:spPr>
        <p:txBody>
          <a:bodyPr wrap="square" lIns="0" tIns="0" rIns="0" bIns="0" rtlCol="0"/>
          <a:lstStyle/>
          <a:p>
            <a:endParaRPr/>
          </a:p>
        </p:txBody>
      </p:sp>
      <p:pic>
        <p:nvPicPr>
          <p:cNvPr id="60" name="Picture 59">
            <a:extLst>
              <a:ext uri="{FF2B5EF4-FFF2-40B4-BE49-F238E27FC236}">
                <a16:creationId xmlns:a16="http://schemas.microsoft.com/office/drawing/2014/main" id="{1A2A9519-744F-2749-8E42-C0DED34177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39376" y="2552234"/>
            <a:ext cx="748216" cy="861432"/>
          </a:xfrm>
          <a:prstGeom prst="rect">
            <a:avLst/>
          </a:prstGeom>
        </p:spPr>
      </p:pic>
      <p:sp>
        <p:nvSpPr>
          <p:cNvPr id="61" name="Text Placeholder 4">
            <a:extLst>
              <a:ext uri="{FF2B5EF4-FFF2-40B4-BE49-F238E27FC236}">
                <a16:creationId xmlns:a16="http://schemas.microsoft.com/office/drawing/2014/main" id="{CB20141B-27BE-2C49-8D8C-C295BA75AB1A}"/>
              </a:ext>
            </a:extLst>
          </p:cNvPr>
          <p:cNvSpPr>
            <a:spLocks noGrp="1"/>
          </p:cNvSpPr>
          <p:nvPr>
            <p:ph type="body" sz="quarter" idx="18" hasCustomPrompt="1"/>
          </p:nvPr>
        </p:nvSpPr>
        <p:spPr>
          <a:xfrm>
            <a:off x="3315091" y="3429000"/>
            <a:ext cx="1481287" cy="491847"/>
          </a:xfrm>
          <a:prstGeom prst="rect">
            <a:avLst/>
          </a:prstGeom>
        </p:spPr>
        <p:txBody>
          <a:bodyPr/>
          <a:lstStyle>
            <a:lvl1pPr algn="ctr">
              <a:defRPr sz="14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pic>
        <p:nvPicPr>
          <p:cNvPr id="57" name="Picture 56">
            <a:extLst>
              <a:ext uri="{FF2B5EF4-FFF2-40B4-BE49-F238E27FC236}">
                <a16:creationId xmlns:a16="http://schemas.microsoft.com/office/drawing/2014/main" id="{2340C432-162B-0B4C-A596-4BF7473C5C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0211" y="2556186"/>
            <a:ext cx="1492006" cy="2406461"/>
          </a:xfrm>
          <a:prstGeom prst="rect">
            <a:avLst/>
          </a:prstGeom>
        </p:spPr>
      </p:pic>
      <p:sp>
        <p:nvSpPr>
          <p:cNvPr id="47" name="object 7">
            <a:extLst>
              <a:ext uri="{FF2B5EF4-FFF2-40B4-BE49-F238E27FC236}">
                <a16:creationId xmlns:a16="http://schemas.microsoft.com/office/drawing/2014/main" id="{A211B78C-9D82-734E-A2EE-9C85D15FAB78}"/>
              </a:ext>
            </a:extLst>
          </p:cNvPr>
          <p:cNvSpPr/>
          <p:nvPr userDrawn="1"/>
        </p:nvSpPr>
        <p:spPr>
          <a:xfrm>
            <a:off x="724495" y="2545946"/>
            <a:ext cx="755015" cy="871855"/>
          </a:xfrm>
          <a:custGeom>
            <a:avLst/>
            <a:gdLst/>
            <a:ahLst/>
            <a:cxnLst/>
            <a:rect l="l" t="t" r="r" b="b"/>
            <a:pathLst>
              <a:path w="755015" h="871854">
                <a:moveTo>
                  <a:pt x="377266" y="0"/>
                </a:moveTo>
                <a:lnTo>
                  <a:pt x="0" y="217817"/>
                </a:lnTo>
                <a:lnTo>
                  <a:pt x="0" y="653453"/>
                </a:lnTo>
                <a:lnTo>
                  <a:pt x="377266" y="871270"/>
                </a:lnTo>
                <a:lnTo>
                  <a:pt x="754532" y="653453"/>
                </a:lnTo>
                <a:lnTo>
                  <a:pt x="754532" y="217817"/>
                </a:lnTo>
                <a:lnTo>
                  <a:pt x="377266" y="0"/>
                </a:lnTo>
                <a:close/>
              </a:path>
            </a:pathLst>
          </a:custGeom>
          <a:solidFill>
            <a:srgbClr val="46285A"/>
          </a:solidFill>
        </p:spPr>
        <p:txBody>
          <a:bodyPr wrap="square" lIns="0" tIns="0" rIns="0" bIns="0" rtlCol="0"/>
          <a:lstStyle/>
          <a:p>
            <a:endParaRPr/>
          </a:p>
        </p:txBody>
      </p:sp>
      <p:pic>
        <p:nvPicPr>
          <p:cNvPr id="27" name="Picture 26">
            <a:extLst>
              <a:ext uri="{FF2B5EF4-FFF2-40B4-BE49-F238E27FC236}">
                <a16:creationId xmlns:a16="http://schemas.microsoft.com/office/drawing/2014/main" id="{EE5B5FD4-ED96-E543-9375-76A76D7ECA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4496" y="2552234"/>
            <a:ext cx="748216" cy="861432"/>
          </a:xfrm>
          <a:prstGeom prst="rect">
            <a:avLst/>
          </a:prstGeom>
        </p:spPr>
      </p:pic>
      <p:sp>
        <p:nvSpPr>
          <p:cNvPr id="26" name="Text Placeholder 4">
            <a:extLst>
              <a:ext uri="{FF2B5EF4-FFF2-40B4-BE49-F238E27FC236}">
                <a16:creationId xmlns:a16="http://schemas.microsoft.com/office/drawing/2014/main" id="{BA22DF15-DA5D-4343-9047-3B56B7966D06}"/>
              </a:ext>
            </a:extLst>
          </p:cNvPr>
          <p:cNvSpPr>
            <a:spLocks noGrp="1"/>
          </p:cNvSpPr>
          <p:nvPr>
            <p:ph type="body" sz="quarter" idx="17" hasCustomPrompt="1"/>
          </p:nvPr>
        </p:nvSpPr>
        <p:spPr>
          <a:xfrm>
            <a:off x="1100211" y="3429000"/>
            <a:ext cx="1468378" cy="491847"/>
          </a:xfrm>
          <a:prstGeom prst="rect">
            <a:avLst/>
          </a:prstGeom>
        </p:spPr>
        <p:txBody>
          <a:bodyPr/>
          <a:lstStyle>
            <a:lvl1pPr algn="ctr">
              <a:defRPr sz="1400" b="1" i="0">
                <a:solidFill>
                  <a:srgbClr val="5C5470"/>
                </a:solidFill>
                <a:latin typeface="Raleway SemiBold" panose="020B0003030101060003" pitchFamily="34" charset="0"/>
              </a:defRPr>
            </a:lvl1pPr>
          </a:lstStyle>
          <a:p>
            <a:pPr lvl="0"/>
            <a:r>
              <a:rPr lang="en-US"/>
              <a:t>Lorem ipsum</a:t>
            </a:r>
            <a:br>
              <a:rPr lang="en-US"/>
            </a:br>
            <a:r>
              <a:rPr lang="en-US"/>
              <a:t>dolor sit </a:t>
            </a:r>
            <a:r>
              <a:rPr lang="en-US" err="1"/>
              <a:t>amet</a:t>
            </a:r>
            <a:endParaRPr lang="en-US"/>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Challenges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5-column master</a:t>
            </a:r>
          </a:p>
        </p:txBody>
      </p:sp>
    </p:spTree>
    <p:extLst>
      <p:ext uri="{BB962C8B-B14F-4D97-AF65-F5344CB8AC3E}">
        <p14:creationId xmlns:p14="http://schemas.microsoft.com/office/powerpoint/2010/main" val="34250960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ampaign KPI's">
    <p:spTree>
      <p:nvGrpSpPr>
        <p:cNvPr id="1" name=""/>
        <p:cNvGrpSpPr/>
        <p:nvPr/>
      </p:nvGrpSpPr>
      <p:grpSpPr>
        <a:xfrm>
          <a:off x="0" y="0"/>
          <a:ext cx="0" cy="0"/>
          <a:chOff x="0" y="0"/>
          <a:chExt cx="0" cy="0"/>
        </a:xfrm>
      </p:grpSpPr>
      <p:sp>
        <p:nvSpPr>
          <p:cNvPr id="46" name="object 9">
            <a:extLst>
              <a:ext uri="{FF2B5EF4-FFF2-40B4-BE49-F238E27FC236}">
                <a16:creationId xmlns:a16="http://schemas.microsoft.com/office/drawing/2014/main" id="{DAE1C4F0-29C2-DB40-A6B2-E1E2D5C79242}"/>
              </a:ext>
            </a:extLst>
          </p:cNvPr>
          <p:cNvSpPr txBox="1"/>
          <p:nvPr userDrawn="1"/>
        </p:nvSpPr>
        <p:spPr>
          <a:xfrm>
            <a:off x="9101094" y="4036300"/>
            <a:ext cx="1536065" cy="1255395"/>
          </a:xfrm>
          <a:prstGeom prst="rect">
            <a:avLst/>
          </a:prstGeom>
        </p:spPr>
        <p:txBody>
          <a:bodyPr vert="horz" wrap="square" lIns="0" tIns="12700" rIns="0" bIns="0" rtlCol="0">
            <a:spAutoFit/>
          </a:bodyPr>
          <a:lstStyle/>
          <a:p>
            <a:pPr marL="12700">
              <a:lnSpc>
                <a:spcPts val="2080"/>
              </a:lnSpc>
              <a:spcBef>
                <a:spcPts val="100"/>
              </a:spcBef>
            </a:pPr>
            <a:r>
              <a:rPr sz="1800" spc="-5">
                <a:solidFill>
                  <a:srgbClr val="494A58"/>
                </a:solidFill>
                <a:latin typeface="Raleway-Medium"/>
                <a:cs typeface="Raleway-Medium"/>
              </a:rPr>
              <a:t>Appointments</a:t>
            </a:r>
            <a:endParaRPr sz="1800">
              <a:latin typeface="Raleway-Medium"/>
              <a:cs typeface="Raleway-Medium"/>
            </a:endParaRPr>
          </a:p>
          <a:p>
            <a:pPr marL="57785">
              <a:lnSpc>
                <a:spcPts val="7600"/>
              </a:lnSpc>
            </a:pPr>
            <a:r>
              <a:rPr sz="6400" b="1">
                <a:solidFill>
                  <a:srgbClr val="5EB1AC"/>
                </a:solidFill>
                <a:latin typeface="Ostrich Sans"/>
                <a:cs typeface="Ostrich Sans"/>
              </a:rPr>
              <a:t>400%</a:t>
            </a:r>
            <a:endParaRPr sz="6400">
              <a:latin typeface="Ostrich Sans"/>
              <a:cs typeface="Ostrich Sans"/>
            </a:endParaRPr>
          </a:p>
        </p:txBody>
      </p:sp>
      <p:pic>
        <p:nvPicPr>
          <p:cNvPr id="47" name="Picture 46">
            <a:extLst>
              <a:ext uri="{FF2B5EF4-FFF2-40B4-BE49-F238E27FC236}">
                <a16:creationId xmlns:a16="http://schemas.microsoft.com/office/drawing/2014/main" id="{7739FFBC-68E4-F54A-BCEA-6DB54818C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01139" y="2529716"/>
            <a:ext cx="2163379" cy="3489320"/>
          </a:xfrm>
          <a:prstGeom prst="rect">
            <a:avLst/>
          </a:prstGeom>
        </p:spPr>
      </p:pic>
      <p:pic>
        <p:nvPicPr>
          <p:cNvPr id="48" name="Picture 47">
            <a:extLst>
              <a:ext uri="{FF2B5EF4-FFF2-40B4-BE49-F238E27FC236}">
                <a16:creationId xmlns:a16="http://schemas.microsoft.com/office/drawing/2014/main" id="{545980EB-CC56-F041-B443-3810AC1D9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09006" y="2248175"/>
            <a:ext cx="1584266" cy="1823990"/>
          </a:xfrm>
          <a:prstGeom prst="rect">
            <a:avLst/>
          </a:prstGeom>
        </p:spPr>
      </p:pic>
      <p:sp>
        <p:nvSpPr>
          <p:cNvPr id="49" name="Text Placeholder 4">
            <a:extLst>
              <a:ext uri="{FF2B5EF4-FFF2-40B4-BE49-F238E27FC236}">
                <a16:creationId xmlns:a16="http://schemas.microsoft.com/office/drawing/2014/main" id="{39CA1282-D01F-4B4F-9CEE-A2EC9E037D0D}"/>
              </a:ext>
            </a:extLst>
          </p:cNvPr>
          <p:cNvSpPr>
            <a:spLocks noGrp="1"/>
          </p:cNvSpPr>
          <p:nvPr>
            <p:ph type="body" sz="quarter" idx="21" hasCustomPrompt="1"/>
          </p:nvPr>
        </p:nvSpPr>
        <p:spPr>
          <a:xfrm>
            <a:off x="8801138" y="4006060"/>
            <a:ext cx="2163380" cy="337340"/>
          </a:xfrm>
          <a:prstGeom prst="rect">
            <a:avLst/>
          </a:prstGeom>
        </p:spPr>
        <p:txBody>
          <a:bodyPr/>
          <a:lstStyle>
            <a:lvl1pPr algn="ctr">
              <a:defRPr sz="1800" b="1" i="0">
                <a:solidFill>
                  <a:srgbClr val="5C5470"/>
                </a:solidFill>
                <a:latin typeface="Raleway SemiBold" panose="020B0003030101060003" pitchFamily="34" charset="0"/>
              </a:defRPr>
            </a:lvl1pPr>
          </a:lstStyle>
          <a:p>
            <a:pPr lvl="0"/>
            <a:r>
              <a:rPr lang="en-US"/>
              <a:t>Revenue</a:t>
            </a:r>
          </a:p>
        </p:txBody>
      </p:sp>
      <p:sp>
        <p:nvSpPr>
          <p:cNvPr id="50" name="Text Placeholder 3">
            <a:extLst>
              <a:ext uri="{FF2B5EF4-FFF2-40B4-BE49-F238E27FC236}">
                <a16:creationId xmlns:a16="http://schemas.microsoft.com/office/drawing/2014/main" id="{D1E78312-5B4C-0D4E-A194-5BAA8F0F9672}"/>
              </a:ext>
            </a:extLst>
          </p:cNvPr>
          <p:cNvSpPr>
            <a:spLocks noGrp="1"/>
          </p:cNvSpPr>
          <p:nvPr>
            <p:ph type="body" sz="quarter" idx="22" hasCustomPrompt="1"/>
          </p:nvPr>
        </p:nvSpPr>
        <p:spPr>
          <a:xfrm>
            <a:off x="8801418" y="4343400"/>
            <a:ext cx="2163762" cy="762000"/>
          </a:xfrm>
          <a:prstGeom prst="rect">
            <a:avLst/>
          </a:prstGeom>
        </p:spPr>
        <p:txBody>
          <a:bodyPr anchor="ctr"/>
          <a:lstStyle>
            <a:lvl1pPr algn="ctr">
              <a:defRPr sz="6400" baseline="0">
                <a:solidFill>
                  <a:srgbClr val="5EB1AC"/>
                </a:solidFill>
                <a:latin typeface="Ostrich Sans" panose="02000508000000020004" pitchFamily="2" charset="0"/>
              </a:defRPr>
            </a:lvl1pPr>
          </a:lstStyle>
          <a:p>
            <a:pPr lvl="0"/>
            <a:r>
              <a:rPr lang="en-US"/>
              <a:t>$000K</a:t>
            </a:r>
          </a:p>
        </p:txBody>
      </p:sp>
      <p:sp>
        <p:nvSpPr>
          <p:cNvPr id="40" name="object 9">
            <a:extLst>
              <a:ext uri="{FF2B5EF4-FFF2-40B4-BE49-F238E27FC236}">
                <a16:creationId xmlns:a16="http://schemas.microsoft.com/office/drawing/2014/main" id="{C20C899A-2D83-FA46-B8AF-C8D6C11F3662}"/>
              </a:ext>
            </a:extLst>
          </p:cNvPr>
          <p:cNvSpPr txBox="1"/>
          <p:nvPr userDrawn="1"/>
        </p:nvSpPr>
        <p:spPr>
          <a:xfrm>
            <a:off x="5697494" y="4036300"/>
            <a:ext cx="1536065" cy="1255395"/>
          </a:xfrm>
          <a:prstGeom prst="rect">
            <a:avLst/>
          </a:prstGeom>
        </p:spPr>
        <p:txBody>
          <a:bodyPr vert="horz" wrap="square" lIns="0" tIns="12700" rIns="0" bIns="0" rtlCol="0">
            <a:spAutoFit/>
          </a:bodyPr>
          <a:lstStyle/>
          <a:p>
            <a:pPr marL="12700">
              <a:lnSpc>
                <a:spcPts val="2080"/>
              </a:lnSpc>
              <a:spcBef>
                <a:spcPts val="100"/>
              </a:spcBef>
            </a:pPr>
            <a:r>
              <a:rPr sz="1800" spc="-5">
                <a:solidFill>
                  <a:srgbClr val="494A58"/>
                </a:solidFill>
                <a:latin typeface="Raleway-Medium"/>
                <a:cs typeface="Raleway-Medium"/>
              </a:rPr>
              <a:t>Appointments</a:t>
            </a:r>
            <a:endParaRPr sz="1800">
              <a:latin typeface="Raleway-Medium"/>
              <a:cs typeface="Raleway-Medium"/>
            </a:endParaRPr>
          </a:p>
          <a:p>
            <a:pPr marL="57785">
              <a:lnSpc>
                <a:spcPts val="7600"/>
              </a:lnSpc>
            </a:pPr>
            <a:r>
              <a:rPr sz="6400" b="1">
                <a:solidFill>
                  <a:srgbClr val="5EB1AC"/>
                </a:solidFill>
                <a:latin typeface="Ostrich Sans"/>
                <a:cs typeface="Ostrich Sans"/>
              </a:rPr>
              <a:t>400%</a:t>
            </a:r>
            <a:endParaRPr sz="6400">
              <a:latin typeface="Ostrich Sans"/>
              <a:cs typeface="Ostrich Sans"/>
            </a:endParaRPr>
          </a:p>
        </p:txBody>
      </p:sp>
      <p:pic>
        <p:nvPicPr>
          <p:cNvPr id="41" name="Picture 40">
            <a:extLst>
              <a:ext uri="{FF2B5EF4-FFF2-40B4-BE49-F238E27FC236}">
                <a16:creationId xmlns:a16="http://schemas.microsoft.com/office/drawing/2014/main" id="{F5062957-8596-5B41-905B-CB63279382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7539" y="2529716"/>
            <a:ext cx="2163379" cy="3489320"/>
          </a:xfrm>
          <a:prstGeom prst="rect">
            <a:avLst/>
          </a:prstGeom>
        </p:spPr>
      </p:pic>
      <p:pic>
        <p:nvPicPr>
          <p:cNvPr id="42" name="Picture 41">
            <a:extLst>
              <a:ext uri="{FF2B5EF4-FFF2-40B4-BE49-F238E27FC236}">
                <a16:creationId xmlns:a16="http://schemas.microsoft.com/office/drawing/2014/main" id="{A3B61025-E8FD-A043-B530-25FF5640F2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11233" y="2248175"/>
            <a:ext cx="1584266" cy="1823990"/>
          </a:xfrm>
          <a:prstGeom prst="rect">
            <a:avLst/>
          </a:prstGeom>
        </p:spPr>
      </p:pic>
      <p:sp>
        <p:nvSpPr>
          <p:cNvPr id="43" name="Text Placeholder 4">
            <a:extLst>
              <a:ext uri="{FF2B5EF4-FFF2-40B4-BE49-F238E27FC236}">
                <a16:creationId xmlns:a16="http://schemas.microsoft.com/office/drawing/2014/main" id="{D84765E5-433E-4849-96D4-3266608CC5A8}"/>
              </a:ext>
            </a:extLst>
          </p:cNvPr>
          <p:cNvSpPr>
            <a:spLocks noGrp="1"/>
          </p:cNvSpPr>
          <p:nvPr>
            <p:ph type="body" sz="quarter" idx="19" hasCustomPrompt="1"/>
          </p:nvPr>
        </p:nvSpPr>
        <p:spPr>
          <a:xfrm>
            <a:off x="5397538" y="4006060"/>
            <a:ext cx="2163380" cy="337340"/>
          </a:xfrm>
          <a:prstGeom prst="rect">
            <a:avLst/>
          </a:prstGeom>
        </p:spPr>
        <p:txBody>
          <a:bodyPr/>
          <a:lstStyle>
            <a:lvl1pPr algn="ctr">
              <a:defRPr sz="1800" b="1" i="0">
                <a:solidFill>
                  <a:srgbClr val="5C5470"/>
                </a:solidFill>
                <a:latin typeface="Raleway SemiBold" panose="020B0003030101060003" pitchFamily="34" charset="0"/>
              </a:defRPr>
            </a:lvl1pPr>
          </a:lstStyle>
          <a:p>
            <a:pPr lvl="0"/>
            <a:r>
              <a:rPr lang="en-US"/>
              <a:t>Sales</a:t>
            </a:r>
          </a:p>
        </p:txBody>
      </p:sp>
      <p:sp>
        <p:nvSpPr>
          <p:cNvPr id="44" name="Text Placeholder 3">
            <a:extLst>
              <a:ext uri="{FF2B5EF4-FFF2-40B4-BE49-F238E27FC236}">
                <a16:creationId xmlns:a16="http://schemas.microsoft.com/office/drawing/2014/main" id="{735AAF05-0156-2C42-9F37-274F11804E3C}"/>
              </a:ext>
            </a:extLst>
          </p:cNvPr>
          <p:cNvSpPr>
            <a:spLocks noGrp="1"/>
          </p:cNvSpPr>
          <p:nvPr>
            <p:ph type="body" sz="quarter" idx="20" hasCustomPrompt="1"/>
          </p:nvPr>
        </p:nvSpPr>
        <p:spPr>
          <a:xfrm>
            <a:off x="5397818" y="4343400"/>
            <a:ext cx="2163762" cy="762000"/>
          </a:xfrm>
          <a:prstGeom prst="rect">
            <a:avLst/>
          </a:prstGeom>
        </p:spPr>
        <p:txBody>
          <a:bodyPr anchor="ctr"/>
          <a:lstStyle>
            <a:lvl1pPr algn="ctr">
              <a:defRPr sz="6400">
                <a:solidFill>
                  <a:srgbClr val="5EB1AC"/>
                </a:solidFill>
                <a:latin typeface="Ostrich Sans" panose="02000508000000020004" pitchFamily="2" charset="0"/>
              </a:defRPr>
            </a:lvl1pPr>
          </a:lstStyle>
          <a:p>
            <a:pPr lvl="0"/>
            <a:r>
              <a:rPr lang="en-US"/>
              <a:t>000%</a:t>
            </a:r>
          </a:p>
        </p:txBody>
      </p:sp>
      <p:sp>
        <p:nvSpPr>
          <p:cNvPr id="36" name="object 9">
            <a:extLst>
              <a:ext uri="{FF2B5EF4-FFF2-40B4-BE49-F238E27FC236}">
                <a16:creationId xmlns:a16="http://schemas.microsoft.com/office/drawing/2014/main" id="{9C432FEB-5DCA-424E-BB84-6A2051ED2160}"/>
              </a:ext>
            </a:extLst>
          </p:cNvPr>
          <p:cNvSpPr txBox="1"/>
          <p:nvPr userDrawn="1"/>
        </p:nvSpPr>
        <p:spPr>
          <a:xfrm>
            <a:off x="2314214" y="4036300"/>
            <a:ext cx="1536065" cy="1255395"/>
          </a:xfrm>
          <a:prstGeom prst="rect">
            <a:avLst/>
          </a:prstGeom>
        </p:spPr>
        <p:txBody>
          <a:bodyPr vert="horz" wrap="square" lIns="0" tIns="12700" rIns="0" bIns="0" rtlCol="0">
            <a:spAutoFit/>
          </a:bodyPr>
          <a:lstStyle/>
          <a:p>
            <a:pPr marL="12700">
              <a:lnSpc>
                <a:spcPts val="2080"/>
              </a:lnSpc>
              <a:spcBef>
                <a:spcPts val="100"/>
              </a:spcBef>
            </a:pPr>
            <a:r>
              <a:rPr sz="1800" spc="-5">
                <a:solidFill>
                  <a:srgbClr val="494A58"/>
                </a:solidFill>
                <a:latin typeface="Raleway-Medium"/>
                <a:cs typeface="Raleway-Medium"/>
              </a:rPr>
              <a:t>Appointments</a:t>
            </a:r>
            <a:endParaRPr sz="1800">
              <a:latin typeface="Raleway-Medium"/>
              <a:cs typeface="Raleway-Medium"/>
            </a:endParaRPr>
          </a:p>
          <a:p>
            <a:pPr marL="57785">
              <a:lnSpc>
                <a:spcPts val="7600"/>
              </a:lnSpc>
            </a:pPr>
            <a:r>
              <a:rPr sz="6400" b="1">
                <a:solidFill>
                  <a:srgbClr val="5EB1AC"/>
                </a:solidFill>
                <a:latin typeface="Ostrich Sans"/>
                <a:cs typeface="Ostrich Sans"/>
              </a:rPr>
              <a:t>400%</a:t>
            </a:r>
            <a:endParaRPr sz="6400">
              <a:latin typeface="Ostrich Sans"/>
              <a:cs typeface="Ostrich Sans"/>
            </a:endParaRPr>
          </a:p>
        </p:txBody>
      </p:sp>
      <p:pic>
        <p:nvPicPr>
          <p:cNvPr id="2" name="Picture 1">
            <a:extLst>
              <a:ext uri="{FF2B5EF4-FFF2-40B4-BE49-F238E27FC236}">
                <a16:creationId xmlns:a16="http://schemas.microsoft.com/office/drawing/2014/main" id="{907F82A7-1621-3C46-8D4C-357E58FF1E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14259" y="2529716"/>
            <a:ext cx="2163379" cy="3489320"/>
          </a:xfrm>
          <a:prstGeom prst="rect">
            <a:avLst/>
          </a:prstGeom>
        </p:spPr>
      </p:pic>
      <p:pic>
        <p:nvPicPr>
          <p:cNvPr id="27" name="Picture 26">
            <a:extLst>
              <a:ext uri="{FF2B5EF4-FFF2-40B4-BE49-F238E27FC236}">
                <a16:creationId xmlns:a16="http://schemas.microsoft.com/office/drawing/2014/main" id="{EE5B5FD4-ED96-E543-9375-76A76D7ECA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1463" y="2248175"/>
            <a:ext cx="1584266" cy="1823990"/>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Campaign KPI’s – X months</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3-column master</a:t>
            </a:r>
          </a:p>
        </p:txBody>
      </p:sp>
      <p:sp>
        <p:nvSpPr>
          <p:cNvPr id="26" name="Text Placeholder 4">
            <a:extLst>
              <a:ext uri="{FF2B5EF4-FFF2-40B4-BE49-F238E27FC236}">
                <a16:creationId xmlns:a16="http://schemas.microsoft.com/office/drawing/2014/main" id="{BA22DF15-DA5D-4343-9047-3B56B7966D06}"/>
              </a:ext>
            </a:extLst>
          </p:cNvPr>
          <p:cNvSpPr>
            <a:spLocks noGrp="1"/>
          </p:cNvSpPr>
          <p:nvPr>
            <p:ph type="body" sz="quarter" idx="17" hasCustomPrompt="1"/>
          </p:nvPr>
        </p:nvSpPr>
        <p:spPr>
          <a:xfrm>
            <a:off x="2014258" y="4006060"/>
            <a:ext cx="2163380" cy="337340"/>
          </a:xfrm>
          <a:prstGeom prst="rect">
            <a:avLst/>
          </a:prstGeom>
        </p:spPr>
        <p:txBody>
          <a:bodyPr/>
          <a:lstStyle>
            <a:lvl1pPr algn="ctr">
              <a:defRPr sz="1800" b="1" i="0">
                <a:solidFill>
                  <a:srgbClr val="5C5470"/>
                </a:solidFill>
                <a:latin typeface="Raleway SemiBold" panose="020B0003030101060003" pitchFamily="34" charset="0"/>
              </a:defRPr>
            </a:lvl1pPr>
          </a:lstStyle>
          <a:p>
            <a:pPr lvl="0"/>
            <a:r>
              <a:rPr lang="en-US"/>
              <a:t>Appointments</a:t>
            </a:r>
          </a:p>
        </p:txBody>
      </p:sp>
      <p:sp>
        <p:nvSpPr>
          <p:cNvPr id="4" name="Text Placeholder 3">
            <a:extLst>
              <a:ext uri="{FF2B5EF4-FFF2-40B4-BE49-F238E27FC236}">
                <a16:creationId xmlns:a16="http://schemas.microsoft.com/office/drawing/2014/main" id="{ACCB513A-33CC-FC43-BFB9-E253C8859007}"/>
              </a:ext>
            </a:extLst>
          </p:cNvPr>
          <p:cNvSpPr>
            <a:spLocks noGrp="1"/>
          </p:cNvSpPr>
          <p:nvPr>
            <p:ph type="body" sz="quarter" idx="18" hasCustomPrompt="1"/>
          </p:nvPr>
        </p:nvSpPr>
        <p:spPr>
          <a:xfrm>
            <a:off x="2014538" y="4343400"/>
            <a:ext cx="2163762" cy="762000"/>
          </a:xfrm>
          <a:prstGeom prst="rect">
            <a:avLst/>
          </a:prstGeom>
        </p:spPr>
        <p:txBody>
          <a:bodyPr anchor="ctr"/>
          <a:lstStyle>
            <a:lvl1pPr algn="ctr">
              <a:defRPr sz="6400">
                <a:solidFill>
                  <a:srgbClr val="5EB1AC"/>
                </a:solidFill>
                <a:latin typeface="Ostrich Sans" panose="02000508000000020004" pitchFamily="2" charset="0"/>
              </a:defRPr>
            </a:lvl1pPr>
          </a:lstStyle>
          <a:p>
            <a:pPr lvl="0"/>
            <a:r>
              <a:rPr lang="en-US"/>
              <a:t>000%</a:t>
            </a:r>
          </a:p>
        </p:txBody>
      </p:sp>
    </p:spTree>
    <p:extLst>
      <p:ext uri="{BB962C8B-B14F-4D97-AF65-F5344CB8AC3E}">
        <p14:creationId xmlns:p14="http://schemas.microsoft.com/office/powerpoint/2010/main" val="17896521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urpose, Creative, Pla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9255B5-04DD-9D44-9B0C-56995D13C11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4400" y="1676400"/>
            <a:ext cx="2945239" cy="3390900"/>
          </a:xfrm>
          <a:prstGeom prst="rect">
            <a:avLst/>
          </a:prstGeom>
        </p:spPr>
      </p:pic>
      <p:pic>
        <p:nvPicPr>
          <p:cNvPr id="7" name="Picture 6">
            <a:extLst>
              <a:ext uri="{FF2B5EF4-FFF2-40B4-BE49-F238E27FC236}">
                <a16:creationId xmlns:a16="http://schemas.microsoft.com/office/drawing/2014/main" id="{E0FD9B1A-07B8-F843-BE45-4AB6F2EFC7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23380" y="1676400"/>
            <a:ext cx="2945238" cy="3390900"/>
          </a:xfrm>
          <a:prstGeom prst="rect">
            <a:avLst/>
          </a:prstGeom>
        </p:spPr>
      </p:pic>
      <p:pic>
        <p:nvPicPr>
          <p:cNvPr id="8" name="Picture 7">
            <a:extLst>
              <a:ext uri="{FF2B5EF4-FFF2-40B4-BE49-F238E27FC236}">
                <a16:creationId xmlns:a16="http://schemas.microsoft.com/office/drawing/2014/main" id="{92AFC994-7307-7D46-9D87-D4CAD5ECFA5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02056" y="1676400"/>
            <a:ext cx="2945238" cy="3390900"/>
          </a:xfrm>
          <a:prstGeom prst="rect">
            <a:avLst/>
          </a:prstGeom>
        </p:spPr>
      </p:pic>
      <p:sp>
        <p:nvSpPr>
          <p:cNvPr id="10" name="Text Placeholder 9">
            <a:extLst>
              <a:ext uri="{FF2B5EF4-FFF2-40B4-BE49-F238E27FC236}">
                <a16:creationId xmlns:a16="http://schemas.microsoft.com/office/drawing/2014/main" id="{42FF9CE8-46C5-6D49-A0D2-9BF60063BAF2}"/>
              </a:ext>
            </a:extLst>
          </p:cNvPr>
          <p:cNvSpPr>
            <a:spLocks noGrp="1"/>
          </p:cNvSpPr>
          <p:nvPr>
            <p:ph type="body" sz="quarter" idx="10" hasCustomPrompt="1"/>
          </p:nvPr>
        </p:nvSpPr>
        <p:spPr>
          <a:xfrm>
            <a:off x="914400" y="3028950"/>
            <a:ext cx="2944813" cy="685800"/>
          </a:xfrm>
          <a:prstGeom prst="rect">
            <a:avLst/>
          </a:prstGeom>
        </p:spPr>
        <p:txBody>
          <a:bodyPr anchor="ctr"/>
          <a:lstStyle>
            <a:lvl1pPr algn="ctr">
              <a:defRPr sz="4000" b="1">
                <a:solidFill>
                  <a:schemeClr val="bg1"/>
                </a:solidFill>
                <a:latin typeface="Raleway" panose="020B0003030101060003" pitchFamily="34" charset="0"/>
              </a:defRPr>
            </a:lvl1pPr>
            <a:lvl2pPr algn="ctr">
              <a:defRPr b="1">
                <a:latin typeface="Raleway" panose="020B0003030101060003" pitchFamily="34" charset="0"/>
              </a:defRPr>
            </a:lvl2pPr>
            <a:lvl3pPr algn="ctr">
              <a:defRPr b="1">
                <a:latin typeface="Raleway" panose="020B0003030101060003" pitchFamily="34" charset="0"/>
              </a:defRPr>
            </a:lvl3pPr>
            <a:lvl4pPr algn="ctr">
              <a:defRPr b="1">
                <a:latin typeface="Raleway" panose="020B0003030101060003" pitchFamily="34" charset="0"/>
              </a:defRPr>
            </a:lvl4pPr>
            <a:lvl5pPr algn="ctr">
              <a:defRPr b="1">
                <a:latin typeface="Raleway" panose="020B0003030101060003" pitchFamily="34" charset="0"/>
              </a:defRPr>
            </a:lvl5pPr>
          </a:lstStyle>
          <a:p>
            <a:pPr lvl="0"/>
            <a:r>
              <a:rPr lang="en-US"/>
              <a:t>Purpose</a:t>
            </a:r>
          </a:p>
        </p:txBody>
      </p:sp>
      <p:sp>
        <p:nvSpPr>
          <p:cNvPr id="11" name="Text Placeholder 9">
            <a:extLst>
              <a:ext uri="{FF2B5EF4-FFF2-40B4-BE49-F238E27FC236}">
                <a16:creationId xmlns:a16="http://schemas.microsoft.com/office/drawing/2014/main" id="{34C2E613-B838-9241-986C-00ADDFAD2A4D}"/>
              </a:ext>
            </a:extLst>
          </p:cNvPr>
          <p:cNvSpPr>
            <a:spLocks noGrp="1"/>
          </p:cNvSpPr>
          <p:nvPr>
            <p:ph type="body" sz="quarter" idx="11" hasCustomPrompt="1"/>
          </p:nvPr>
        </p:nvSpPr>
        <p:spPr>
          <a:xfrm>
            <a:off x="4622954" y="3028950"/>
            <a:ext cx="2944813" cy="685800"/>
          </a:xfrm>
          <a:prstGeom prst="rect">
            <a:avLst/>
          </a:prstGeom>
        </p:spPr>
        <p:txBody>
          <a:bodyPr anchor="ctr"/>
          <a:lstStyle>
            <a:lvl1pPr algn="ctr">
              <a:defRPr sz="4000" b="1">
                <a:solidFill>
                  <a:schemeClr val="bg1"/>
                </a:solidFill>
                <a:latin typeface="Raleway" panose="020B0003030101060003" pitchFamily="34" charset="0"/>
              </a:defRPr>
            </a:lvl1pPr>
            <a:lvl2pPr algn="ctr">
              <a:defRPr b="1">
                <a:latin typeface="Raleway" panose="020B0003030101060003" pitchFamily="34" charset="0"/>
              </a:defRPr>
            </a:lvl2pPr>
            <a:lvl3pPr algn="ctr">
              <a:defRPr b="1">
                <a:latin typeface="Raleway" panose="020B0003030101060003" pitchFamily="34" charset="0"/>
              </a:defRPr>
            </a:lvl3pPr>
            <a:lvl4pPr algn="ctr">
              <a:defRPr b="1">
                <a:latin typeface="Raleway" panose="020B0003030101060003" pitchFamily="34" charset="0"/>
              </a:defRPr>
            </a:lvl4pPr>
            <a:lvl5pPr algn="ctr">
              <a:defRPr b="1">
                <a:latin typeface="Raleway" panose="020B0003030101060003" pitchFamily="34" charset="0"/>
              </a:defRPr>
            </a:lvl5pPr>
          </a:lstStyle>
          <a:p>
            <a:pPr lvl="0"/>
            <a:r>
              <a:rPr lang="en-US"/>
              <a:t>Creative</a:t>
            </a:r>
          </a:p>
        </p:txBody>
      </p:sp>
      <p:sp>
        <p:nvSpPr>
          <p:cNvPr id="12" name="Text Placeholder 9">
            <a:extLst>
              <a:ext uri="{FF2B5EF4-FFF2-40B4-BE49-F238E27FC236}">
                <a16:creationId xmlns:a16="http://schemas.microsoft.com/office/drawing/2014/main" id="{7F89163B-0667-C24A-85BD-FEFD7B6A6CA0}"/>
              </a:ext>
            </a:extLst>
          </p:cNvPr>
          <p:cNvSpPr>
            <a:spLocks noGrp="1"/>
          </p:cNvSpPr>
          <p:nvPr>
            <p:ph type="body" sz="quarter" idx="12" hasCustomPrompt="1"/>
          </p:nvPr>
        </p:nvSpPr>
        <p:spPr>
          <a:xfrm>
            <a:off x="8401205" y="3028950"/>
            <a:ext cx="2944813" cy="685800"/>
          </a:xfrm>
          <a:prstGeom prst="rect">
            <a:avLst/>
          </a:prstGeom>
        </p:spPr>
        <p:txBody>
          <a:bodyPr anchor="ctr"/>
          <a:lstStyle>
            <a:lvl1pPr algn="ctr">
              <a:defRPr sz="4000" b="1">
                <a:solidFill>
                  <a:schemeClr val="bg1"/>
                </a:solidFill>
                <a:latin typeface="Raleway" panose="020B0003030101060003" pitchFamily="34" charset="0"/>
              </a:defRPr>
            </a:lvl1pPr>
            <a:lvl2pPr algn="ctr">
              <a:defRPr b="1">
                <a:latin typeface="Raleway" panose="020B0003030101060003" pitchFamily="34" charset="0"/>
              </a:defRPr>
            </a:lvl2pPr>
            <a:lvl3pPr algn="ctr">
              <a:defRPr b="1">
                <a:latin typeface="Raleway" panose="020B0003030101060003" pitchFamily="34" charset="0"/>
              </a:defRPr>
            </a:lvl3pPr>
            <a:lvl4pPr algn="ctr">
              <a:defRPr b="1">
                <a:latin typeface="Raleway" panose="020B0003030101060003" pitchFamily="34" charset="0"/>
              </a:defRPr>
            </a:lvl4pPr>
            <a:lvl5pPr algn="ctr">
              <a:defRPr b="1">
                <a:latin typeface="Raleway" panose="020B0003030101060003" pitchFamily="34" charset="0"/>
              </a:defRPr>
            </a:lvl5pPr>
          </a:lstStyle>
          <a:p>
            <a:pPr lvl="0"/>
            <a:r>
              <a:rPr lang="en-US"/>
              <a:t>Plan</a:t>
            </a:r>
          </a:p>
        </p:txBody>
      </p:sp>
    </p:spTree>
    <p:extLst>
      <p:ext uri="{BB962C8B-B14F-4D97-AF65-F5344CB8AC3E}">
        <p14:creationId xmlns:p14="http://schemas.microsoft.com/office/powerpoint/2010/main" val="42572129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5B9925D-C11E-A04C-880C-2EC48B37A6B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EA76FECF-ECCF-6146-B5FE-6076B15CEEBE}"/>
              </a:ext>
            </a:extLst>
          </p:cNvPr>
          <p:cNvSpPr>
            <a:spLocks noGrp="1"/>
          </p:cNvSpPr>
          <p:nvPr>
            <p:ph type="body" sz="quarter" idx="10" hasCustomPrompt="1"/>
          </p:nvPr>
        </p:nvSpPr>
        <p:spPr>
          <a:xfrm>
            <a:off x="6120000" y="2057400"/>
            <a:ext cx="5991600" cy="1676400"/>
          </a:xfrm>
          <a:prstGeom prst="rect">
            <a:avLst/>
          </a:prstGeom>
        </p:spPr>
        <p:txBody>
          <a:bodyPr anchor="ctr"/>
          <a:lstStyle>
            <a:lvl1pPr algn="ctr">
              <a:defRPr sz="12000" b="1" spc="-150">
                <a:solidFill>
                  <a:srgbClr val="5C5470"/>
                </a:solidFill>
                <a:latin typeface="Raleway" panose="020B0003030101060003" pitchFamily="34" charset="0"/>
              </a:defRPr>
            </a:lvl1pPr>
          </a:lstStyle>
          <a:p>
            <a:pPr lvl="0"/>
            <a:r>
              <a:rPr lang="en-US"/>
              <a:t>£000m</a:t>
            </a:r>
          </a:p>
        </p:txBody>
      </p:sp>
      <p:sp>
        <p:nvSpPr>
          <p:cNvPr id="6" name="Text Placeholder 4">
            <a:extLst>
              <a:ext uri="{FF2B5EF4-FFF2-40B4-BE49-F238E27FC236}">
                <a16:creationId xmlns:a16="http://schemas.microsoft.com/office/drawing/2014/main" id="{4106B506-B125-9F4C-8A32-A90BADB544D1}"/>
              </a:ext>
            </a:extLst>
          </p:cNvPr>
          <p:cNvSpPr>
            <a:spLocks noGrp="1"/>
          </p:cNvSpPr>
          <p:nvPr>
            <p:ph type="body" sz="quarter" idx="11" hasCustomPrompt="1"/>
          </p:nvPr>
        </p:nvSpPr>
        <p:spPr>
          <a:xfrm>
            <a:off x="6120000" y="3810000"/>
            <a:ext cx="5991600" cy="617621"/>
          </a:xfrm>
          <a:prstGeom prst="rect">
            <a:avLst/>
          </a:prstGeom>
        </p:spPr>
        <p:txBody>
          <a:bodyPr anchor="ctr"/>
          <a:lstStyle>
            <a:lvl1pPr algn="ctr">
              <a:defRPr sz="6000" b="0" spc="-150">
                <a:solidFill>
                  <a:srgbClr val="5C5470"/>
                </a:solidFill>
                <a:latin typeface="Raleway" panose="020B0003030101060003" pitchFamily="34" charset="0"/>
              </a:defRPr>
            </a:lvl1pPr>
          </a:lstStyle>
          <a:p>
            <a:pPr lvl="0"/>
            <a:r>
              <a:rPr lang="en-US"/>
              <a:t>by 2020</a:t>
            </a:r>
          </a:p>
        </p:txBody>
      </p:sp>
      <p:pic>
        <p:nvPicPr>
          <p:cNvPr id="9" name="Picture 8">
            <a:extLst>
              <a:ext uri="{FF2B5EF4-FFF2-40B4-BE49-F238E27FC236}">
                <a16:creationId xmlns:a16="http://schemas.microsoft.com/office/drawing/2014/main" id="{D4D7F7EE-05E4-CC4B-B3F1-D1A2CBF0808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195" t="5254" b="5770"/>
          <a:stretch/>
        </p:blipFill>
        <p:spPr>
          <a:xfrm>
            <a:off x="0" y="0"/>
            <a:ext cx="6283313" cy="6858000"/>
          </a:xfrm>
          <a:prstGeom prst="rect">
            <a:avLst/>
          </a:prstGeom>
        </p:spPr>
      </p:pic>
      <p:sp>
        <p:nvSpPr>
          <p:cNvPr id="11" name="Text Placeholder 10">
            <a:extLst>
              <a:ext uri="{FF2B5EF4-FFF2-40B4-BE49-F238E27FC236}">
                <a16:creationId xmlns:a16="http://schemas.microsoft.com/office/drawing/2014/main" id="{72C653D3-C94D-CD4A-9748-9B2AF544DFD0}"/>
              </a:ext>
            </a:extLst>
          </p:cNvPr>
          <p:cNvSpPr>
            <a:spLocks noGrp="1"/>
          </p:cNvSpPr>
          <p:nvPr>
            <p:ph type="body" sz="quarter" idx="12" hasCustomPrompt="1"/>
          </p:nvPr>
        </p:nvSpPr>
        <p:spPr>
          <a:xfrm>
            <a:off x="609600" y="2191574"/>
            <a:ext cx="3505200" cy="2514600"/>
          </a:xfrm>
          <a:prstGeom prst="rect">
            <a:avLst/>
          </a:prstGeom>
        </p:spPr>
        <p:txBody>
          <a:bodyPr anchor="ctr"/>
          <a:lstStyle>
            <a:lvl1pPr algn="ctr">
              <a:lnSpc>
                <a:spcPts val="3660"/>
              </a:lnSpc>
              <a:defRPr sz="28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br>
              <a:rPr lang="en-US"/>
            </a:br>
            <a:r>
              <a:rPr lang="en-US"/>
              <a:t>ipsum dolor sit </a:t>
            </a:r>
            <a:r>
              <a:rPr lang="en-US" err="1"/>
              <a:t>amet</a:t>
            </a:r>
            <a:r>
              <a:rPr lang="en-US"/>
              <a:t> </a:t>
            </a:r>
            <a:r>
              <a:rPr lang="en-US" err="1"/>
              <a:t>consecteur</a:t>
            </a:r>
            <a:br>
              <a:rPr lang="en-US"/>
            </a:br>
            <a:r>
              <a:rPr lang="en-US" err="1"/>
              <a:t>volup</a:t>
            </a:r>
            <a:r>
              <a:rPr lang="en-US"/>
              <a:t> decorum</a:t>
            </a:r>
            <a:br>
              <a:rPr lang="en-US"/>
            </a:br>
            <a:r>
              <a:rPr lang="en-US" err="1"/>
              <a:t>amet</a:t>
            </a:r>
            <a:r>
              <a:rPr lang="en-US"/>
              <a:t> et </a:t>
            </a:r>
            <a:r>
              <a:rPr lang="en-US" err="1"/>
              <a:t>si</a:t>
            </a:r>
            <a:endParaRPr lang="en-US"/>
          </a:p>
        </p:txBody>
      </p:sp>
      <p:pic>
        <p:nvPicPr>
          <p:cNvPr id="13" name="Picture 12">
            <a:extLst>
              <a:ext uri="{FF2B5EF4-FFF2-40B4-BE49-F238E27FC236}">
                <a16:creationId xmlns:a16="http://schemas.microsoft.com/office/drawing/2014/main" id="{B54B0C3C-1697-1B40-89E8-843B23A909D7}"/>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14" name="TextBox 13">
            <a:extLst>
              <a:ext uri="{FF2B5EF4-FFF2-40B4-BE49-F238E27FC236}">
                <a16:creationId xmlns:a16="http://schemas.microsoft.com/office/drawing/2014/main" id="{F5A991E6-BF70-406C-9AC6-C306CFAA5DFC}"/>
              </a:ext>
            </a:extLst>
          </p:cNvPr>
          <p:cNvSpPr txBox="1"/>
          <p:nvPr userDrawn="1"/>
        </p:nvSpPr>
        <p:spPr>
          <a:xfrm>
            <a:off x="45720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4"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5611130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D7D7A9-5AFB-4D95-9DB8-DD540CC47C62}"/>
              </a:ext>
            </a:extLst>
          </p:cNvPr>
          <p:cNvSpPr/>
          <p:nvPr userDrawn="1"/>
        </p:nvSpPr>
        <p:spPr>
          <a:xfrm>
            <a:off x="4267200" y="6324600"/>
            <a:ext cx="5715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E3FE2C14-31B5-4EAB-8886-EE73E6D6D9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561384" y="-723185"/>
            <a:ext cx="7331313" cy="8440656"/>
          </a:xfrm>
          <a:prstGeom prst="rect">
            <a:avLst/>
          </a:prstGeom>
        </p:spPr>
      </p:pic>
      <p:sp>
        <p:nvSpPr>
          <p:cNvPr id="5" name="Text Placeholder 4">
            <a:extLst>
              <a:ext uri="{FF2B5EF4-FFF2-40B4-BE49-F238E27FC236}">
                <a16:creationId xmlns:a16="http://schemas.microsoft.com/office/drawing/2014/main" id="{EA76FECF-ECCF-6146-B5FE-6076B15CEEBE}"/>
              </a:ext>
            </a:extLst>
          </p:cNvPr>
          <p:cNvSpPr>
            <a:spLocks noGrp="1"/>
          </p:cNvSpPr>
          <p:nvPr>
            <p:ph type="body" sz="quarter" idx="10" hasCustomPrompt="1"/>
          </p:nvPr>
        </p:nvSpPr>
        <p:spPr>
          <a:xfrm>
            <a:off x="6120000" y="2057400"/>
            <a:ext cx="5991600" cy="1676400"/>
          </a:xfrm>
          <a:prstGeom prst="rect">
            <a:avLst/>
          </a:prstGeom>
        </p:spPr>
        <p:txBody>
          <a:bodyPr anchor="ctr"/>
          <a:lstStyle>
            <a:lvl1pPr algn="ctr">
              <a:defRPr sz="12000" b="1" spc="-150">
                <a:solidFill>
                  <a:srgbClr val="422657"/>
                </a:solidFill>
                <a:latin typeface="Raleway" panose="020B0003030101060003" pitchFamily="34" charset="0"/>
              </a:defRPr>
            </a:lvl1pPr>
          </a:lstStyle>
          <a:p>
            <a:pPr lvl="0"/>
            <a:r>
              <a:rPr lang="en-US"/>
              <a:t>£000m</a:t>
            </a:r>
          </a:p>
        </p:txBody>
      </p:sp>
      <p:sp>
        <p:nvSpPr>
          <p:cNvPr id="6" name="Text Placeholder 4">
            <a:extLst>
              <a:ext uri="{FF2B5EF4-FFF2-40B4-BE49-F238E27FC236}">
                <a16:creationId xmlns:a16="http://schemas.microsoft.com/office/drawing/2014/main" id="{4106B506-B125-9F4C-8A32-A90BADB544D1}"/>
              </a:ext>
            </a:extLst>
          </p:cNvPr>
          <p:cNvSpPr>
            <a:spLocks noGrp="1"/>
          </p:cNvSpPr>
          <p:nvPr>
            <p:ph type="body" sz="quarter" idx="11" hasCustomPrompt="1"/>
          </p:nvPr>
        </p:nvSpPr>
        <p:spPr>
          <a:xfrm>
            <a:off x="6120000" y="3810000"/>
            <a:ext cx="5991600" cy="617621"/>
          </a:xfrm>
          <a:prstGeom prst="rect">
            <a:avLst/>
          </a:prstGeom>
        </p:spPr>
        <p:txBody>
          <a:bodyPr anchor="ctr"/>
          <a:lstStyle>
            <a:lvl1pPr algn="ctr">
              <a:defRPr sz="6000" b="0" spc="-150">
                <a:solidFill>
                  <a:srgbClr val="422657"/>
                </a:solidFill>
                <a:latin typeface="Raleway" panose="020B0003030101060003" pitchFamily="34" charset="0"/>
              </a:defRPr>
            </a:lvl1pPr>
          </a:lstStyle>
          <a:p>
            <a:pPr lvl="0"/>
            <a:r>
              <a:rPr lang="en-US"/>
              <a:t>by 2020</a:t>
            </a:r>
          </a:p>
        </p:txBody>
      </p:sp>
      <p:sp>
        <p:nvSpPr>
          <p:cNvPr id="11" name="Text Placeholder 10">
            <a:extLst>
              <a:ext uri="{FF2B5EF4-FFF2-40B4-BE49-F238E27FC236}">
                <a16:creationId xmlns:a16="http://schemas.microsoft.com/office/drawing/2014/main" id="{72C653D3-C94D-CD4A-9748-9B2AF544DFD0}"/>
              </a:ext>
            </a:extLst>
          </p:cNvPr>
          <p:cNvSpPr>
            <a:spLocks noGrp="1"/>
          </p:cNvSpPr>
          <p:nvPr>
            <p:ph type="body" sz="quarter" idx="12" hasCustomPrompt="1"/>
          </p:nvPr>
        </p:nvSpPr>
        <p:spPr>
          <a:xfrm>
            <a:off x="609600" y="2191574"/>
            <a:ext cx="3505200" cy="2514600"/>
          </a:xfrm>
          <a:prstGeom prst="rect">
            <a:avLst/>
          </a:prstGeom>
        </p:spPr>
        <p:txBody>
          <a:bodyPr anchor="ctr"/>
          <a:lstStyle>
            <a:lvl1pPr algn="ctr">
              <a:lnSpc>
                <a:spcPts val="3660"/>
              </a:lnSpc>
              <a:defRPr sz="28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br>
              <a:rPr lang="en-US"/>
            </a:br>
            <a:r>
              <a:rPr lang="en-US"/>
              <a:t>ipsum dolor sit </a:t>
            </a:r>
            <a:r>
              <a:rPr lang="en-US" err="1"/>
              <a:t>amet</a:t>
            </a:r>
            <a:r>
              <a:rPr lang="en-US"/>
              <a:t> </a:t>
            </a:r>
            <a:r>
              <a:rPr lang="en-US" err="1"/>
              <a:t>consecteur</a:t>
            </a:r>
            <a:br>
              <a:rPr lang="en-US"/>
            </a:br>
            <a:r>
              <a:rPr lang="en-US" err="1"/>
              <a:t>volup</a:t>
            </a:r>
            <a:r>
              <a:rPr lang="en-US"/>
              <a:t> decorum</a:t>
            </a:r>
            <a:br>
              <a:rPr lang="en-US"/>
            </a:br>
            <a:r>
              <a:rPr lang="en-US" err="1"/>
              <a:t>amet</a:t>
            </a:r>
            <a:r>
              <a:rPr lang="en-US"/>
              <a:t> et </a:t>
            </a:r>
            <a:r>
              <a:rPr lang="en-US" err="1"/>
              <a:t>si</a:t>
            </a:r>
            <a:endParaRPr lang="en-US"/>
          </a:p>
        </p:txBody>
      </p:sp>
      <p:pic>
        <p:nvPicPr>
          <p:cNvPr id="13" name="Picture 12">
            <a:extLst>
              <a:ext uri="{FF2B5EF4-FFF2-40B4-BE49-F238E27FC236}">
                <a16:creationId xmlns:a16="http://schemas.microsoft.com/office/drawing/2014/main" id="{B54B0C3C-1697-1B40-89E8-843B23A909D7}"/>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14" name="TextBox 13">
            <a:extLst>
              <a:ext uri="{FF2B5EF4-FFF2-40B4-BE49-F238E27FC236}">
                <a16:creationId xmlns:a16="http://schemas.microsoft.com/office/drawing/2014/main" id="{F5A991E6-BF70-406C-9AC6-C306CFAA5DFC}"/>
              </a:ext>
            </a:extLst>
          </p:cNvPr>
          <p:cNvSpPr txBox="1"/>
          <p:nvPr userDrawn="1"/>
        </p:nvSpPr>
        <p:spPr>
          <a:xfrm>
            <a:off x="4648200" y="6498967"/>
            <a:ext cx="7315200" cy="184666"/>
          </a:xfrm>
          <a:prstGeom prst="rect">
            <a:avLst/>
          </a:prstGeom>
          <a:solidFill>
            <a:schemeClr val="bg1"/>
          </a:solid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4"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5596190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D7D7A9-5AFB-4D95-9DB8-DD540CC47C62}"/>
              </a:ext>
            </a:extLst>
          </p:cNvPr>
          <p:cNvSpPr/>
          <p:nvPr userDrawn="1"/>
        </p:nvSpPr>
        <p:spPr>
          <a:xfrm>
            <a:off x="4267200" y="6324600"/>
            <a:ext cx="5715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EA76FECF-ECCF-6146-B5FE-6076B15CEEBE}"/>
              </a:ext>
            </a:extLst>
          </p:cNvPr>
          <p:cNvSpPr>
            <a:spLocks noGrp="1"/>
          </p:cNvSpPr>
          <p:nvPr>
            <p:ph type="body" sz="quarter" idx="10" hasCustomPrompt="1"/>
          </p:nvPr>
        </p:nvSpPr>
        <p:spPr>
          <a:xfrm>
            <a:off x="6120000" y="2057400"/>
            <a:ext cx="5991600" cy="1676400"/>
          </a:xfrm>
          <a:prstGeom prst="rect">
            <a:avLst/>
          </a:prstGeom>
        </p:spPr>
        <p:txBody>
          <a:bodyPr anchor="ctr"/>
          <a:lstStyle>
            <a:lvl1pPr algn="ctr">
              <a:defRPr sz="12000" b="1" spc="-150">
                <a:solidFill>
                  <a:srgbClr val="422657"/>
                </a:solidFill>
                <a:latin typeface="Raleway" panose="020B0003030101060003" pitchFamily="34" charset="0"/>
              </a:defRPr>
            </a:lvl1pPr>
          </a:lstStyle>
          <a:p>
            <a:pPr lvl="0"/>
            <a:r>
              <a:rPr lang="en-US"/>
              <a:t>£000m</a:t>
            </a:r>
          </a:p>
        </p:txBody>
      </p:sp>
      <p:sp>
        <p:nvSpPr>
          <p:cNvPr id="6" name="Text Placeholder 4">
            <a:extLst>
              <a:ext uri="{FF2B5EF4-FFF2-40B4-BE49-F238E27FC236}">
                <a16:creationId xmlns:a16="http://schemas.microsoft.com/office/drawing/2014/main" id="{4106B506-B125-9F4C-8A32-A90BADB544D1}"/>
              </a:ext>
            </a:extLst>
          </p:cNvPr>
          <p:cNvSpPr>
            <a:spLocks noGrp="1"/>
          </p:cNvSpPr>
          <p:nvPr>
            <p:ph type="body" sz="quarter" idx="11" hasCustomPrompt="1"/>
          </p:nvPr>
        </p:nvSpPr>
        <p:spPr>
          <a:xfrm>
            <a:off x="6120000" y="3810000"/>
            <a:ext cx="5991600" cy="617621"/>
          </a:xfrm>
          <a:prstGeom prst="rect">
            <a:avLst/>
          </a:prstGeom>
        </p:spPr>
        <p:txBody>
          <a:bodyPr anchor="ctr"/>
          <a:lstStyle>
            <a:lvl1pPr algn="ctr">
              <a:defRPr sz="6000" b="0" spc="-150">
                <a:solidFill>
                  <a:srgbClr val="422657"/>
                </a:solidFill>
                <a:latin typeface="Raleway" panose="020B0003030101060003" pitchFamily="34" charset="0"/>
              </a:defRPr>
            </a:lvl1pPr>
          </a:lstStyle>
          <a:p>
            <a:pPr lvl="0"/>
            <a:r>
              <a:rPr lang="en-US"/>
              <a:t>by 2020</a:t>
            </a:r>
          </a:p>
        </p:txBody>
      </p:sp>
      <p:sp>
        <p:nvSpPr>
          <p:cNvPr id="11" name="Text Placeholder 10">
            <a:extLst>
              <a:ext uri="{FF2B5EF4-FFF2-40B4-BE49-F238E27FC236}">
                <a16:creationId xmlns:a16="http://schemas.microsoft.com/office/drawing/2014/main" id="{72C653D3-C94D-CD4A-9748-9B2AF544DFD0}"/>
              </a:ext>
            </a:extLst>
          </p:cNvPr>
          <p:cNvSpPr>
            <a:spLocks noGrp="1"/>
          </p:cNvSpPr>
          <p:nvPr>
            <p:ph type="body" sz="quarter" idx="12" hasCustomPrompt="1"/>
          </p:nvPr>
        </p:nvSpPr>
        <p:spPr>
          <a:xfrm>
            <a:off x="609600" y="2191574"/>
            <a:ext cx="3505200" cy="2514600"/>
          </a:xfrm>
          <a:prstGeom prst="rect">
            <a:avLst/>
          </a:prstGeom>
        </p:spPr>
        <p:txBody>
          <a:bodyPr anchor="ctr"/>
          <a:lstStyle>
            <a:lvl1pPr algn="ctr">
              <a:lnSpc>
                <a:spcPts val="3660"/>
              </a:lnSpc>
              <a:defRPr sz="28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br>
              <a:rPr lang="en-US"/>
            </a:br>
            <a:r>
              <a:rPr lang="en-US"/>
              <a:t>ipsum dolor sit </a:t>
            </a:r>
            <a:r>
              <a:rPr lang="en-US" err="1"/>
              <a:t>amet</a:t>
            </a:r>
            <a:r>
              <a:rPr lang="en-US"/>
              <a:t> </a:t>
            </a:r>
            <a:r>
              <a:rPr lang="en-US" err="1"/>
              <a:t>consecteur</a:t>
            </a:r>
            <a:br>
              <a:rPr lang="en-US"/>
            </a:br>
            <a:r>
              <a:rPr lang="en-US" err="1"/>
              <a:t>volup</a:t>
            </a:r>
            <a:r>
              <a:rPr lang="en-US"/>
              <a:t> decorum</a:t>
            </a:r>
            <a:br>
              <a:rPr lang="en-US"/>
            </a:br>
            <a:r>
              <a:rPr lang="en-US" err="1"/>
              <a:t>amet</a:t>
            </a:r>
            <a:r>
              <a:rPr lang="en-US"/>
              <a:t> et </a:t>
            </a:r>
            <a:r>
              <a:rPr lang="en-US" err="1"/>
              <a:t>si</a:t>
            </a:r>
            <a:endParaRPr lang="en-US"/>
          </a:p>
        </p:txBody>
      </p:sp>
      <p:pic>
        <p:nvPicPr>
          <p:cNvPr id="13" name="Picture 12">
            <a:extLst>
              <a:ext uri="{FF2B5EF4-FFF2-40B4-BE49-F238E27FC236}">
                <a16:creationId xmlns:a16="http://schemas.microsoft.com/office/drawing/2014/main" id="{B54B0C3C-1697-1B40-89E8-843B23A909D7}"/>
              </a:ext>
            </a:extLst>
          </p:cNvPr>
          <p:cNvPicPr>
            <a:picLocks noChangeAspect="1"/>
          </p:cNvPicPr>
          <p:nvPr userDrawn="1"/>
        </p:nvPicPr>
        <p:blipFill>
          <a:blip r:embed="rId2"/>
          <a:stretch>
            <a:fillRect/>
          </a:stretch>
        </p:blipFill>
        <p:spPr>
          <a:xfrm>
            <a:off x="10530552" y="533400"/>
            <a:ext cx="944951" cy="337820"/>
          </a:xfrm>
          <a:prstGeom prst="rect">
            <a:avLst/>
          </a:prstGeom>
        </p:spPr>
      </p:pic>
      <p:sp>
        <p:nvSpPr>
          <p:cNvPr id="14" name="TextBox 13">
            <a:extLst>
              <a:ext uri="{FF2B5EF4-FFF2-40B4-BE49-F238E27FC236}">
                <a16:creationId xmlns:a16="http://schemas.microsoft.com/office/drawing/2014/main" id="{F5A991E6-BF70-406C-9AC6-C306CFAA5DFC}"/>
              </a:ext>
            </a:extLst>
          </p:cNvPr>
          <p:cNvSpPr txBox="1"/>
          <p:nvPr userDrawn="1"/>
        </p:nvSpPr>
        <p:spPr>
          <a:xfrm>
            <a:off x="4648200" y="6498967"/>
            <a:ext cx="7315200" cy="184666"/>
          </a:xfrm>
          <a:prstGeom prst="rect">
            <a:avLst/>
          </a:prstGeom>
          <a:solidFill>
            <a:schemeClr val="bg1"/>
          </a:solid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3">
                <a:extLst>
                  <a:ext uri="{A12FA001-AC4F-418D-AE19-62706E023703}">
                    <ahyp:hlinkClr xmlns:ahyp="http://schemas.microsoft.com/office/drawing/2018/hyperlinkcolor" val="tx"/>
                  </a:ext>
                </a:extLst>
              </a:hlinkClick>
            </a:endParaRPr>
          </a:p>
        </p:txBody>
      </p:sp>
      <p:pic>
        <p:nvPicPr>
          <p:cNvPr id="3" name="Picture 2">
            <a:extLst>
              <a:ext uri="{FF2B5EF4-FFF2-40B4-BE49-F238E27FC236}">
                <a16:creationId xmlns:a16="http://schemas.microsoft.com/office/drawing/2014/main" id="{3E435CD1-A858-28E4-CD11-36C4153E041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1645544" y="-771456"/>
            <a:ext cx="7331314" cy="8440660"/>
          </a:xfrm>
          <a:prstGeom prst="rect">
            <a:avLst/>
          </a:prstGeom>
        </p:spPr>
      </p:pic>
    </p:spTree>
    <p:extLst>
      <p:ext uri="{BB962C8B-B14F-4D97-AF65-F5344CB8AC3E}">
        <p14:creationId xmlns:p14="http://schemas.microsoft.com/office/powerpoint/2010/main" val="36453121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Statem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FE2C14-31B5-4EAB-8886-EE73E6D6D9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86547" y="-10061579"/>
            <a:ext cx="12365093" cy="14236126"/>
          </a:xfrm>
          <a:prstGeom prst="rect">
            <a:avLst/>
          </a:prstGeom>
        </p:spPr>
      </p:pic>
      <p:sp>
        <p:nvSpPr>
          <p:cNvPr id="5" name="Text Placeholder 4">
            <a:extLst>
              <a:ext uri="{FF2B5EF4-FFF2-40B4-BE49-F238E27FC236}">
                <a16:creationId xmlns:a16="http://schemas.microsoft.com/office/drawing/2014/main" id="{EA76FECF-ECCF-6146-B5FE-6076B15CEEBE}"/>
              </a:ext>
            </a:extLst>
          </p:cNvPr>
          <p:cNvSpPr>
            <a:spLocks noGrp="1"/>
          </p:cNvSpPr>
          <p:nvPr>
            <p:ph type="body" sz="quarter" idx="10" hasCustomPrompt="1"/>
          </p:nvPr>
        </p:nvSpPr>
        <p:spPr>
          <a:xfrm>
            <a:off x="601188" y="393226"/>
            <a:ext cx="5991600" cy="520708"/>
          </a:xfrm>
          <a:prstGeom prst="rect">
            <a:avLst/>
          </a:prstGeom>
        </p:spPr>
        <p:txBody>
          <a:bodyPr anchor="ctr"/>
          <a:lstStyle>
            <a:lvl1pPr algn="l">
              <a:defRPr sz="2800" b="1" spc="-150">
                <a:solidFill>
                  <a:schemeClr val="bg1"/>
                </a:solidFill>
                <a:latin typeface="Raleway" panose="020B0003030101060003" pitchFamily="34" charset="0"/>
              </a:defRPr>
            </a:lvl1pPr>
          </a:lstStyle>
          <a:p>
            <a:pPr lvl="0"/>
            <a:r>
              <a:rPr lang="en-US"/>
              <a:t>£000m</a:t>
            </a:r>
          </a:p>
        </p:txBody>
      </p:sp>
      <p:sp>
        <p:nvSpPr>
          <p:cNvPr id="6" name="Text Placeholder 4">
            <a:extLst>
              <a:ext uri="{FF2B5EF4-FFF2-40B4-BE49-F238E27FC236}">
                <a16:creationId xmlns:a16="http://schemas.microsoft.com/office/drawing/2014/main" id="{4106B506-B125-9F4C-8A32-A90BADB544D1}"/>
              </a:ext>
            </a:extLst>
          </p:cNvPr>
          <p:cNvSpPr>
            <a:spLocks noGrp="1"/>
          </p:cNvSpPr>
          <p:nvPr>
            <p:ph type="body" sz="quarter" idx="11" hasCustomPrompt="1"/>
          </p:nvPr>
        </p:nvSpPr>
        <p:spPr>
          <a:xfrm>
            <a:off x="2996370" y="1794848"/>
            <a:ext cx="5991600" cy="617621"/>
          </a:xfrm>
          <a:prstGeom prst="rect">
            <a:avLst/>
          </a:prstGeom>
        </p:spPr>
        <p:txBody>
          <a:bodyPr anchor="ctr"/>
          <a:lstStyle>
            <a:lvl1pPr algn="ctr">
              <a:defRPr sz="3600" b="0" spc="-150">
                <a:solidFill>
                  <a:schemeClr val="bg1"/>
                </a:solidFill>
                <a:latin typeface="Raleway" panose="020B0003030101060003" pitchFamily="34" charset="0"/>
              </a:defRPr>
            </a:lvl1pPr>
          </a:lstStyle>
          <a:p>
            <a:pPr lvl="0"/>
            <a:r>
              <a:rPr lang="en-US"/>
              <a:t>by 2020</a:t>
            </a:r>
          </a:p>
        </p:txBody>
      </p:sp>
      <p:sp>
        <p:nvSpPr>
          <p:cNvPr id="11" name="Text Placeholder 10">
            <a:extLst>
              <a:ext uri="{FF2B5EF4-FFF2-40B4-BE49-F238E27FC236}">
                <a16:creationId xmlns:a16="http://schemas.microsoft.com/office/drawing/2014/main" id="{72C653D3-C94D-CD4A-9748-9B2AF544DFD0}"/>
              </a:ext>
            </a:extLst>
          </p:cNvPr>
          <p:cNvSpPr>
            <a:spLocks noGrp="1"/>
          </p:cNvSpPr>
          <p:nvPr>
            <p:ph type="body" sz="quarter" idx="12" hasCustomPrompt="1"/>
          </p:nvPr>
        </p:nvSpPr>
        <p:spPr>
          <a:xfrm>
            <a:off x="781049" y="3653589"/>
            <a:ext cx="10694453" cy="2514600"/>
          </a:xfrm>
          <a:prstGeom prst="rect">
            <a:avLst/>
          </a:prstGeom>
        </p:spPr>
        <p:txBody>
          <a:bodyPr anchor="ctr"/>
          <a:lstStyle>
            <a:lvl1pPr algn="ctr">
              <a:lnSpc>
                <a:spcPts val="3660"/>
              </a:lnSpc>
              <a:defRPr sz="1600" b="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br>
              <a:rPr lang="en-US"/>
            </a:br>
            <a:r>
              <a:rPr lang="en-US"/>
              <a:t>ipsum dolor sit </a:t>
            </a:r>
            <a:r>
              <a:rPr lang="en-US" err="1"/>
              <a:t>amet</a:t>
            </a:r>
            <a:r>
              <a:rPr lang="en-US"/>
              <a:t> </a:t>
            </a:r>
            <a:r>
              <a:rPr lang="en-US" err="1"/>
              <a:t>consecteur</a:t>
            </a:r>
            <a:br>
              <a:rPr lang="en-US"/>
            </a:br>
            <a:r>
              <a:rPr lang="en-US" err="1"/>
              <a:t>volup</a:t>
            </a:r>
            <a:r>
              <a:rPr lang="en-US"/>
              <a:t> decorum</a:t>
            </a:r>
            <a:br>
              <a:rPr lang="en-US"/>
            </a:br>
            <a:r>
              <a:rPr lang="en-US" err="1"/>
              <a:t>amet</a:t>
            </a:r>
            <a:r>
              <a:rPr lang="en-US"/>
              <a:t> et </a:t>
            </a:r>
            <a:r>
              <a:rPr lang="en-US" err="1"/>
              <a:t>si</a:t>
            </a:r>
            <a:endParaRPr lang="en-US"/>
          </a:p>
        </p:txBody>
      </p:sp>
      <p:pic>
        <p:nvPicPr>
          <p:cNvPr id="13" name="Picture 12">
            <a:extLst>
              <a:ext uri="{FF2B5EF4-FFF2-40B4-BE49-F238E27FC236}">
                <a16:creationId xmlns:a16="http://schemas.microsoft.com/office/drawing/2014/main" id="{B54B0C3C-1697-1B40-89E8-843B23A909D7}"/>
              </a:ext>
            </a:extLst>
          </p:cNvPr>
          <p:cNvPicPr>
            <a:picLocks noChangeAspect="1"/>
          </p:cNvPicPr>
          <p:nvPr userDrawn="1"/>
        </p:nvPicPr>
        <p:blipFill>
          <a:blip r:embed="rId3"/>
          <a:stretch>
            <a:fillRect/>
          </a:stretch>
        </p:blipFill>
        <p:spPr>
          <a:xfrm>
            <a:off x="10530552" y="533400"/>
            <a:ext cx="944951" cy="337820"/>
          </a:xfrm>
          <a:prstGeom prst="rect">
            <a:avLst/>
          </a:prstGeom>
        </p:spPr>
      </p:pic>
    </p:spTree>
    <p:extLst>
      <p:ext uri="{BB962C8B-B14F-4D97-AF65-F5344CB8AC3E}">
        <p14:creationId xmlns:p14="http://schemas.microsoft.com/office/powerpoint/2010/main" val="4717669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Statem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0D3D1C-0CA2-5EEE-E843-20D51CF6FE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a:off x="-86546" y="-10029495"/>
            <a:ext cx="12365092" cy="14236130"/>
          </a:xfrm>
          <a:prstGeom prst="rect">
            <a:avLst/>
          </a:prstGeom>
        </p:spPr>
      </p:pic>
      <p:sp>
        <p:nvSpPr>
          <p:cNvPr id="5" name="Text Placeholder 4">
            <a:extLst>
              <a:ext uri="{FF2B5EF4-FFF2-40B4-BE49-F238E27FC236}">
                <a16:creationId xmlns:a16="http://schemas.microsoft.com/office/drawing/2014/main" id="{EA76FECF-ECCF-6146-B5FE-6076B15CEEBE}"/>
              </a:ext>
            </a:extLst>
          </p:cNvPr>
          <p:cNvSpPr>
            <a:spLocks noGrp="1"/>
          </p:cNvSpPr>
          <p:nvPr>
            <p:ph type="body" sz="quarter" idx="10" hasCustomPrompt="1"/>
          </p:nvPr>
        </p:nvSpPr>
        <p:spPr>
          <a:xfrm>
            <a:off x="716497" y="226279"/>
            <a:ext cx="5991600" cy="838200"/>
          </a:xfrm>
          <a:prstGeom prst="rect">
            <a:avLst/>
          </a:prstGeom>
        </p:spPr>
        <p:txBody>
          <a:bodyPr anchor="ctr"/>
          <a:lstStyle>
            <a:lvl1pPr algn="l">
              <a:defRPr sz="2800" b="1" spc="-150">
                <a:solidFill>
                  <a:schemeClr val="bg1"/>
                </a:solidFill>
                <a:latin typeface="Raleway" panose="020B0003030101060003" pitchFamily="34" charset="0"/>
              </a:defRPr>
            </a:lvl1pPr>
          </a:lstStyle>
          <a:p>
            <a:pPr lvl="0"/>
            <a:r>
              <a:rPr lang="en-US"/>
              <a:t>£000m</a:t>
            </a:r>
          </a:p>
        </p:txBody>
      </p:sp>
      <p:sp>
        <p:nvSpPr>
          <p:cNvPr id="6" name="Text Placeholder 4">
            <a:extLst>
              <a:ext uri="{FF2B5EF4-FFF2-40B4-BE49-F238E27FC236}">
                <a16:creationId xmlns:a16="http://schemas.microsoft.com/office/drawing/2014/main" id="{4106B506-B125-9F4C-8A32-A90BADB544D1}"/>
              </a:ext>
            </a:extLst>
          </p:cNvPr>
          <p:cNvSpPr>
            <a:spLocks noGrp="1"/>
          </p:cNvSpPr>
          <p:nvPr>
            <p:ph type="body" sz="quarter" idx="11" hasCustomPrompt="1"/>
          </p:nvPr>
        </p:nvSpPr>
        <p:spPr>
          <a:xfrm>
            <a:off x="2996370" y="1794848"/>
            <a:ext cx="5991600" cy="617621"/>
          </a:xfrm>
          <a:prstGeom prst="rect">
            <a:avLst/>
          </a:prstGeom>
        </p:spPr>
        <p:txBody>
          <a:bodyPr anchor="ctr"/>
          <a:lstStyle>
            <a:lvl1pPr algn="ctr">
              <a:defRPr sz="3600" b="0" spc="-150">
                <a:solidFill>
                  <a:schemeClr val="bg1"/>
                </a:solidFill>
                <a:latin typeface="Raleway" panose="020B0003030101060003" pitchFamily="34" charset="0"/>
              </a:defRPr>
            </a:lvl1pPr>
          </a:lstStyle>
          <a:p>
            <a:pPr lvl="0"/>
            <a:r>
              <a:rPr lang="en-US"/>
              <a:t>by 2020</a:t>
            </a:r>
          </a:p>
        </p:txBody>
      </p:sp>
      <p:sp>
        <p:nvSpPr>
          <p:cNvPr id="11" name="Text Placeholder 10">
            <a:extLst>
              <a:ext uri="{FF2B5EF4-FFF2-40B4-BE49-F238E27FC236}">
                <a16:creationId xmlns:a16="http://schemas.microsoft.com/office/drawing/2014/main" id="{72C653D3-C94D-CD4A-9748-9B2AF544DFD0}"/>
              </a:ext>
            </a:extLst>
          </p:cNvPr>
          <p:cNvSpPr>
            <a:spLocks noGrp="1"/>
          </p:cNvSpPr>
          <p:nvPr>
            <p:ph type="body" sz="quarter" idx="12" hasCustomPrompt="1"/>
          </p:nvPr>
        </p:nvSpPr>
        <p:spPr>
          <a:xfrm>
            <a:off x="781049" y="3653589"/>
            <a:ext cx="4400551" cy="2514600"/>
          </a:xfrm>
          <a:prstGeom prst="rect">
            <a:avLst/>
          </a:prstGeom>
        </p:spPr>
        <p:txBody>
          <a:bodyPr anchor="ctr"/>
          <a:lstStyle>
            <a:lvl1pPr algn="l">
              <a:lnSpc>
                <a:spcPct val="100000"/>
              </a:lnSpc>
              <a:defRPr sz="1400" b="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br>
              <a:rPr lang="en-US"/>
            </a:br>
            <a:r>
              <a:rPr lang="en-US"/>
              <a:t>ipsum dolor sit </a:t>
            </a:r>
            <a:r>
              <a:rPr lang="en-US" err="1"/>
              <a:t>amet</a:t>
            </a:r>
            <a:r>
              <a:rPr lang="en-US"/>
              <a:t> </a:t>
            </a:r>
            <a:r>
              <a:rPr lang="en-US" err="1"/>
              <a:t>consecteur</a:t>
            </a:r>
            <a:br>
              <a:rPr lang="en-US"/>
            </a:br>
            <a:r>
              <a:rPr lang="en-US" err="1"/>
              <a:t>volup</a:t>
            </a:r>
            <a:r>
              <a:rPr lang="en-US"/>
              <a:t> decorum</a:t>
            </a:r>
            <a:br>
              <a:rPr lang="en-US"/>
            </a:br>
            <a:r>
              <a:rPr lang="en-US" err="1"/>
              <a:t>amet</a:t>
            </a:r>
            <a:r>
              <a:rPr lang="en-US"/>
              <a:t> et </a:t>
            </a:r>
            <a:r>
              <a:rPr lang="en-US" err="1"/>
              <a:t>si</a:t>
            </a:r>
            <a:endParaRPr lang="en-US"/>
          </a:p>
        </p:txBody>
      </p:sp>
      <p:pic>
        <p:nvPicPr>
          <p:cNvPr id="13" name="Picture 12">
            <a:extLst>
              <a:ext uri="{FF2B5EF4-FFF2-40B4-BE49-F238E27FC236}">
                <a16:creationId xmlns:a16="http://schemas.microsoft.com/office/drawing/2014/main" id="{B54B0C3C-1697-1B40-89E8-843B23A909D7}"/>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3" name="Text Placeholder 10">
            <a:extLst>
              <a:ext uri="{FF2B5EF4-FFF2-40B4-BE49-F238E27FC236}">
                <a16:creationId xmlns:a16="http://schemas.microsoft.com/office/drawing/2014/main" id="{9A757200-44F4-A30C-017C-1FC314599ABB}"/>
              </a:ext>
            </a:extLst>
          </p:cNvPr>
          <p:cNvSpPr>
            <a:spLocks noGrp="1"/>
          </p:cNvSpPr>
          <p:nvPr>
            <p:ph type="body" sz="quarter" idx="13" hasCustomPrompt="1"/>
          </p:nvPr>
        </p:nvSpPr>
        <p:spPr>
          <a:xfrm>
            <a:off x="5886449" y="4829175"/>
            <a:ext cx="5991600" cy="1339014"/>
          </a:xfrm>
          <a:prstGeom prst="rect">
            <a:avLst/>
          </a:prstGeom>
        </p:spPr>
        <p:txBody>
          <a:bodyPr anchor="ctr"/>
          <a:lstStyle>
            <a:lvl1pPr marL="285750" indent="-285750" algn="l">
              <a:lnSpc>
                <a:spcPct val="100000"/>
              </a:lnSpc>
              <a:buFont typeface="Wingdings" panose="05000000000000000000" pitchFamily="2" charset="2"/>
              <a:buChar char="§"/>
              <a:defRPr sz="1400" b="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p>
          <a:p>
            <a:pPr lvl="0"/>
            <a:r>
              <a:rPr lang="en-US"/>
              <a:t>ipsum dolor sit </a:t>
            </a:r>
            <a:r>
              <a:rPr lang="en-US" err="1"/>
              <a:t>amet</a:t>
            </a:r>
            <a:r>
              <a:rPr lang="en-US"/>
              <a:t> </a:t>
            </a:r>
            <a:r>
              <a:rPr lang="en-US" err="1"/>
              <a:t>consecteur</a:t>
            </a:r>
            <a:endParaRPr lang="en-US"/>
          </a:p>
          <a:p>
            <a:pPr lvl="0"/>
            <a:r>
              <a:rPr lang="en-US" err="1"/>
              <a:t>volup</a:t>
            </a:r>
            <a:r>
              <a:rPr lang="en-US"/>
              <a:t> decorum</a:t>
            </a:r>
          </a:p>
          <a:p>
            <a:pPr lvl="0"/>
            <a:r>
              <a:rPr lang="en-US" err="1"/>
              <a:t>amet</a:t>
            </a:r>
            <a:r>
              <a:rPr lang="en-US"/>
              <a:t> et </a:t>
            </a:r>
            <a:r>
              <a:rPr lang="en-US" err="1"/>
              <a:t>si</a:t>
            </a:r>
            <a:endParaRPr lang="en-US"/>
          </a:p>
        </p:txBody>
      </p:sp>
    </p:spTree>
    <p:extLst>
      <p:ext uri="{BB962C8B-B14F-4D97-AF65-F5344CB8AC3E}">
        <p14:creationId xmlns:p14="http://schemas.microsoft.com/office/powerpoint/2010/main" val="3072229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Statem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E6512A-2B9A-E1E9-6486-B89F316F52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195" t="5254" b="5770"/>
          <a:stretch/>
        </p:blipFill>
        <p:spPr>
          <a:xfrm rot="5400000">
            <a:off x="486031" y="-7537754"/>
            <a:ext cx="11230792" cy="12257988"/>
          </a:xfrm>
          <a:prstGeom prst="rect">
            <a:avLst/>
          </a:prstGeom>
        </p:spPr>
      </p:pic>
      <p:sp>
        <p:nvSpPr>
          <p:cNvPr id="5" name="Text Placeholder 4">
            <a:extLst>
              <a:ext uri="{FF2B5EF4-FFF2-40B4-BE49-F238E27FC236}">
                <a16:creationId xmlns:a16="http://schemas.microsoft.com/office/drawing/2014/main" id="{EA76FECF-ECCF-6146-B5FE-6076B15CEEBE}"/>
              </a:ext>
            </a:extLst>
          </p:cNvPr>
          <p:cNvSpPr>
            <a:spLocks noGrp="1"/>
          </p:cNvSpPr>
          <p:nvPr>
            <p:ph type="body" sz="quarter" idx="10" hasCustomPrompt="1"/>
          </p:nvPr>
        </p:nvSpPr>
        <p:spPr>
          <a:xfrm>
            <a:off x="598771" y="237690"/>
            <a:ext cx="5991600" cy="838200"/>
          </a:xfrm>
          <a:prstGeom prst="rect">
            <a:avLst/>
          </a:prstGeom>
        </p:spPr>
        <p:txBody>
          <a:bodyPr anchor="ctr"/>
          <a:lstStyle>
            <a:lvl1pPr algn="l">
              <a:defRPr sz="2800" b="1" spc="-150">
                <a:solidFill>
                  <a:schemeClr val="bg1"/>
                </a:solidFill>
                <a:latin typeface="Raleway" panose="020B0003030101060003" pitchFamily="34" charset="0"/>
              </a:defRPr>
            </a:lvl1pPr>
          </a:lstStyle>
          <a:p>
            <a:pPr lvl="0"/>
            <a:r>
              <a:rPr lang="en-US"/>
              <a:t>£000m</a:t>
            </a:r>
          </a:p>
        </p:txBody>
      </p:sp>
      <p:sp>
        <p:nvSpPr>
          <p:cNvPr id="6" name="Text Placeholder 4">
            <a:extLst>
              <a:ext uri="{FF2B5EF4-FFF2-40B4-BE49-F238E27FC236}">
                <a16:creationId xmlns:a16="http://schemas.microsoft.com/office/drawing/2014/main" id="{4106B506-B125-9F4C-8A32-A90BADB544D1}"/>
              </a:ext>
            </a:extLst>
          </p:cNvPr>
          <p:cNvSpPr>
            <a:spLocks noGrp="1"/>
          </p:cNvSpPr>
          <p:nvPr>
            <p:ph type="body" sz="quarter" idx="11" hasCustomPrompt="1"/>
          </p:nvPr>
        </p:nvSpPr>
        <p:spPr>
          <a:xfrm>
            <a:off x="2996370" y="1794848"/>
            <a:ext cx="5991600" cy="617621"/>
          </a:xfrm>
          <a:prstGeom prst="rect">
            <a:avLst/>
          </a:prstGeom>
        </p:spPr>
        <p:txBody>
          <a:bodyPr anchor="ctr"/>
          <a:lstStyle>
            <a:lvl1pPr algn="ctr">
              <a:defRPr sz="3600" b="0" spc="-150">
                <a:solidFill>
                  <a:schemeClr val="bg1"/>
                </a:solidFill>
                <a:latin typeface="Raleway" panose="020B0003030101060003" pitchFamily="34" charset="0"/>
              </a:defRPr>
            </a:lvl1pPr>
          </a:lstStyle>
          <a:p>
            <a:pPr lvl="0"/>
            <a:r>
              <a:rPr lang="en-US"/>
              <a:t>by 2020</a:t>
            </a:r>
          </a:p>
        </p:txBody>
      </p:sp>
      <p:sp>
        <p:nvSpPr>
          <p:cNvPr id="11" name="Text Placeholder 10">
            <a:extLst>
              <a:ext uri="{FF2B5EF4-FFF2-40B4-BE49-F238E27FC236}">
                <a16:creationId xmlns:a16="http://schemas.microsoft.com/office/drawing/2014/main" id="{72C653D3-C94D-CD4A-9748-9B2AF544DFD0}"/>
              </a:ext>
            </a:extLst>
          </p:cNvPr>
          <p:cNvSpPr>
            <a:spLocks noGrp="1"/>
          </p:cNvSpPr>
          <p:nvPr>
            <p:ph type="body" sz="quarter" idx="12" hasCustomPrompt="1"/>
          </p:nvPr>
        </p:nvSpPr>
        <p:spPr>
          <a:xfrm>
            <a:off x="781049" y="3653589"/>
            <a:ext cx="4400551" cy="2514600"/>
          </a:xfrm>
          <a:prstGeom prst="rect">
            <a:avLst/>
          </a:prstGeom>
        </p:spPr>
        <p:txBody>
          <a:bodyPr anchor="ctr"/>
          <a:lstStyle>
            <a:lvl1pPr algn="l">
              <a:lnSpc>
                <a:spcPct val="100000"/>
              </a:lnSpc>
              <a:defRPr sz="1400" b="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br>
              <a:rPr lang="en-US"/>
            </a:br>
            <a:r>
              <a:rPr lang="en-US"/>
              <a:t>ipsum dolor sit </a:t>
            </a:r>
            <a:r>
              <a:rPr lang="en-US" err="1"/>
              <a:t>amet</a:t>
            </a:r>
            <a:r>
              <a:rPr lang="en-US"/>
              <a:t> </a:t>
            </a:r>
            <a:r>
              <a:rPr lang="en-US" err="1"/>
              <a:t>consecteur</a:t>
            </a:r>
            <a:br>
              <a:rPr lang="en-US"/>
            </a:br>
            <a:r>
              <a:rPr lang="en-US" err="1"/>
              <a:t>volup</a:t>
            </a:r>
            <a:r>
              <a:rPr lang="en-US"/>
              <a:t> decorum</a:t>
            </a:r>
            <a:br>
              <a:rPr lang="en-US"/>
            </a:br>
            <a:r>
              <a:rPr lang="en-US" err="1"/>
              <a:t>amet</a:t>
            </a:r>
            <a:r>
              <a:rPr lang="en-US"/>
              <a:t> et </a:t>
            </a:r>
            <a:r>
              <a:rPr lang="en-US" err="1"/>
              <a:t>si</a:t>
            </a:r>
            <a:endParaRPr lang="en-US"/>
          </a:p>
        </p:txBody>
      </p:sp>
      <p:pic>
        <p:nvPicPr>
          <p:cNvPr id="13" name="Picture 12">
            <a:extLst>
              <a:ext uri="{FF2B5EF4-FFF2-40B4-BE49-F238E27FC236}">
                <a16:creationId xmlns:a16="http://schemas.microsoft.com/office/drawing/2014/main" id="{B54B0C3C-1697-1B40-89E8-843B23A909D7}"/>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3" name="Text Placeholder 10">
            <a:extLst>
              <a:ext uri="{FF2B5EF4-FFF2-40B4-BE49-F238E27FC236}">
                <a16:creationId xmlns:a16="http://schemas.microsoft.com/office/drawing/2014/main" id="{9A757200-44F4-A30C-017C-1FC314599ABB}"/>
              </a:ext>
            </a:extLst>
          </p:cNvPr>
          <p:cNvSpPr>
            <a:spLocks noGrp="1"/>
          </p:cNvSpPr>
          <p:nvPr>
            <p:ph type="body" sz="quarter" idx="13" hasCustomPrompt="1"/>
          </p:nvPr>
        </p:nvSpPr>
        <p:spPr>
          <a:xfrm>
            <a:off x="5886449" y="4829175"/>
            <a:ext cx="5991600" cy="1339014"/>
          </a:xfrm>
          <a:prstGeom prst="rect">
            <a:avLst/>
          </a:prstGeom>
        </p:spPr>
        <p:txBody>
          <a:bodyPr anchor="ctr"/>
          <a:lstStyle>
            <a:lvl1pPr marL="285750" indent="-285750" algn="l">
              <a:lnSpc>
                <a:spcPct val="100000"/>
              </a:lnSpc>
              <a:buFont typeface="Wingdings" panose="05000000000000000000" pitchFamily="2" charset="2"/>
              <a:buChar char="§"/>
              <a:defRPr sz="1400" b="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Lorem</a:t>
            </a:r>
          </a:p>
          <a:p>
            <a:pPr lvl="0"/>
            <a:r>
              <a:rPr lang="en-US"/>
              <a:t>ipsum dolor sit </a:t>
            </a:r>
            <a:r>
              <a:rPr lang="en-US" err="1"/>
              <a:t>amet</a:t>
            </a:r>
            <a:r>
              <a:rPr lang="en-US"/>
              <a:t> </a:t>
            </a:r>
            <a:r>
              <a:rPr lang="en-US" err="1"/>
              <a:t>consecteur</a:t>
            </a:r>
            <a:endParaRPr lang="en-US"/>
          </a:p>
          <a:p>
            <a:pPr lvl="0"/>
            <a:r>
              <a:rPr lang="en-US" err="1"/>
              <a:t>volup</a:t>
            </a:r>
            <a:r>
              <a:rPr lang="en-US"/>
              <a:t> decorum</a:t>
            </a:r>
          </a:p>
          <a:p>
            <a:pPr lvl="0"/>
            <a:r>
              <a:rPr lang="en-US" err="1"/>
              <a:t>amet</a:t>
            </a:r>
            <a:r>
              <a:rPr lang="en-US"/>
              <a:t> et </a:t>
            </a:r>
            <a:r>
              <a:rPr lang="en-US" err="1"/>
              <a:t>si</a:t>
            </a:r>
            <a:endParaRPr lang="en-US"/>
          </a:p>
        </p:txBody>
      </p:sp>
    </p:spTree>
    <p:extLst>
      <p:ext uri="{BB962C8B-B14F-4D97-AF65-F5344CB8AC3E}">
        <p14:creationId xmlns:p14="http://schemas.microsoft.com/office/powerpoint/2010/main" val="20385874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tement | White-Teal">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BBBF2223-0E06-A64A-A47D-4D84853C890B}"/>
              </a:ext>
            </a:extLst>
          </p:cNvPr>
          <p:cNvSpPr>
            <a:spLocks noGrp="1"/>
          </p:cNvSpPr>
          <p:nvPr>
            <p:ph type="body" sz="quarter" idx="10" hasCustomPrompt="1"/>
          </p:nvPr>
        </p:nvSpPr>
        <p:spPr>
          <a:xfrm>
            <a:off x="1371600" y="1981200"/>
            <a:ext cx="9372600" cy="2743200"/>
          </a:xfrm>
          <a:prstGeom prst="rect">
            <a:avLst/>
          </a:prstGeom>
        </p:spPr>
        <p:txBody>
          <a:bodyPr anchor="ctr"/>
          <a:lstStyle>
            <a:lvl1pPr algn="ctr">
              <a:lnSpc>
                <a:spcPts val="8000"/>
              </a:lnSpc>
              <a:defRPr sz="6000" b="1" spc="-150">
                <a:solidFill>
                  <a:srgbClr val="5EB1AC"/>
                </a:solidFill>
                <a:latin typeface="Raleway" panose="020B0003030101060003" pitchFamily="34" charset="0"/>
              </a:defRPr>
            </a:lvl1pPr>
          </a:lstStyle>
          <a:p>
            <a:pPr lvl="0"/>
            <a:r>
              <a:rPr lang="en-US"/>
              <a:t>Lorem ipsum dolor sit </a:t>
            </a:r>
            <a:r>
              <a:rPr lang="en-US" err="1"/>
              <a:t>amet</a:t>
            </a:r>
            <a:r>
              <a:rPr lang="en-US"/>
              <a:t> </a:t>
            </a:r>
            <a:r>
              <a:rPr lang="en-US" err="1"/>
              <a:t>conseceteur</a:t>
            </a:r>
            <a:r>
              <a:rPr lang="en-US"/>
              <a:t> </a:t>
            </a:r>
            <a:r>
              <a:rPr lang="en-US" err="1"/>
              <a:t>volup</a:t>
            </a:r>
            <a:r>
              <a:rPr lang="en-US"/>
              <a:t> decorum </a:t>
            </a:r>
            <a:r>
              <a:rPr lang="en-US" err="1"/>
              <a:t>amet</a:t>
            </a:r>
            <a:r>
              <a:rPr lang="en-US"/>
              <a:t> et </a:t>
            </a:r>
            <a:r>
              <a:rPr lang="en-US" err="1"/>
              <a:t>si</a:t>
            </a:r>
            <a:endParaRPr lang="en-US"/>
          </a:p>
        </p:txBody>
      </p:sp>
    </p:spTree>
    <p:extLst>
      <p:ext uri="{BB962C8B-B14F-4D97-AF65-F5344CB8AC3E}">
        <p14:creationId xmlns:p14="http://schemas.microsoft.com/office/powerpoint/2010/main" val="39897674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ement | White-Coral">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BBBF2223-0E06-A64A-A47D-4D84853C890B}"/>
              </a:ext>
            </a:extLst>
          </p:cNvPr>
          <p:cNvSpPr>
            <a:spLocks noGrp="1"/>
          </p:cNvSpPr>
          <p:nvPr>
            <p:ph type="body" sz="quarter" idx="10" hasCustomPrompt="1"/>
          </p:nvPr>
        </p:nvSpPr>
        <p:spPr>
          <a:xfrm>
            <a:off x="1371600" y="1981200"/>
            <a:ext cx="9372600" cy="2743200"/>
          </a:xfrm>
          <a:prstGeom prst="rect">
            <a:avLst/>
          </a:prstGeom>
        </p:spPr>
        <p:txBody>
          <a:bodyPr anchor="ctr"/>
          <a:lstStyle>
            <a:lvl1pPr algn="ctr">
              <a:lnSpc>
                <a:spcPts val="8000"/>
              </a:lnSpc>
              <a:defRPr sz="6000" b="1" spc="-150">
                <a:solidFill>
                  <a:srgbClr val="EB5E5E"/>
                </a:solidFill>
                <a:latin typeface="Raleway" panose="020B0003030101060003" pitchFamily="34" charset="0"/>
              </a:defRPr>
            </a:lvl1pPr>
          </a:lstStyle>
          <a:p>
            <a:pPr lvl="0"/>
            <a:r>
              <a:rPr lang="en-US"/>
              <a:t>Lorem ipsum dolor sit </a:t>
            </a:r>
            <a:r>
              <a:rPr lang="en-US" err="1"/>
              <a:t>amet</a:t>
            </a:r>
            <a:r>
              <a:rPr lang="en-US"/>
              <a:t> </a:t>
            </a:r>
            <a:r>
              <a:rPr lang="en-US" err="1"/>
              <a:t>conseceteur</a:t>
            </a:r>
            <a:r>
              <a:rPr lang="en-US"/>
              <a:t> </a:t>
            </a:r>
            <a:r>
              <a:rPr lang="en-US" err="1"/>
              <a:t>volup</a:t>
            </a:r>
            <a:r>
              <a:rPr lang="en-US"/>
              <a:t> decorum </a:t>
            </a:r>
            <a:r>
              <a:rPr lang="en-US" err="1"/>
              <a:t>amet</a:t>
            </a:r>
            <a:r>
              <a:rPr lang="en-US"/>
              <a:t> et </a:t>
            </a:r>
            <a:r>
              <a:rPr lang="en-US" err="1"/>
              <a:t>si</a:t>
            </a:r>
            <a:endParaRPr lang="en-US"/>
          </a:p>
        </p:txBody>
      </p:sp>
    </p:spTree>
    <p:extLst>
      <p:ext uri="{BB962C8B-B14F-4D97-AF65-F5344CB8AC3E}">
        <p14:creationId xmlns:p14="http://schemas.microsoft.com/office/powerpoint/2010/main" val="22847646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atement | Purp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10532A-03B4-0D48-9EBC-2B3449A911CE}"/>
              </a:ext>
            </a:extLst>
          </p:cNvPr>
          <p:cNvSpPr/>
          <p:nvPr userDrawn="1"/>
        </p:nvSpPr>
        <p:spPr>
          <a:xfrm>
            <a:off x="0" y="0"/>
            <a:ext cx="12192000" cy="6858000"/>
          </a:xfrm>
          <a:prstGeom prst="rect">
            <a:avLst/>
          </a:prstGeom>
          <a:gradFill>
            <a:gsLst>
              <a:gs pos="0">
                <a:srgbClr val="46285A"/>
              </a:gs>
              <a:gs pos="100000">
                <a:srgbClr val="1B12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4">
            <a:extLst>
              <a:ext uri="{FF2B5EF4-FFF2-40B4-BE49-F238E27FC236}">
                <a16:creationId xmlns:a16="http://schemas.microsoft.com/office/drawing/2014/main" id="{BBBF2223-0E06-A64A-A47D-4D84853C890B}"/>
              </a:ext>
            </a:extLst>
          </p:cNvPr>
          <p:cNvSpPr>
            <a:spLocks noGrp="1"/>
          </p:cNvSpPr>
          <p:nvPr>
            <p:ph type="body" sz="quarter" idx="10" hasCustomPrompt="1"/>
          </p:nvPr>
        </p:nvSpPr>
        <p:spPr>
          <a:xfrm>
            <a:off x="1371600" y="1981200"/>
            <a:ext cx="9372600" cy="2743200"/>
          </a:xfrm>
          <a:prstGeom prst="rect">
            <a:avLst/>
          </a:prstGeom>
        </p:spPr>
        <p:txBody>
          <a:bodyPr anchor="ctr"/>
          <a:lstStyle>
            <a:lvl1pPr algn="ctr">
              <a:lnSpc>
                <a:spcPts val="8000"/>
              </a:lnSpc>
              <a:defRPr sz="6000" b="1" spc="-150">
                <a:solidFill>
                  <a:schemeClr val="bg1"/>
                </a:solidFill>
                <a:latin typeface="Raleway" panose="020B0003030101060003" pitchFamily="34" charset="0"/>
              </a:defRPr>
            </a:lvl1pPr>
          </a:lstStyle>
          <a:p>
            <a:pPr lvl="0"/>
            <a:r>
              <a:rPr lang="en-US"/>
              <a:t>Lorem ipsum dolor sit </a:t>
            </a:r>
            <a:r>
              <a:rPr lang="en-US" err="1"/>
              <a:t>amet</a:t>
            </a:r>
            <a:r>
              <a:rPr lang="en-US"/>
              <a:t> </a:t>
            </a:r>
            <a:r>
              <a:rPr lang="en-US" err="1"/>
              <a:t>conseceteur</a:t>
            </a:r>
            <a:r>
              <a:rPr lang="en-US"/>
              <a:t> </a:t>
            </a:r>
            <a:r>
              <a:rPr lang="en-US" err="1"/>
              <a:t>volup</a:t>
            </a:r>
            <a:r>
              <a:rPr lang="en-US"/>
              <a:t> decorum </a:t>
            </a:r>
            <a:r>
              <a:rPr lang="en-US" err="1"/>
              <a:t>amet</a:t>
            </a:r>
            <a:r>
              <a:rPr lang="en-US"/>
              <a:t> et </a:t>
            </a:r>
            <a:r>
              <a:rPr lang="en-US" err="1"/>
              <a:t>si</a:t>
            </a:r>
            <a:endParaRPr lang="en-US"/>
          </a:p>
        </p:txBody>
      </p:sp>
      <p:pic>
        <p:nvPicPr>
          <p:cNvPr id="5" name="Picture 4">
            <a:extLst>
              <a:ext uri="{FF2B5EF4-FFF2-40B4-BE49-F238E27FC236}">
                <a16:creationId xmlns:a16="http://schemas.microsoft.com/office/drawing/2014/main" id="{E5F6281B-749E-5748-83FB-F4B2F5D4F83A}"/>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7" name="TextBox 6">
            <a:extLst>
              <a:ext uri="{FF2B5EF4-FFF2-40B4-BE49-F238E27FC236}">
                <a16:creationId xmlns:a16="http://schemas.microsoft.com/office/drawing/2014/main" id="{B0A57B51-58BE-4F9F-847E-A032232786AA}"/>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C547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C5470"/>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rgbClr val="5C5470"/>
              </a:solidFill>
              <a:latin typeface="Raleway Light" pitchFamily="2"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9558042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10532A-03B4-0D48-9EBC-2B3449A911CE}"/>
              </a:ext>
            </a:extLst>
          </p:cNvPr>
          <p:cNvSpPr/>
          <p:nvPr userDrawn="1"/>
        </p:nvSpPr>
        <p:spPr>
          <a:xfrm>
            <a:off x="0" y="0"/>
            <a:ext cx="12192000" cy="6858000"/>
          </a:xfrm>
          <a:prstGeom prst="rect">
            <a:avLst/>
          </a:prstGeom>
          <a:gradFill>
            <a:gsLst>
              <a:gs pos="0">
                <a:srgbClr val="5C5470"/>
              </a:gs>
              <a:gs pos="100000">
                <a:srgbClr val="2828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4">
            <a:extLst>
              <a:ext uri="{FF2B5EF4-FFF2-40B4-BE49-F238E27FC236}">
                <a16:creationId xmlns:a16="http://schemas.microsoft.com/office/drawing/2014/main" id="{BBBF2223-0E06-A64A-A47D-4D84853C890B}"/>
              </a:ext>
            </a:extLst>
          </p:cNvPr>
          <p:cNvSpPr>
            <a:spLocks noGrp="1"/>
          </p:cNvSpPr>
          <p:nvPr>
            <p:ph type="body" sz="quarter" idx="10" hasCustomPrompt="1"/>
          </p:nvPr>
        </p:nvSpPr>
        <p:spPr>
          <a:xfrm>
            <a:off x="1371600" y="1981200"/>
            <a:ext cx="9372600" cy="2743200"/>
          </a:xfrm>
          <a:prstGeom prst="rect">
            <a:avLst/>
          </a:prstGeom>
        </p:spPr>
        <p:txBody>
          <a:bodyPr anchor="ctr"/>
          <a:lstStyle>
            <a:lvl1pPr algn="ctr">
              <a:lnSpc>
                <a:spcPts val="8000"/>
              </a:lnSpc>
              <a:defRPr sz="6000" b="1" spc="-150">
                <a:solidFill>
                  <a:schemeClr val="bg1"/>
                </a:solidFill>
                <a:latin typeface="Raleway" panose="020B0003030101060003" pitchFamily="34" charset="0"/>
              </a:defRPr>
            </a:lvl1pPr>
          </a:lstStyle>
          <a:p>
            <a:pPr lvl="0"/>
            <a:r>
              <a:rPr lang="en-US"/>
              <a:t>Lorem ipsum dolor sit </a:t>
            </a:r>
            <a:r>
              <a:rPr lang="en-US" err="1"/>
              <a:t>amet</a:t>
            </a:r>
            <a:r>
              <a:rPr lang="en-US"/>
              <a:t> </a:t>
            </a:r>
            <a:r>
              <a:rPr lang="en-US" err="1"/>
              <a:t>conseceteur</a:t>
            </a:r>
            <a:r>
              <a:rPr lang="en-US"/>
              <a:t> </a:t>
            </a:r>
            <a:r>
              <a:rPr lang="en-US" err="1"/>
              <a:t>volup</a:t>
            </a:r>
            <a:r>
              <a:rPr lang="en-US"/>
              <a:t> decorum </a:t>
            </a:r>
            <a:r>
              <a:rPr lang="en-US" err="1"/>
              <a:t>amet</a:t>
            </a:r>
            <a:r>
              <a:rPr lang="en-US"/>
              <a:t> et </a:t>
            </a:r>
            <a:r>
              <a:rPr lang="en-US" err="1"/>
              <a:t>si</a:t>
            </a:r>
            <a:endParaRPr lang="en-US"/>
          </a:p>
        </p:txBody>
      </p:sp>
      <p:pic>
        <p:nvPicPr>
          <p:cNvPr id="5" name="Picture 4">
            <a:extLst>
              <a:ext uri="{FF2B5EF4-FFF2-40B4-BE49-F238E27FC236}">
                <a16:creationId xmlns:a16="http://schemas.microsoft.com/office/drawing/2014/main" id="{E5F6281B-749E-5748-83FB-F4B2F5D4F83A}"/>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6" name="TextBox 5">
            <a:extLst>
              <a:ext uri="{FF2B5EF4-FFF2-40B4-BE49-F238E27FC236}">
                <a16:creationId xmlns:a16="http://schemas.microsoft.com/office/drawing/2014/main" id="{7356C23E-62BF-4161-A5AC-B8430577B74B}"/>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C547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C5470"/>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rgbClr val="5C5470"/>
              </a:solidFill>
              <a:latin typeface="Raleway Light" pitchFamily="2"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9591343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atement | Te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10532A-03B4-0D48-9EBC-2B3449A911CE}"/>
              </a:ext>
            </a:extLst>
          </p:cNvPr>
          <p:cNvSpPr/>
          <p:nvPr userDrawn="1"/>
        </p:nvSpPr>
        <p:spPr>
          <a:xfrm>
            <a:off x="0" y="0"/>
            <a:ext cx="12192000" cy="6858000"/>
          </a:xfrm>
          <a:prstGeom prst="rect">
            <a:avLst/>
          </a:prstGeom>
          <a:gradFill>
            <a:gsLst>
              <a:gs pos="0">
                <a:srgbClr val="5EB1AC"/>
              </a:gs>
              <a:gs pos="100000">
                <a:srgbClr val="10889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4">
            <a:extLst>
              <a:ext uri="{FF2B5EF4-FFF2-40B4-BE49-F238E27FC236}">
                <a16:creationId xmlns:a16="http://schemas.microsoft.com/office/drawing/2014/main" id="{BBBF2223-0E06-A64A-A47D-4D84853C890B}"/>
              </a:ext>
            </a:extLst>
          </p:cNvPr>
          <p:cNvSpPr>
            <a:spLocks noGrp="1"/>
          </p:cNvSpPr>
          <p:nvPr>
            <p:ph type="body" sz="quarter" idx="10" hasCustomPrompt="1"/>
          </p:nvPr>
        </p:nvSpPr>
        <p:spPr>
          <a:xfrm>
            <a:off x="1371600" y="1981200"/>
            <a:ext cx="9372600" cy="2743200"/>
          </a:xfrm>
          <a:prstGeom prst="rect">
            <a:avLst/>
          </a:prstGeom>
        </p:spPr>
        <p:txBody>
          <a:bodyPr anchor="ctr"/>
          <a:lstStyle>
            <a:lvl1pPr algn="ctr">
              <a:lnSpc>
                <a:spcPts val="8000"/>
              </a:lnSpc>
              <a:defRPr sz="6000" b="1" spc="-150">
                <a:solidFill>
                  <a:schemeClr val="bg1"/>
                </a:solidFill>
                <a:latin typeface="Raleway" panose="020B0003030101060003" pitchFamily="34" charset="0"/>
              </a:defRPr>
            </a:lvl1pPr>
          </a:lstStyle>
          <a:p>
            <a:pPr lvl="0"/>
            <a:r>
              <a:rPr lang="en-US"/>
              <a:t>Lorem ipsum dolor sit </a:t>
            </a:r>
            <a:r>
              <a:rPr lang="en-US" err="1"/>
              <a:t>amet</a:t>
            </a:r>
            <a:r>
              <a:rPr lang="en-US"/>
              <a:t> </a:t>
            </a:r>
            <a:r>
              <a:rPr lang="en-US" err="1"/>
              <a:t>conseceteur</a:t>
            </a:r>
            <a:r>
              <a:rPr lang="en-US"/>
              <a:t> </a:t>
            </a:r>
            <a:r>
              <a:rPr lang="en-US" err="1"/>
              <a:t>volup</a:t>
            </a:r>
            <a:r>
              <a:rPr lang="en-US"/>
              <a:t> decorum </a:t>
            </a:r>
            <a:r>
              <a:rPr lang="en-US" err="1"/>
              <a:t>amet</a:t>
            </a:r>
            <a:r>
              <a:rPr lang="en-US"/>
              <a:t> et </a:t>
            </a:r>
            <a:r>
              <a:rPr lang="en-US" err="1"/>
              <a:t>si</a:t>
            </a:r>
            <a:endParaRPr lang="en-US"/>
          </a:p>
        </p:txBody>
      </p:sp>
      <p:pic>
        <p:nvPicPr>
          <p:cNvPr id="5" name="Picture 4">
            <a:extLst>
              <a:ext uri="{FF2B5EF4-FFF2-40B4-BE49-F238E27FC236}">
                <a16:creationId xmlns:a16="http://schemas.microsoft.com/office/drawing/2014/main" id="{E5F6281B-749E-5748-83FB-F4B2F5D4F83A}"/>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6" name="TextBox 5">
            <a:extLst>
              <a:ext uri="{FF2B5EF4-FFF2-40B4-BE49-F238E27FC236}">
                <a16:creationId xmlns:a16="http://schemas.microsoft.com/office/drawing/2014/main" id="{A69CA1A6-7E3A-4E5C-B78B-B77E299A7BAB}"/>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5EB1AC"/>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5EB1AC"/>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rgbClr val="5EB1AC"/>
              </a:solidFill>
              <a:latin typeface="Raleway Light" pitchFamily="2"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2120559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tatement | Coral">
    <p:bg>
      <p:bgPr>
        <a:solidFill>
          <a:schemeClr val="bg1">
            <a:alpha val="3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10532A-03B4-0D48-9EBC-2B3449A911CE}"/>
              </a:ext>
            </a:extLst>
          </p:cNvPr>
          <p:cNvSpPr/>
          <p:nvPr userDrawn="1"/>
        </p:nvSpPr>
        <p:spPr>
          <a:xfrm>
            <a:off x="0" y="0"/>
            <a:ext cx="12192000" cy="6858000"/>
          </a:xfrm>
          <a:prstGeom prst="rect">
            <a:avLst/>
          </a:prstGeom>
          <a:gradFill>
            <a:gsLst>
              <a:gs pos="0">
                <a:srgbClr val="EB5E5E"/>
              </a:gs>
              <a:gs pos="100000">
                <a:srgbClr val="C8324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4">
            <a:extLst>
              <a:ext uri="{FF2B5EF4-FFF2-40B4-BE49-F238E27FC236}">
                <a16:creationId xmlns:a16="http://schemas.microsoft.com/office/drawing/2014/main" id="{BBBF2223-0E06-A64A-A47D-4D84853C890B}"/>
              </a:ext>
            </a:extLst>
          </p:cNvPr>
          <p:cNvSpPr>
            <a:spLocks noGrp="1"/>
          </p:cNvSpPr>
          <p:nvPr>
            <p:ph type="body" sz="quarter" idx="10" hasCustomPrompt="1"/>
          </p:nvPr>
        </p:nvSpPr>
        <p:spPr>
          <a:xfrm>
            <a:off x="1371600" y="1981200"/>
            <a:ext cx="9372600" cy="2743200"/>
          </a:xfrm>
          <a:prstGeom prst="rect">
            <a:avLst/>
          </a:prstGeom>
        </p:spPr>
        <p:txBody>
          <a:bodyPr anchor="ctr"/>
          <a:lstStyle>
            <a:lvl1pPr algn="ctr">
              <a:lnSpc>
                <a:spcPts val="8000"/>
              </a:lnSpc>
              <a:defRPr sz="6000" b="1" spc="-150">
                <a:solidFill>
                  <a:schemeClr val="bg1"/>
                </a:solidFill>
                <a:latin typeface="Raleway" panose="020B0003030101060003" pitchFamily="34" charset="0"/>
              </a:defRPr>
            </a:lvl1pPr>
          </a:lstStyle>
          <a:p>
            <a:pPr lvl="0"/>
            <a:r>
              <a:rPr lang="en-US"/>
              <a:t>Lorem ipsum dolor sit </a:t>
            </a:r>
            <a:r>
              <a:rPr lang="en-US" err="1"/>
              <a:t>amet</a:t>
            </a:r>
            <a:r>
              <a:rPr lang="en-US"/>
              <a:t> </a:t>
            </a:r>
            <a:r>
              <a:rPr lang="en-US" err="1"/>
              <a:t>conseceteur</a:t>
            </a:r>
            <a:r>
              <a:rPr lang="en-US"/>
              <a:t> </a:t>
            </a:r>
            <a:r>
              <a:rPr lang="en-US" err="1"/>
              <a:t>volup</a:t>
            </a:r>
            <a:r>
              <a:rPr lang="en-US"/>
              <a:t> decorum </a:t>
            </a:r>
            <a:r>
              <a:rPr lang="en-US" err="1"/>
              <a:t>amet</a:t>
            </a:r>
            <a:r>
              <a:rPr lang="en-US"/>
              <a:t> et </a:t>
            </a:r>
            <a:r>
              <a:rPr lang="en-US" err="1"/>
              <a:t>si</a:t>
            </a:r>
            <a:endParaRPr lang="en-US"/>
          </a:p>
        </p:txBody>
      </p:sp>
      <p:pic>
        <p:nvPicPr>
          <p:cNvPr id="5" name="Picture 4">
            <a:extLst>
              <a:ext uri="{FF2B5EF4-FFF2-40B4-BE49-F238E27FC236}">
                <a16:creationId xmlns:a16="http://schemas.microsoft.com/office/drawing/2014/main" id="{E5F6281B-749E-5748-83FB-F4B2F5D4F83A}"/>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7" name="TextBox 6">
            <a:extLst>
              <a:ext uri="{FF2B5EF4-FFF2-40B4-BE49-F238E27FC236}">
                <a16:creationId xmlns:a16="http://schemas.microsoft.com/office/drawing/2014/main" id="{A69C755F-489A-4BB3-85E2-3EA21046C15A}"/>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EB5E5E"/>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EB5E5E"/>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rgbClr val="EB5E5E"/>
              </a:solidFill>
              <a:latin typeface="Raleway Light" pitchFamily="2"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343976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tatement | Pi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10532A-03B4-0D48-9EBC-2B3449A911CE}"/>
              </a:ext>
            </a:extLst>
          </p:cNvPr>
          <p:cNvSpPr/>
          <p:nvPr userDrawn="1"/>
        </p:nvSpPr>
        <p:spPr>
          <a:xfrm>
            <a:off x="0" y="0"/>
            <a:ext cx="12192000" cy="6858000"/>
          </a:xfrm>
          <a:prstGeom prst="rect">
            <a:avLst/>
          </a:prstGeom>
          <a:gradFill>
            <a:gsLst>
              <a:gs pos="0">
                <a:srgbClr val="E591B0"/>
              </a:gs>
              <a:gs pos="100000">
                <a:srgbClr val="C85FA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4">
            <a:extLst>
              <a:ext uri="{FF2B5EF4-FFF2-40B4-BE49-F238E27FC236}">
                <a16:creationId xmlns:a16="http://schemas.microsoft.com/office/drawing/2014/main" id="{BBBF2223-0E06-A64A-A47D-4D84853C890B}"/>
              </a:ext>
            </a:extLst>
          </p:cNvPr>
          <p:cNvSpPr>
            <a:spLocks noGrp="1"/>
          </p:cNvSpPr>
          <p:nvPr>
            <p:ph type="body" sz="quarter" idx="10" hasCustomPrompt="1"/>
          </p:nvPr>
        </p:nvSpPr>
        <p:spPr>
          <a:xfrm>
            <a:off x="1371600" y="1981200"/>
            <a:ext cx="9372600" cy="2743200"/>
          </a:xfrm>
          <a:prstGeom prst="rect">
            <a:avLst/>
          </a:prstGeom>
        </p:spPr>
        <p:txBody>
          <a:bodyPr anchor="ctr"/>
          <a:lstStyle>
            <a:lvl1pPr algn="ctr">
              <a:lnSpc>
                <a:spcPts val="8000"/>
              </a:lnSpc>
              <a:defRPr sz="6000" b="1" spc="-150">
                <a:solidFill>
                  <a:schemeClr val="bg1"/>
                </a:solidFill>
                <a:latin typeface="Raleway" panose="020B0003030101060003" pitchFamily="34" charset="0"/>
              </a:defRPr>
            </a:lvl1pPr>
          </a:lstStyle>
          <a:p>
            <a:pPr lvl="0"/>
            <a:r>
              <a:rPr lang="en-US"/>
              <a:t>Lorem ipsum dolor sit </a:t>
            </a:r>
            <a:r>
              <a:rPr lang="en-US" err="1"/>
              <a:t>amet</a:t>
            </a:r>
            <a:r>
              <a:rPr lang="en-US"/>
              <a:t> </a:t>
            </a:r>
            <a:r>
              <a:rPr lang="en-US" err="1"/>
              <a:t>conseceteur</a:t>
            </a:r>
            <a:r>
              <a:rPr lang="en-US"/>
              <a:t> </a:t>
            </a:r>
            <a:r>
              <a:rPr lang="en-US" err="1"/>
              <a:t>volup</a:t>
            </a:r>
            <a:r>
              <a:rPr lang="en-US"/>
              <a:t> decorum </a:t>
            </a:r>
            <a:r>
              <a:rPr lang="en-US" err="1"/>
              <a:t>amet</a:t>
            </a:r>
            <a:r>
              <a:rPr lang="en-US"/>
              <a:t> et </a:t>
            </a:r>
            <a:r>
              <a:rPr lang="en-US" err="1"/>
              <a:t>si</a:t>
            </a:r>
            <a:endParaRPr lang="en-US"/>
          </a:p>
        </p:txBody>
      </p:sp>
      <p:pic>
        <p:nvPicPr>
          <p:cNvPr id="5" name="Picture 4">
            <a:extLst>
              <a:ext uri="{FF2B5EF4-FFF2-40B4-BE49-F238E27FC236}">
                <a16:creationId xmlns:a16="http://schemas.microsoft.com/office/drawing/2014/main" id="{E5F6281B-749E-5748-83FB-F4B2F5D4F83A}"/>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6" name="TextBox 5">
            <a:extLst>
              <a:ext uri="{FF2B5EF4-FFF2-40B4-BE49-F238E27FC236}">
                <a16:creationId xmlns:a16="http://schemas.microsoft.com/office/drawing/2014/main" id="{3A241242-99FA-4A5F-B994-666A2A55016D}"/>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E591B0"/>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E591B0"/>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rgbClr val="E591B0"/>
              </a:solidFill>
              <a:latin typeface="Raleway Light" pitchFamily="2"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1333126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ur Audienc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C795DD-57C0-9F45-8B69-6843EE01869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79955F8-0A93-8548-8BDD-151DA3541B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9968"/>
          <a:stretch/>
        </p:blipFill>
        <p:spPr>
          <a:xfrm flipV="1">
            <a:off x="381000" y="-1"/>
            <a:ext cx="5486400" cy="1896981"/>
          </a:xfrm>
          <a:prstGeom prst="rect">
            <a:avLst/>
          </a:prstGeom>
        </p:spPr>
      </p:pic>
      <p:sp>
        <p:nvSpPr>
          <p:cNvPr id="5" name="Text Placeholder 10">
            <a:extLst>
              <a:ext uri="{FF2B5EF4-FFF2-40B4-BE49-F238E27FC236}">
                <a16:creationId xmlns:a16="http://schemas.microsoft.com/office/drawing/2014/main" id="{9ADBBDE9-7125-2247-A411-9225667DCEB3}"/>
              </a:ext>
            </a:extLst>
          </p:cNvPr>
          <p:cNvSpPr>
            <a:spLocks noGrp="1"/>
          </p:cNvSpPr>
          <p:nvPr>
            <p:ph type="body" sz="quarter" idx="12" hasCustomPrompt="1"/>
          </p:nvPr>
        </p:nvSpPr>
        <p:spPr>
          <a:xfrm>
            <a:off x="1371600" y="381000"/>
            <a:ext cx="3505200" cy="762000"/>
          </a:xfrm>
          <a:prstGeom prst="rect">
            <a:avLst/>
          </a:prstGeom>
        </p:spPr>
        <p:txBody>
          <a:bodyPr anchor="ctr"/>
          <a:lstStyle>
            <a:lvl1pPr algn="ctr">
              <a:lnSpc>
                <a:spcPts val="3260"/>
              </a:lnSpc>
              <a:defRPr sz="30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Our</a:t>
            </a:r>
            <a:br>
              <a:rPr lang="en-US"/>
            </a:br>
            <a:r>
              <a:rPr lang="en-US"/>
              <a:t>audience</a:t>
            </a:r>
          </a:p>
        </p:txBody>
      </p:sp>
      <p:sp>
        <p:nvSpPr>
          <p:cNvPr id="6" name="Text Placeholder 10">
            <a:extLst>
              <a:ext uri="{FF2B5EF4-FFF2-40B4-BE49-F238E27FC236}">
                <a16:creationId xmlns:a16="http://schemas.microsoft.com/office/drawing/2014/main" id="{3DCB555B-3E29-2247-B31E-38B817D80696}"/>
              </a:ext>
            </a:extLst>
          </p:cNvPr>
          <p:cNvSpPr>
            <a:spLocks noGrp="1"/>
          </p:cNvSpPr>
          <p:nvPr>
            <p:ph type="body" sz="quarter" idx="13" hasCustomPrompt="1"/>
          </p:nvPr>
        </p:nvSpPr>
        <p:spPr>
          <a:xfrm>
            <a:off x="5867400" y="1219200"/>
            <a:ext cx="3505200" cy="394636"/>
          </a:xfrm>
          <a:prstGeom prst="rect">
            <a:avLst/>
          </a:prstGeom>
        </p:spPr>
        <p:txBody>
          <a:bodyPr anchor="ctr"/>
          <a:lstStyle>
            <a:lvl1pPr algn="l">
              <a:lnSpc>
                <a:spcPts val="3660"/>
              </a:lnSpc>
              <a:defRPr sz="3000" b="1" spc="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CIO and CCIO</a:t>
            </a:r>
          </a:p>
        </p:txBody>
      </p:sp>
      <p:sp>
        <p:nvSpPr>
          <p:cNvPr id="7" name="Text Placeholder 10">
            <a:extLst>
              <a:ext uri="{FF2B5EF4-FFF2-40B4-BE49-F238E27FC236}">
                <a16:creationId xmlns:a16="http://schemas.microsoft.com/office/drawing/2014/main" id="{1E631ABE-E920-3046-AD7F-BEBE37CE2F47}"/>
              </a:ext>
            </a:extLst>
          </p:cNvPr>
          <p:cNvSpPr>
            <a:spLocks noGrp="1"/>
          </p:cNvSpPr>
          <p:nvPr>
            <p:ph type="body" sz="quarter" idx="14" hasCustomPrompt="1"/>
          </p:nvPr>
        </p:nvSpPr>
        <p:spPr>
          <a:xfrm>
            <a:off x="5867400" y="1979596"/>
            <a:ext cx="5638800" cy="3583004"/>
          </a:xfrm>
          <a:prstGeom prst="rect">
            <a:avLst/>
          </a:prstGeom>
        </p:spPr>
        <p:txBody>
          <a:bodyPr anchor="t"/>
          <a:lstStyle>
            <a:lvl1pPr algn="l">
              <a:lnSpc>
                <a:spcPts val="3000"/>
              </a:lnSpc>
              <a:spcAft>
                <a:spcPts val="1200"/>
              </a:spcAft>
              <a:defRPr sz="2800" b="1" spc="0">
                <a:solidFill>
                  <a:srgbClr val="EB5E5E"/>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Digital transformation</a:t>
            </a:r>
            <a:br>
              <a:rPr lang="en-US"/>
            </a:br>
            <a:r>
              <a:rPr lang="en-US"/>
              <a:t>and digital maturity</a:t>
            </a:r>
          </a:p>
          <a:p>
            <a:pPr lvl="0"/>
            <a:r>
              <a:rPr lang="en-US"/>
              <a:t>Move on cloud. </a:t>
            </a:r>
            <a:r>
              <a:rPr lang="en-US" err="1"/>
              <a:t>Capitalise</a:t>
            </a:r>
            <a:br>
              <a:rPr lang="en-US"/>
            </a:br>
            <a:r>
              <a:rPr lang="en-US"/>
              <a:t>on disruptive tech</a:t>
            </a:r>
          </a:p>
          <a:p>
            <a:pPr lvl="0"/>
            <a:r>
              <a:rPr lang="en-US"/>
              <a:t>Reduce costs, reduce admissions and discharge</a:t>
            </a:r>
            <a:br>
              <a:rPr lang="en-US"/>
            </a:br>
            <a:r>
              <a:rPr lang="en-US"/>
              <a:t>patients sooner</a:t>
            </a:r>
          </a:p>
        </p:txBody>
      </p:sp>
      <p:pic>
        <p:nvPicPr>
          <p:cNvPr id="11" name="Picture 10">
            <a:extLst>
              <a:ext uri="{FF2B5EF4-FFF2-40B4-BE49-F238E27FC236}">
                <a16:creationId xmlns:a16="http://schemas.microsoft.com/office/drawing/2014/main" id="{B9623727-AFB2-C842-AA1C-0FF343C1BA6A}"/>
              </a:ext>
            </a:extLst>
          </p:cNvPr>
          <p:cNvPicPr>
            <a:picLocks noChangeAspect="1"/>
          </p:cNvPicPr>
          <p:nvPr userDrawn="1"/>
        </p:nvPicPr>
        <p:blipFill>
          <a:blip r:embed="rId3"/>
          <a:stretch>
            <a:fillRect/>
          </a:stretch>
        </p:blipFill>
        <p:spPr>
          <a:xfrm>
            <a:off x="10530552" y="533400"/>
            <a:ext cx="944951" cy="337820"/>
          </a:xfrm>
          <a:prstGeom prst="rect">
            <a:avLst/>
          </a:prstGeom>
        </p:spPr>
      </p:pic>
      <p:pic>
        <p:nvPicPr>
          <p:cNvPr id="9" name="Picture 8">
            <a:extLst>
              <a:ext uri="{FF2B5EF4-FFF2-40B4-BE49-F238E27FC236}">
                <a16:creationId xmlns:a16="http://schemas.microsoft.com/office/drawing/2014/main" id="{49D0B56A-2003-3142-AB71-0ACA49A37C43}"/>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8842" t="5405" r="16273"/>
          <a:stretch/>
        </p:blipFill>
        <p:spPr>
          <a:xfrm>
            <a:off x="685800" y="1857375"/>
            <a:ext cx="5143500" cy="5000625"/>
          </a:xfrm>
          <a:prstGeom prst="rect">
            <a:avLst/>
          </a:prstGeom>
        </p:spPr>
      </p:pic>
      <p:sp>
        <p:nvSpPr>
          <p:cNvPr id="10" name="TextBox 9">
            <a:extLst>
              <a:ext uri="{FF2B5EF4-FFF2-40B4-BE49-F238E27FC236}">
                <a16:creationId xmlns:a16="http://schemas.microsoft.com/office/drawing/2014/main" id="{3DF08CCA-4760-424A-8E9E-EE97A2F50A95}"/>
              </a:ext>
            </a:extLst>
          </p:cNvPr>
          <p:cNvSpPr txBox="1"/>
          <p:nvPr userDrawn="1"/>
        </p:nvSpPr>
        <p:spPr>
          <a:xfrm>
            <a:off x="45720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5"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496641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ur Audienc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6C2FF2-6A7F-104E-A060-F534BC755D3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0AC769E-1FB6-3C41-B9C5-7657CDA46AA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9968"/>
          <a:stretch/>
        </p:blipFill>
        <p:spPr>
          <a:xfrm flipV="1">
            <a:off x="381000" y="-1"/>
            <a:ext cx="5486400" cy="1896981"/>
          </a:xfrm>
          <a:prstGeom prst="rect">
            <a:avLst/>
          </a:prstGeom>
        </p:spPr>
      </p:pic>
      <p:sp>
        <p:nvSpPr>
          <p:cNvPr id="5" name="Text Placeholder 10">
            <a:extLst>
              <a:ext uri="{FF2B5EF4-FFF2-40B4-BE49-F238E27FC236}">
                <a16:creationId xmlns:a16="http://schemas.microsoft.com/office/drawing/2014/main" id="{31F57A5E-86C8-6742-993E-A7DB34750768}"/>
              </a:ext>
            </a:extLst>
          </p:cNvPr>
          <p:cNvSpPr>
            <a:spLocks noGrp="1"/>
          </p:cNvSpPr>
          <p:nvPr>
            <p:ph type="body" sz="quarter" idx="12" hasCustomPrompt="1"/>
          </p:nvPr>
        </p:nvSpPr>
        <p:spPr>
          <a:xfrm>
            <a:off x="1371600" y="381000"/>
            <a:ext cx="3505200" cy="762000"/>
          </a:xfrm>
          <a:prstGeom prst="rect">
            <a:avLst/>
          </a:prstGeom>
        </p:spPr>
        <p:txBody>
          <a:bodyPr anchor="ctr"/>
          <a:lstStyle>
            <a:lvl1pPr algn="ctr">
              <a:lnSpc>
                <a:spcPts val="3260"/>
              </a:lnSpc>
              <a:defRPr sz="30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Our</a:t>
            </a:r>
            <a:br>
              <a:rPr lang="en-US"/>
            </a:br>
            <a:r>
              <a:rPr lang="en-US"/>
              <a:t>audience</a:t>
            </a:r>
          </a:p>
        </p:txBody>
      </p:sp>
      <p:sp>
        <p:nvSpPr>
          <p:cNvPr id="6" name="Text Placeholder 10">
            <a:extLst>
              <a:ext uri="{FF2B5EF4-FFF2-40B4-BE49-F238E27FC236}">
                <a16:creationId xmlns:a16="http://schemas.microsoft.com/office/drawing/2014/main" id="{D2242ED3-F1BA-1346-AD17-8CFBDBB99078}"/>
              </a:ext>
            </a:extLst>
          </p:cNvPr>
          <p:cNvSpPr>
            <a:spLocks noGrp="1"/>
          </p:cNvSpPr>
          <p:nvPr>
            <p:ph type="body" sz="quarter" idx="13" hasCustomPrompt="1"/>
          </p:nvPr>
        </p:nvSpPr>
        <p:spPr>
          <a:xfrm>
            <a:off x="5867400" y="1219200"/>
            <a:ext cx="3505200" cy="394636"/>
          </a:xfrm>
          <a:prstGeom prst="rect">
            <a:avLst/>
          </a:prstGeom>
        </p:spPr>
        <p:txBody>
          <a:bodyPr anchor="ctr"/>
          <a:lstStyle>
            <a:lvl1pPr algn="l">
              <a:lnSpc>
                <a:spcPts val="3660"/>
              </a:lnSpc>
              <a:defRPr sz="3000" b="1" spc="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CIO and CCIO</a:t>
            </a:r>
          </a:p>
        </p:txBody>
      </p:sp>
      <p:sp>
        <p:nvSpPr>
          <p:cNvPr id="7" name="Text Placeholder 10">
            <a:extLst>
              <a:ext uri="{FF2B5EF4-FFF2-40B4-BE49-F238E27FC236}">
                <a16:creationId xmlns:a16="http://schemas.microsoft.com/office/drawing/2014/main" id="{0F0A81C7-A86A-9A46-9B5D-560E8A759175}"/>
              </a:ext>
            </a:extLst>
          </p:cNvPr>
          <p:cNvSpPr>
            <a:spLocks noGrp="1"/>
          </p:cNvSpPr>
          <p:nvPr>
            <p:ph type="body" sz="quarter" idx="14" hasCustomPrompt="1"/>
          </p:nvPr>
        </p:nvSpPr>
        <p:spPr>
          <a:xfrm>
            <a:off x="5867400" y="1979596"/>
            <a:ext cx="5638800" cy="3583004"/>
          </a:xfrm>
          <a:prstGeom prst="rect">
            <a:avLst/>
          </a:prstGeom>
        </p:spPr>
        <p:txBody>
          <a:bodyPr anchor="t"/>
          <a:lstStyle>
            <a:lvl1pPr algn="l">
              <a:lnSpc>
                <a:spcPts val="3000"/>
              </a:lnSpc>
              <a:spcAft>
                <a:spcPts val="1200"/>
              </a:spcAft>
              <a:defRPr sz="2800" b="1" spc="0">
                <a:solidFill>
                  <a:srgbClr val="EB5E5E"/>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Digital transformation</a:t>
            </a:r>
            <a:br>
              <a:rPr lang="en-US"/>
            </a:br>
            <a:r>
              <a:rPr lang="en-US"/>
              <a:t>and digital maturity</a:t>
            </a:r>
          </a:p>
          <a:p>
            <a:pPr lvl="0"/>
            <a:r>
              <a:rPr lang="en-US"/>
              <a:t>Move on cloud. </a:t>
            </a:r>
            <a:r>
              <a:rPr lang="en-US" err="1"/>
              <a:t>Capitalise</a:t>
            </a:r>
            <a:br>
              <a:rPr lang="en-US"/>
            </a:br>
            <a:r>
              <a:rPr lang="en-US"/>
              <a:t>on disruptive tech</a:t>
            </a:r>
          </a:p>
          <a:p>
            <a:pPr lvl="0"/>
            <a:r>
              <a:rPr lang="en-US"/>
              <a:t>Reduce costs, reduce admissions and discharge</a:t>
            </a:r>
            <a:br>
              <a:rPr lang="en-US"/>
            </a:br>
            <a:r>
              <a:rPr lang="en-US"/>
              <a:t>patients sooner</a:t>
            </a:r>
          </a:p>
        </p:txBody>
      </p:sp>
      <p:pic>
        <p:nvPicPr>
          <p:cNvPr id="10" name="Picture 9">
            <a:extLst>
              <a:ext uri="{FF2B5EF4-FFF2-40B4-BE49-F238E27FC236}">
                <a16:creationId xmlns:a16="http://schemas.microsoft.com/office/drawing/2014/main" id="{95636BDC-B84A-FE4E-BA21-A2D32E34223B}"/>
              </a:ext>
            </a:extLst>
          </p:cNvPr>
          <p:cNvPicPr>
            <a:picLocks noChangeAspect="1"/>
          </p:cNvPicPr>
          <p:nvPr userDrawn="1"/>
        </p:nvPicPr>
        <p:blipFill>
          <a:blip r:embed="rId3"/>
          <a:stretch>
            <a:fillRect/>
          </a:stretch>
        </p:blipFill>
        <p:spPr>
          <a:xfrm>
            <a:off x="10530552" y="533400"/>
            <a:ext cx="944951" cy="337820"/>
          </a:xfrm>
          <a:prstGeom prst="rect">
            <a:avLst/>
          </a:prstGeom>
        </p:spPr>
      </p:pic>
      <p:pic>
        <p:nvPicPr>
          <p:cNvPr id="11" name="Picture 10">
            <a:extLst>
              <a:ext uri="{FF2B5EF4-FFF2-40B4-BE49-F238E27FC236}">
                <a16:creationId xmlns:a16="http://schemas.microsoft.com/office/drawing/2014/main" id="{A78DEF67-1189-5D40-B74D-714CB0B2FAE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5158" t="11472" r="24456"/>
          <a:stretch/>
        </p:blipFill>
        <p:spPr>
          <a:xfrm>
            <a:off x="1042438" y="1979596"/>
            <a:ext cx="4163524" cy="4878404"/>
          </a:xfrm>
          <a:prstGeom prst="rect">
            <a:avLst/>
          </a:prstGeom>
        </p:spPr>
      </p:pic>
      <p:sp>
        <p:nvSpPr>
          <p:cNvPr id="13" name="TextBox 12">
            <a:extLst>
              <a:ext uri="{FF2B5EF4-FFF2-40B4-BE49-F238E27FC236}">
                <a16:creationId xmlns:a16="http://schemas.microsoft.com/office/drawing/2014/main" id="{CE8B45F4-B7B9-41D7-85C9-B6CD6FA07612}"/>
              </a:ext>
            </a:extLst>
          </p:cNvPr>
          <p:cNvSpPr txBox="1"/>
          <p:nvPr userDrawn="1"/>
        </p:nvSpPr>
        <p:spPr>
          <a:xfrm>
            <a:off x="45720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5"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0482132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Our Audienc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6C2FF2-6A7F-104E-A060-F534BC755D3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1DA1884-A2ED-4D44-A674-8E3698A27BA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350" t="24711" r="27261" b="39997"/>
          <a:stretch/>
        </p:blipFill>
        <p:spPr>
          <a:xfrm flipH="1">
            <a:off x="452347" y="1811549"/>
            <a:ext cx="4806144" cy="5046451"/>
          </a:xfrm>
          <a:prstGeom prst="rect">
            <a:avLst/>
          </a:prstGeom>
        </p:spPr>
      </p:pic>
      <p:pic>
        <p:nvPicPr>
          <p:cNvPr id="4" name="Picture 3">
            <a:extLst>
              <a:ext uri="{FF2B5EF4-FFF2-40B4-BE49-F238E27FC236}">
                <a16:creationId xmlns:a16="http://schemas.microsoft.com/office/drawing/2014/main" id="{50AC769E-1FB6-3C41-B9C5-7657CDA46AA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69968"/>
          <a:stretch/>
        </p:blipFill>
        <p:spPr>
          <a:xfrm flipV="1">
            <a:off x="381000" y="-1"/>
            <a:ext cx="5486400" cy="1896981"/>
          </a:xfrm>
          <a:prstGeom prst="rect">
            <a:avLst/>
          </a:prstGeom>
        </p:spPr>
      </p:pic>
      <p:sp>
        <p:nvSpPr>
          <p:cNvPr id="5" name="Text Placeholder 10">
            <a:extLst>
              <a:ext uri="{FF2B5EF4-FFF2-40B4-BE49-F238E27FC236}">
                <a16:creationId xmlns:a16="http://schemas.microsoft.com/office/drawing/2014/main" id="{31F57A5E-86C8-6742-993E-A7DB34750768}"/>
              </a:ext>
            </a:extLst>
          </p:cNvPr>
          <p:cNvSpPr>
            <a:spLocks noGrp="1"/>
          </p:cNvSpPr>
          <p:nvPr>
            <p:ph type="body" sz="quarter" idx="12" hasCustomPrompt="1"/>
          </p:nvPr>
        </p:nvSpPr>
        <p:spPr>
          <a:xfrm>
            <a:off x="1371600" y="381000"/>
            <a:ext cx="3505200" cy="762000"/>
          </a:xfrm>
          <a:prstGeom prst="rect">
            <a:avLst/>
          </a:prstGeom>
        </p:spPr>
        <p:txBody>
          <a:bodyPr anchor="ctr"/>
          <a:lstStyle>
            <a:lvl1pPr algn="ctr">
              <a:lnSpc>
                <a:spcPts val="3260"/>
              </a:lnSpc>
              <a:defRPr sz="30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Our</a:t>
            </a:r>
            <a:br>
              <a:rPr lang="en-US"/>
            </a:br>
            <a:r>
              <a:rPr lang="en-US"/>
              <a:t>audience</a:t>
            </a:r>
          </a:p>
        </p:txBody>
      </p:sp>
      <p:sp>
        <p:nvSpPr>
          <p:cNvPr id="6" name="Text Placeholder 10">
            <a:extLst>
              <a:ext uri="{FF2B5EF4-FFF2-40B4-BE49-F238E27FC236}">
                <a16:creationId xmlns:a16="http://schemas.microsoft.com/office/drawing/2014/main" id="{D2242ED3-F1BA-1346-AD17-8CFBDBB99078}"/>
              </a:ext>
            </a:extLst>
          </p:cNvPr>
          <p:cNvSpPr>
            <a:spLocks noGrp="1"/>
          </p:cNvSpPr>
          <p:nvPr>
            <p:ph type="body" sz="quarter" idx="13" hasCustomPrompt="1"/>
          </p:nvPr>
        </p:nvSpPr>
        <p:spPr>
          <a:xfrm>
            <a:off x="5867400" y="1219200"/>
            <a:ext cx="3505200" cy="394636"/>
          </a:xfrm>
          <a:prstGeom prst="rect">
            <a:avLst/>
          </a:prstGeom>
        </p:spPr>
        <p:txBody>
          <a:bodyPr anchor="ctr"/>
          <a:lstStyle>
            <a:lvl1pPr algn="l">
              <a:lnSpc>
                <a:spcPts val="3660"/>
              </a:lnSpc>
              <a:defRPr sz="3000" b="1" spc="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CIO and CCIO</a:t>
            </a:r>
          </a:p>
        </p:txBody>
      </p:sp>
      <p:sp>
        <p:nvSpPr>
          <p:cNvPr id="7" name="Text Placeholder 10">
            <a:extLst>
              <a:ext uri="{FF2B5EF4-FFF2-40B4-BE49-F238E27FC236}">
                <a16:creationId xmlns:a16="http://schemas.microsoft.com/office/drawing/2014/main" id="{0F0A81C7-A86A-9A46-9B5D-560E8A759175}"/>
              </a:ext>
            </a:extLst>
          </p:cNvPr>
          <p:cNvSpPr>
            <a:spLocks noGrp="1"/>
          </p:cNvSpPr>
          <p:nvPr>
            <p:ph type="body" sz="quarter" idx="14" hasCustomPrompt="1"/>
          </p:nvPr>
        </p:nvSpPr>
        <p:spPr>
          <a:xfrm>
            <a:off x="5867400" y="1979596"/>
            <a:ext cx="5638800" cy="3583004"/>
          </a:xfrm>
          <a:prstGeom prst="rect">
            <a:avLst/>
          </a:prstGeom>
        </p:spPr>
        <p:txBody>
          <a:bodyPr anchor="t"/>
          <a:lstStyle>
            <a:lvl1pPr algn="l">
              <a:lnSpc>
                <a:spcPts val="3000"/>
              </a:lnSpc>
              <a:spcAft>
                <a:spcPts val="1200"/>
              </a:spcAft>
              <a:defRPr sz="2800" b="1" spc="0">
                <a:solidFill>
                  <a:srgbClr val="EB5E5E"/>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Digital transformation</a:t>
            </a:r>
            <a:br>
              <a:rPr lang="en-US"/>
            </a:br>
            <a:r>
              <a:rPr lang="en-US"/>
              <a:t>and digital maturity</a:t>
            </a:r>
          </a:p>
          <a:p>
            <a:pPr lvl="0"/>
            <a:r>
              <a:rPr lang="en-US"/>
              <a:t>Move on cloud. </a:t>
            </a:r>
            <a:r>
              <a:rPr lang="en-US" err="1"/>
              <a:t>Capitalise</a:t>
            </a:r>
            <a:br>
              <a:rPr lang="en-US"/>
            </a:br>
            <a:r>
              <a:rPr lang="en-US"/>
              <a:t>on disruptive tech</a:t>
            </a:r>
          </a:p>
          <a:p>
            <a:pPr lvl="0"/>
            <a:r>
              <a:rPr lang="en-US"/>
              <a:t>Reduce costs, reduce admissions and discharge</a:t>
            </a:r>
            <a:br>
              <a:rPr lang="en-US"/>
            </a:br>
            <a:r>
              <a:rPr lang="en-US"/>
              <a:t>patients sooner</a:t>
            </a:r>
          </a:p>
        </p:txBody>
      </p:sp>
      <p:pic>
        <p:nvPicPr>
          <p:cNvPr id="10" name="Picture 9">
            <a:extLst>
              <a:ext uri="{FF2B5EF4-FFF2-40B4-BE49-F238E27FC236}">
                <a16:creationId xmlns:a16="http://schemas.microsoft.com/office/drawing/2014/main" id="{95636BDC-B84A-FE4E-BA21-A2D32E34223B}"/>
              </a:ext>
            </a:extLst>
          </p:cNvPr>
          <p:cNvPicPr>
            <a:picLocks noChangeAspect="1"/>
          </p:cNvPicPr>
          <p:nvPr userDrawn="1"/>
        </p:nvPicPr>
        <p:blipFill>
          <a:blip r:embed="rId4"/>
          <a:stretch>
            <a:fillRect/>
          </a:stretch>
        </p:blipFill>
        <p:spPr>
          <a:xfrm>
            <a:off x="10530552" y="533400"/>
            <a:ext cx="944951" cy="337820"/>
          </a:xfrm>
          <a:prstGeom prst="rect">
            <a:avLst/>
          </a:prstGeom>
        </p:spPr>
      </p:pic>
      <p:sp>
        <p:nvSpPr>
          <p:cNvPr id="12" name="TextBox 11">
            <a:extLst>
              <a:ext uri="{FF2B5EF4-FFF2-40B4-BE49-F238E27FC236}">
                <a16:creationId xmlns:a16="http://schemas.microsoft.com/office/drawing/2014/main" id="{379E1439-A2B0-40CB-BCEC-41E2787E1EAF}"/>
              </a:ext>
            </a:extLst>
          </p:cNvPr>
          <p:cNvSpPr txBox="1"/>
          <p:nvPr userDrawn="1"/>
        </p:nvSpPr>
        <p:spPr>
          <a:xfrm>
            <a:off x="45720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5"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2705318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Our Audienc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6C2FF2-6A7F-104E-A060-F534BC755D3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0AC769E-1FB6-3C41-B9C5-7657CDA46AA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9968"/>
          <a:stretch/>
        </p:blipFill>
        <p:spPr>
          <a:xfrm flipV="1">
            <a:off x="381000" y="-1"/>
            <a:ext cx="5486400" cy="1896981"/>
          </a:xfrm>
          <a:prstGeom prst="rect">
            <a:avLst/>
          </a:prstGeom>
        </p:spPr>
      </p:pic>
      <p:sp>
        <p:nvSpPr>
          <p:cNvPr id="5" name="Text Placeholder 10">
            <a:extLst>
              <a:ext uri="{FF2B5EF4-FFF2-40B4-BE49-F238E27FC236}">
                <a16:creationId xmlns:a16="http://schemas.microsoft.com/office/drawing/2014/main" id="{31F57A5E-86C8-6742-993E-A7DB34750768}"/>
              </a:ext>
            </a:extLst>
          </p:cNvPr>
          <p:cNvSpPr>
            <a:spLocks noGrp="1"/>
          </p:cNvSpPr>
          <p:nvPr>
            <p:ph type="body" sz="quarter" idx="12" hasCustomPrompt="1"/>
          </p:nvPr>
        </p:nvSpPr>
        <p:spPr>
          <a:xfrm>
            <a:off x="1371600" y="381000"/>
            <a:ext cx="3505200" cy="762000"/>
          </a:xfrm>
          <a:prstGeom prst="rect">
            <a:avLst/>
          </a:prstGeom>
        </p:spPr>
        <p:txBody>
          <a:bodyPr anchor="ctr"/>
          <a:lstStyle>
            <a:lvl1pPr algn="ctr">
              <a:lnSpc>
                <a:spcPts val="3260"/>
              </a:lnSpc>
              <a:defRPr sz="30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Our</a:t>
            </a:r>
            <a:br>
              <a:rPr lang="en-US"/>
            </a:br>
            <a:r>
              <a:rPr lang="en-US"/>
              <a:t>audience</a:t>
            </a:r>
          </a:p>
        </p:txBody>
      </p:sp>
      <p:pic>
        <p:nvPicPr>
          <p:cNvPr id="10" name="Picture 9">
            <a:extLst>
              <a:ext uri="{FF2B5EF4-FFF2-40B4-BE49-F238E27FC236}">
                <a16:creationId xmlns:a16="http://schemas.microsoft.com/office/drawing/2014/main" id="{95636BDC-B84A-FE4E-BA21-A2D32E34223B}"/>
              </a:ext>
            </a:extLst>
          </p:cNvPr>
          <p:cNvPicPr>
            <a:picLocks noChangeAspect="1"/>
          </p:cNvPicPr>
          <p:nvPr userDrawn="1"/>
        </p:nvPicPr>
        <p:blipFill>
          <a:blip r:embed="rId3"/>
          <a:stretch>
            <a:fillRect/>
          </a:stretch>
        </p:blipFill>
        <p:spPr>
          <a:xfrm>
            <a:off x="10530552" y="533400"/>
            <a:ext cx="944951" cy="337820"/>
          </a:xfrm>
          <a:prstGeom prst="rect">
            <a:avLst/>
          </a:prstGeom>
        </p:spPr>
      </p:pic>
      <p:pic>
        <p:nvPicPr>
          <p:cNvPr id="11" name="Picture 10">
            <a:extLst>
              <a:ext uri="{FF2B5EF4-FFF2-40B4-BE49-F238E27FC236}">
                <a16:creationId xmlns:a16="http://schemas.microsoft.com/office/drawing/2014/main" id="{96F75427-39D8-234E-8019-046BE1BC401D}"/>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7836" t="5716" r="22725" b="2815"/>
          <a:stretch/>
        </p:blipFill>
        <p:spPr>
          <a:xfrm flipH="1">
            <a:off x="361121" y="1905000"/>
            <a:ext cx="5526158" cy="4953000"/>
          </a:xfrm>
          <a:prstGeom prst="rect">
            <a:avLst/>
          </a:prstGeom>
        </p:spPr>
      </p:pic>
      <p:sp>
        <p:nvSpPr>
          <p:cNvPr id="6" name="Text Placeholder 10">
            <a:extLst>
              <a:ext uri="{FF2B5EF4-FFF2-40B4-BE49-F238E27FC236}">
                <a16:creationId xmlns:a16="http://schemas.microsoft.com/office/drawing/2014/main" id="{D2242ED3-F1BA-1346-AD17-8CFBDBB99078}"/>
              </a:ext>
            </a:extLst>
          </p:cNvPr>
          <p:cNvSpPr>
            <a:spLocks noGrp="1"/>
          </p:cNvSpPr>
          <p:nvPr>
            <p:ph type="body" sz="quarter" idx="13" hasCustomPrompt="1"/>
          </p:nvPr>
        </p:nvSpPr>
        <p:spPr>
          <a:xfrm>
            <a:off x="5867400" y="1219200"/>
            <a:ext cx="3505200" cy="394636"/>
          </a:xfrm>
          <a:prstGeom prst="rect">
            <a:avLst/>
          </a:prstGeom>
        </p:spPr>
        <p:txBody>
          <a:bodyPr anchor="ctr"/>
          <a:lstStyle>
            <a:lvl1pPr algn="l">
              <a:lnSpc>
                <a:spcPts val="3660"/>
              </a:lnSpc>
              <a:defRPr sz="3000" b="1" spc="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CIO and CCIO</a:t>
            </a:r>
          </a:p>
        </p:txBody>
      </p:sp>
      <p:sp>
        <p:nvSpPr>
          <p:cNvPr id="7" name="Text Placeholder 10">
            <a:extLst>
              <a:ext uri="{FF2B5EF4-FFF2-40B4-BE49-F238E27FC236}">
                <a16:creationId xmlns:a16="http://schemas.microsoft.com/office/drawing/2014/main" id="{0F0A81C7-A86A-9A46-9B5D-560E8A759175}"/>
              </a:ext>
            </a:extLst>
          </p:cNvPr>
          <p:cNvSpPr>
            <a:spLocks noGrp="1"/>
          </p:cNvSpPr>
          <p:nvPr>
            <p:ph type="body" sz="quarter" idx="14" hasCustomPrompt="1"/>
          </p:nvPr>
        </p:nvSpPr>
        <p:spPr>
          <a:xfrm>
            <a:off x="5867400" y="1979596"/>
            <a:ext cx="5638800" cy="3583004"/>
          </a:xfrm>
          <a:prstGeom prst="rect">
            <a:avLst/>
          </a:prstGeom>
        </p:spPr>
        <p:txBody>
          <a:bodyPr anchor="t"/>
          <a:lstStyle>
            <a:lvl1pPr algn="l">
              <a:lnSpc>
                <a:spcPts val="3000"/>
              </a:lnSpc>
              <a:spcAft>
                <a:spcPts val="1200"/>
              </a:spcAft>
              <a:defRPr sz="2800" b="1" spc="0">
                <a:solidFill>
                  <a:srgbClr val="EB5E5E"/>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Digital transformation</a:t>
            </a:r>
            <a:br>
              <a:rPr lang="en-US"/>
            </a:br>
            <a:r>
              <a:rPr lang="en-US"/>
              <a:t>and digital maturity</a:t>
            </a:r>
          </a:p>
          <a:p>
            <a:pPr lvl="0"/>
            <a:r>
              <a:rPr lang="en-US"/>
              <a:t>Move on cloud. </a:t>
            </a:r>
            <a:r>
              <a:rPr lang="en-US" err="1"/>
              <a:t>Capitalise</a:t>
            </a:r>
            <a:br>
              <a:rPr lang="en-US"/>
            </a:br>
            <a:r>
              <a:rPr lang="en-US"/>
              <a:t>on disruptive tech</a:t>
            </a:r>
          </a:p>
          <a:p>
            <a:pPr lvl="0"/>
            <a:r>
              <a:rPr lang="en-US"/>
              <a:t>Reduce costs, reduce admissions and discharge</a:t>
            </a:r>
            <a:br>
              <a:rPr lang="en-US"/>
            </a:br>
            <a:r>
              <a:rPr lang="en-US"/>
              <a:t>patients sooner</a:t>
            </a:r>
          </a:p>
        </p:txBody>
      </p:sp>
      <p:sp>
        <p:nvSpPr>
          <p:cNvPr id="13" name="TextBox 12">
            <a:extLst>
              <a:ext uri="{FF2B5EF4-FFF2-40B4-BE49-F238E27FC236}">
                <a16:creationId xmlns:a16="http://schemas.microsoft.com/office/drawing/2014/main" id="{10FE11F6-F7A8-4781-9D39-55729B3A0495}"/>
              </a:ext>
            </a:extLst>
          </p:cNvPr>
          <p:cNvSpPr txBox="1"/>
          <p:nvPr userDrawn="1"/>
        </p:nvSpPr>
        <p:spPr>
          <a:xfrm>
            <a:off x="45720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5"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8866126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Our Audienc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6C2FF2-6A7F-104E-A060-F534BC755D3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87C7077-3E29-7F44-BED6-C62BDB7D775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3874" t="12012" r="32360" b="46849"/>
          <a:stretch/>
        </p:blipFill>
        <p:spPr>
          <a:xfrm>
            <a:off x="-501651" y="1958239"/>
            <a:ext cx="6032502" cy="4899761"/>
          </a:xfrm>
          <a:prstGeom prst="rect">
            <a:avLst/>
          </a:prstGeom>
        </p:spPr>
      </p:pic>
      <p:pic>
        <p:nvPicPr>
          <p:cNvPr id="4" name="Picture 3">
            <a:extLst>
              <a:ext uri="{FF2B5EF4-FFF2-40B4-BE49-F238E27FC236}">
                <a16:creationId xmlns:a16="http://schemas.microsoft.com/office/drawing/2014/main" id="{50AC769E-1FB6-3C41-B9C5-7657CDA46AA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69968"/>
          <a:stretch/>
        </p:blipFill>
        <p:spPr>
          <a:xfrm flipV="1">
            <a:off x="381000" y="-1"/>
            <a:ext cx="5486400" cy="1896981"/>
          </a:xfrm>
          <a:prstGeom prst="rect">
            <a:avLst/>
          </a:prstGeom>
        </p:spPr>
      </p:pic>
      <p:sp>
        <p:nvSpPr>
          <p:cNvPr id="5" name="Text Placeholder 10">
            <a:extLst>
              <a:ext uri="{FF2B5EF4-FFF2-40B4-BE49-F238E27FC236}">
                <a16:creationId xmlns:a16="http://schemas.microsoft.com/office/drawing/2014/main" id="{31F57A5E-86C8-6742-993E-A7DB34750768}"/>
              </a:ext>
            </a:extLst>
          </p:cNvPr>
          <p:cNvSpPr>
            <a:spLocks noGrp="1"/>
          </p:cNvSpPr>
          <p:nvPr>
            <p:ph type="body" sz="quarter" idx="12" hasCustomPrompt="1"/>
          </p:nvPr>
        </p:nvSpPr>
        <p:spPr>
          <a:xfrm>
            <a:off x="1371600" y="381000"/>
            <a:ext cx="3505200" cy="762000"/>
          </a:xfrm>
          <a:prstGeom prst="rect">
            <a:avLst/>
          </a:prstGeom>
        </p:spPr>
        <p:txBody>
          <a:bodyPr anchor="ctr"/>
          <a:lstStyle>
            <a:lvl1pPr algn="ctr">
              <a:lnSpc>
                <a:spcPts val="3260"/>
              </a:lnSpc>
              <a:defRPr sz="3000" b="1">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Our</a:t>
            </a:r>
            <a:br>
              <a:rPr lang="en-US"/>
            </a:br>
            <a:r>
              <a:rPr lang="en-US"/>
              <a:t>audience</a:t>
            </a:r>
          </a:p>
        </p:txBody>
      </p:sp>
      <p:pic>
        <p:nvPicPr>
          <p:cNvPr id="10" name="Picture 9">
            <a:extLst>
              <a:ext uri="{FF2B5EF4-FFF2-40B4-BE49-F238E27FC236}">
                <a16:creationId xmlns:a16="http://schemas.microsoft.com/office/drawing/2014/main" id="{95636BDC-B84A-FE4E-BA21-A2D32E34223B}"/>
              </a:ext>
            </a:extLst>
          </p:cNvPr>
          <p:cNvPicPr>
            <a:picLocks noChangeAspect="1"/>
          </p:cNvPicPr>
          <p:nvPr userDrawn="1"/>
        </p:nvPicPr>
        <p:blipFill>
          <a:blip r:embed="rId4"/>
          <a:stretch>
            <a:fillRect/>
          </a:stretch>
        </p:blipFill>
        <p:spPr>
          <a:xfrm>
            <a:off x="10530552" y="533400"/>
            <a:ext cx="944951" cy="337820"/>
          </a:xfrm>
          <a:prstGeom prst="rect">
            <a:avLst/>
          </a:prstGeom>
        </p:spPr>
      </p:pic>
      <p:sp>
        <p:nvSpPr>
          <p:cNvPr id="6" name="Text Placeholder 10">
            <a:extLst>
              <a:ext uri="{FF2B5EF4-FFF2-40B4-BE49-F238E27FC236}">
                <a16:creationId xmlns:a16="http://schemas.microsoft.com/office/drawing/2014/main" id="{D2242ED3-F1BA-1346-AD17-8CFBDBB99078}"/>
              </a:ext>
            </a:extLst>
          </p:cNvPr>
          <p:cNvSpPr>
            <a:spLocks noGrp="1"/>
          </p:cNvSpPr>
          <p:nvPr>
            <p:ph type="body" sz="quarter" idx="13" hasCustomPrompt="1"/>
          </p:nvPr>
        </p:nvSpPr>
        <p:spPr>
          <a:xfrm>
            <a:off x="5867400" y="1219200"/>
            <a:ext cx="3505200" cy="394636"/>
          </a:xfrm>
          <a:prstGeom prst="rect">
            <a:avLst/>
          </a:prstGeom>
        </p:spPr>
        <p:txBody>
          <a:bodyPr anchor="ctr"/>
          <a:lstStyle>
            <a:lvl1pPr algn="l">
              <a:lnSpc>
                <a:spcPts val="3660"/>
              </a:lnSpc>
              <a:defRPr sz="3000" b="1" spc="0">
                <a:solidFill>
                  <a:srgbClr val="5C5470"/>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CIO and CCIO</a:t>
            </a:r>
          </a:p>
        </p:txBody>
      </p:sp>
      <p:sp>
        <p:nvSpPr>
          <p:cNvPr id="7" name="Text Placeholder 10">
            <a:extLst>
              <a:ext uri="{FF2B5EF4-FFF2-40B4-BE49-F238E27FC236}">
                <a16:creationId xmlns:a16="http://schemas.microsoft.com/office/drawing/2014/main" id="{0F0A81C7-A86A-9A46-9B5D-560E8A759175}"/>
              </a:ext>
            </a:extLst>
          </p:cNvPr>
          <p:cNvSpPr>
            <a:spLocks noGrp="1"/>
          </p:cNvSpPr>
          <p:nvPr>
            <p:ph type="body" sz="quarter" idx="14" hasCustomPrompt="1"/>
          </p:nvPr>
        </p:nvSpPr>
        <p:spPr>
          <a:xfrm>
            <a:off x="5867400" y="1979596"/>
            <a:ext cx="5638800" cy="3583004"/>
          </a:xfrm>
          <a:prstGeom prst="rect">
            <a:avLst/>
          </a:prstGeom>
        </p:spPr>
        <p:txBody>
          <a:bodyPr anchor="t"/>
          <a:lstStyle>
            <a:lvl1pPr algn="l">
              <a:lnSpc>
                <a:spcPts val="3000"/>
              </a:lnSpc>
              <a:spcAft>
                <a:spcPts val="1200"/>
              </a:spcAft>
              <a:defRPr sz="2800" b="1" spc="0">
                <a:solidFill>
                  <a:srgbClr val="EB5E5E"/>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Digital transformation</a:t>
            </a:r>
            <a:br>
              <a:rPr lang="en-US"/>
            </a:br>
            <a:r>
              <a:rPr lang="en-US"/>
              <a:t>and digital maturity</a:t>
            </a:r>
          </a:p>
          <a:p>
            <a:pPr lvl="0"/>
            <a:r>
              <a:rPr lang="en-US"/>
              <a:t>Move on cloud. </a:t>
            </a:r>
            <a:r>
              <a:rPr lang="en-US" err="1"/>
              <a:t>Capitalise</a:t>
            </a:r>
            <a:br>
              <a:rPr lang="en-US"/>
            </a:br>
            <a:r>
              <a:rPr lang="en-US"/>
              <a:t>on disruptive tech</a:t>
            </a:r>
          </a:p>
          <a:p>
            <a:pPr lvl="0"/>
            <a:r>
              <a:rPr lang="en-US"/>
              <a:t>Reduce costs, reduce admissions and discharge</a:t>
            </a:r>
            <a:br>
              <a:rPr lang="en-US"/>
            </a:br>
            <a:r>
              <a:rPr lang="en-US"/>
              <a:t>patients sooner</a:t>
            </a:r>
          </a:p>
        </p:txBody>
      </p:sp>
      <p:sp>
        <p:nvSpPr>
          <p:cNvPr id="13" name="TextBox 12">
            <a:extLst>
              <a:ext uri="{FF2B5EF4-FFF2-40B4-BE49-F238E27FC236}">
                <a16:creationId xmlns:a16="http://schemas.microsoft.com/office/drawing/2014/main" id="{97C505C3-7CB8-40C6-80FA-99BA97CBC74D}"/>
              </a:ext>
            </a:extLst>
          </p:cNvPr>
          <p:cNvSpPr txBox="1"/>
          <p:nvPr userDrawn="1"/>
        </p:nvSpPr>
        <p:spPr>
          <a:xfrm>
            <a:off x="45720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5"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9976856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Our Truth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B46C04-9119-3349-9AAE-BDA5CA05E1AE}"/>
              </a:ext>
            </a:extLst>
          </p:cNvPr>
          <p:cNvSpPr/>
          <p:nvPr userDrawn="1"/>
        </p:nvSpPr>
        <p:spPr>
          <a:xfrm>
            <a:off x="0" y="23973"/>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58278A1-1B7D-354B-A5ED-52D428B81A9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350" t="24711" r="35250" b="39997"/>
          <a:stretch/>
        </p:blipFill>
        <p:spPr>
          <a:xfrm>
            <a:off x="8147855" y="1835522"/>
            <a:ext cx="4044145" cy="5046451"/>
          </a:xfrm>
          <a:prstGeom prst="rect">
            <a:avLst/>
          </a:prstGeom>
        </p:spPr>
      </p:pic>
      <p:pic>
        <p:nvPicPr>
          <p:cNvPr id="4" name="Picture 3">
            <a:extLst>
              <a:ext uri="{FF2B5EF4-FFF2-40B4-BE49-F238E27FC236}">
                <a16:creationId xmlns:a16="http://schemas.microsoft.com/office/drawing/2014/main" id="{04660E36-94DA-CF4D-B54E-C2D6160F134F}"/>
              </a:ext>
            </a:extLst>
          </p:cNvPr>
          <p:cNvPicPr>
            <a:picLocks noChangeAspect="1"/>
          </p:cNvPicPr>
          <p:nvPr userDrawn="1"/>
        </p:nvPicPr>
        <p:blipFill>
          <a:blip r:embed="rId3"/>
          <a:stretch>
            <a:fillRect/>
          </a:stretch>
        </p:blipFill>
        <p:spPr>
          <a:xfrm>
            <a:off x="3886200" y="3429420"/>
            <a:ext cx="762000" cy="762000"/>
          </a:xfrm>
          <a:prstGeom prst="rect">
            <a:avLst/>
          </a:prstGeom>
        </p:spPr>
      </p:pic>
      <p:pic>
        <p:nvPicPr>
          <p:cNvPr id="6" name="Picture 5">
            <a:extLst>
              <a:ext uri="{FF2B5EF4-FFF2-40B4-BE49-F238E27FC236}">
                <a16:creationId xmlns:a16="http://schemas.microsoft.com/office/drawing/2014/main" id="{86D566BB-7241-0846-84D6-9779E8A4DD94}"/>
              </a:ext>
            </a:extLst>
          </p:cNvPr>
          <p:cNvPicPr>
            <a:picLocks noChangeAspect="1"/>
          </p:cNvPicPr>
          <p:nvPr userDrawn="1"/>
        </p:nvPicPr>
        <p:blipFill>
          <a:blip r:embed="rId3"/>
          <a:stretch>
            <a:fillRect/>
          </a:stretch>
        </p:blipFill>
        <p:spPr>
          <a:xfrm>
            <a:off x="7673272" y="3429420"/>
            <a:ext cx="762000" cy="762000"/>
          </a:xfrm>
          <a:prstGeom prst="rect">
            <a:avLst/>
          </a:prstGeom>
        </p:spPr>
      </p:pic>
      <p:sp>
        <p:nvSpPr>
          <p:cNvPr id="7" name="Text Placeholder 10">
            <a:extLst>
              <a:ext uri="{FF2B5EF4-FFF2-40B4-BE49-F238E27FC236}">
                <a16:creationId xmlns:a16="http://schemas.microsoft.com/office/drawing/2014/main" id="{8EC3C1B2-F2DA-6849-BBA5-242E4DADADC7}"/>
              </a:ext>
            </a:extLst>
          </p:cNvPr>
          <p:cNvSpPr>
            <a:spLocks noGrp="1"/>
          </p:cNvSpPr>
          <p:nvPr>
            <p:ph type="body" sz="quarter" idx="10" hasCustomPrompt="1"/>
          </p:nvPr>
        </p:nvSpPr>
        <p:spPr>
          <a:xfrm>
            <a:off x="2495206" y="926597"/>
            <a:ext cx="7200000" cy="762000"/>
          </a:xfrm>
          <a:prstGeom prst="rect">
            <a:avLst/>
          </a:prstGeom>
        </p:spPr>
        <p:txBody>
          <a:bodyPr lIns="0" tIns="0" rIns="0" bIns="0" anchor="ctr"/>
          <a:lstStyle>
            <a:lvl1pPr algn="ctr">
              <a:defRPr sz="6000" b="1" i="0">
                <a:solidFill>
                  <a:srgbClr val="5C5470"/>
                </a:solidFill>
                <a:latin typeface="Raleway" panose="020B0003030101060003" pitchFamily="34" charset="0"/>
              </a:defRPr>
            </a:lvl1pPr>
          </a:lstStyle>
          <a:p>
            <a:pPr lvl="0"/>
            <a:r>
              <a:rPr lang="en-US"/>
              <a:t>Our truths</a:t>
            </a:r>
          </a:p>
        </p:txBody>
      </p:sp>
      <p:pic>
        <p:nvPicPr>
          <p:cNvPr id="9" name="Picture 2" descr="https://lh4.googleusercontent.com/Ez6gNaMU0wMC4AQfc1M0xumAJbRqayl4t1uVABdWIgzVe8qeBkvNdTGeF8r0jDXHgj7FXYUJAF2xnmhb3m_nQguCqjK4qjFH9X4EWNg3FkWcFDIy65Uh4eZcwsn8dE9xtHoaysxeNePkvxaC2w">
            <a:extLst>
              <a:ext uri="{FF2B5EF4-FFF2-40B4-BE49-F238E27FC236}">
                <a16:creationId xmlns:a16="http://schemas.microsoft.com/office/drawing/2014/main" id="{BD4A9150-C050-BE4A-A160-46DBAE3566F1}"/>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40620" t="32222" r="37856" b="28889"/>
          <a:stretch/>
        </p:blipFill>
        <p:spPr bwMode="auto">
          <a:xfrm>
            <a:off x="4953000" y="2591220"/>
            <a:ext cx="2621144"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6011F78-E6B3-504C-8528-E43B1D1F769F}"/>
              </a:ext>
            </a:extLst>
          </p:cNvPr>
          <p:cNvPicPr>
            <a:picLocks noChangeAspect="1"/>
          </p:cNvPicPr>
          <p:nvPr userDrawn="1"/>
        </p:nvPicPr>
        <p:blipFill>
          <a:blip r:embed="rId5"/>
          <a:stretch>
            <a:fillRect/>
          </a:stretch>
        </p:blipFill>
        <p:spPr>
          <a:xfrm>
            <a:off x="10530552" y="533400"/>
            <a:ext cx="944951" cy="337820"/>
          </a:xfrm>
          <a:prstGeom prst="rect">
            <a:avLst/>
          </a:prstGeom>
        </p:spPr>
      </p:pic>
      <p:sp>
        <p:nvSpPr>
          <p:cNvPr id="13" name="Picture Placeholder 5">
            <a:extLst>
              <a:ext uri="{FF2B5EF4-FFF2-40B4-BE49-F238E27FC236}">
                <a16:creationId xmlns:a16="http://schemas.microsoft.com/office/drawing/2014/main" id="{9AF31C57-5DA0-7847-A8F2-3511D138FFA1}"/>
              </a:ext>
            </a:extLst>
          </p:cNvPr>
          <p:cNvSpPr>
            <a:spLocks noGrp="1"/>
          </p:cNvSpPr>
          <p:nvPr>
            <p:ph type="pic" sz="quarter" idx="14" hasCustomPrompt="1"/>
          </p:nvPr>
        </p:nvSpPr>
        <p:spPr>
          <a:xfrm>
            <a:off x="1219200" y="2730420"/>
            <a:ext cx="2160000" cy="2160000"/>
          </a:xfrm>
          <a:prstGeom prst="rect">
            <a:avLst/>
          </a:prstGeom>
          <a:ln>
            <a:noFill/>
          </a:ln>
        </p:spPr>
        <p:txBody>
          <a:bodyPr anchor="ctr"/>
          <a:lstStyle>
            <a:lvl1pPr algn="ctr">
              <a:defRPr/>
            </a:lvl1pPr>
          </a:lstStyle>
          <a:p>
            <a:r>
              <a:rPr lang="en-US"/>
              <a:t>Client Logo</a:t>
            </a:r>
          </a:p>
        </p:txBody>
      </p:sp>
      <p:sp>
        <p:nvSpPr>
          <p:cNvPr id="11" name="TextBox 10">
            <a:extLst>
              <a:ext uri="{FF2B5EF4-FFF2-40B4-BE49-F238E27FC236}">
                <a16:creationId xmlns:a16="http://schemas.microsoft.com/office/drawing/2014/main" id="{C9F24BA3-3F17-4DAC-B679-501EF1FC2FFA}"/>
              </a:ext>
            </a:extLst>
          </p:cNvPr>
          <p:cNvSpPr txBox="1"/>
          <p:nvPr userDrawn="1"/>
        </p:nvSpPr>
        <p:spPr>
          <a:xfrm>
            <a:off x="545800" y="6446577"/>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6"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6">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7700522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rand Truth">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03A07B1-C788-EA41-BB21-98F1F5C4CD2C}"/>
              </a:ext>
            </a:extLst>
          </p:cNvPr>
          <p:cNvSpPr>
            <a:spLocks noGrp="1"/>
          </p:cNvSpPr>
          <p:nvPr>
            <p:ph type="pic" sz="quarter" idx="14" hasCustomPrompt="1"/>
          </p:nvPr>
        </p:nvSpPr>
        <p:spPr>
          <a:xfrm>
            <a:off x="838200" y="1752600"/>
            <a:ext cx="2160000" cy="2160000"/>
          </a:xfrm>
          <a:prstGeom prst="rect">
            <a:avLst/>
          </a:prstGeom>
          <a:ln>
            <a:noFill/>
          </a:ln>
        </p:spPr>
        <p:txBody>
          <a:bodyPr anchor="ctr"/>
          <a:lstStyle>
            <a:lvl1pPr algn="ctr">
              <a:defRPr/>
            </a:lvl1pPr>
          </a:lstStyle>
          <a:p>
            <a:r>
              <a:rPr lang="en-US"/>
              <a:t>Client Logo</a:t>
            </a:r>
          </a:p>
        </p:txBody>
      </p:sp>
      <p:sp>
        <p:nvSpPr>
          <p:cNvPr id="7" name="Text Placeholder 10">
            <a:extLst>
              <a:ext uri="{FF2B5EF4-FFF2-40B4-BE49-F238E27FC236}">
                <a16:creationId xmlns:a16="http://schemas.microsoft.com/office/drawing/2014/main" id="{F1DDE3DB-5638-1D4A-B2F4-6C102E2E89B2}"/>
              </a:ext>
            </a:extLst>
          </p:cNvPr>
          <p:cNvSpPr>
            <a:spLocks noGrp="1"/>
          </p:cNvSpPr>
          <p:nvPr>
            <p:ph type="body" sz="quarter" idx="17" hasCustomPrompt="1"/>
          </p:nvPr>
        </p:nvSpPr>
        <p:spPr>
          <a:xfrm>
            <a:off x="3581400" y="1752600"/>
            <a:ext cx="7239000" cy="3581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8" name="Text Placeholder 10">
            <a:extLst>
              <a:ext uri="{FF2B5EF4-FFF2-40B4-BE49-F238E27FC236}">
                <a16:creationId xmlns:a16="http://schemas.microsoft.com/office/drawing/2014/main" id="{A8E66EE8-97A7-7B41-A366-A3F01E67CC2E}"/>
              </a:ext>
            </a:extLst>
          </p:cNvPr>
          <p:cNvSpPr>
            <a:spLocks noGrp="1"/>
          </p:cNvSpPr>
          <p:nvPr>
            <p:ph type="body" sz="quarter" idx="18" hasCustomPrompt="1"/>
          </p:nvPr>
        </p:nvSpPr>
        <p:spPr>
          <a:xfrm>
            <a:off x="472440" y="381000"/>
            <a:ext cx="2075563" cy="231913"/>
          </a:xfrm>
          <a:prstGeom prst="rect">
            <a:avLst/>
          </a:prstGeom>
        </p:spPr>
        <p:txBody>
          <a:bodyPr lIns="0" tIns="0" rIns="0" bIns="0" anchor="t"/>
          <a:lstStyle>
            <a:lvl1pPr>
              <a:defRPr sz="1800" b="0" i="0">
                <a:solidFill>
                  <a:srgbClr val="5C5470"/>
                </a:solidFill>
                <a:latin typeface="Raleway" panose="020B0003030101060003" pitchFamily="34" charset="0"/>
              </a:defRPr>
            </a:lvl1pPr>
          </a:lstStyle>
          <a:p>
            <a:pPr lvl="0"/>
            <a:r>
              <a:rPr lang="en-US"/>
              <a:t>Brand Truth</a:t>
            </a:r>
          </a:p>
        </p:txBody>
      </p:sp>
    </p:spTree>
    <p:extLst>
      <p:ext uri="{BB962C8B-B14F-4D97-AF65-F5344CB8AC3E}">
        <p14:creationId xmlns:p14="http://schemas.microsoft.com/office/powerpoint/2010/main" val="3211558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rvice Truth">
    <p:spTree>
      <p:nvGrpSpPr>
        <p:cNvPr id="1" name=""/>
        <p:cNvGrpSpPr/>
        <p:nvPr/>
      </p:nvGrpSpPr>
      <p:grpSpPr>
        <a:xfrm>
          <a:off x="0" y="0"/>
          <a:ext cx="0" cy="0"/>
          <a:chOff x="0" y="0"/>
          <a:chExt cx="0" cy="0"/>
        </a:xfrm>
      </p:grpSpPr>
      <p:pic>
        <p:nvPicPr>
          <p:cNvPr id="7" name="Picture 2" descr="https://lh4.googleusercontent.com/Ez6gNaMU0wMC4AQfc1M0xumAJbRqayl4t1uVABdWIgzVe8qeBkvNdTGeF8r0jDXHgj7FXYUJAF2xnmhb3m_nQguCqjK4qjFH9X4EWNg3FkWcFDIy65Uh4eZcwsn8dE9xtHoaysxeNePkvxaC2w">
            <a:extLst>
              <a:ext uri="{FF2B5EF4-FFF2-40B4-BE49-F238E27FC236}">
                <a16:creationId xmlns:a16="http://schemas.microsoft.com/office/drawing/2014/main" id="{83FAA734-4D66-9542-9585-04F1A273076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0620" t="32222" r="37856" b="28889"/>
          <a:stretch/>
        </p:blipFill>
        <p:spPr bwMode="auto">
          <a:xfrm>
            <a:off x="668656" y="1499100"/>
            <a:ext cx="2621144"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10">
            <a:extLst>
              <a:ext uri="{FF2B5EF4-FFF2-40B4-BE49-F238E27FC236}">
                <a16:creationId xmlns:a16="http://schemas.microsoft.com/office/drawing/2014/main" id="{0CA16D90-8A9B-9C40-B11C-AAF3B6C6EDC1}"/>
              </a:ext>
            </a:extLst>
          </p:cNvPr>
          <p:cNvSpPr>
            <a:spLocks noGrp="1"/>
          </p:cNvSpPr>
          <p:nvPr>
            <p:ph type="body" sz="quarter" idx="17" hasCustomPrompt="1"/>
          </p:nvPr>
        </p:nvSpPr>
        <p:spPr>
          <a:xfrm>
            <a:off x="3581400" y="1763202"/>
            <a:ext cx="7239000" cy="3570798"/>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8" name="Text Placeholder 10">
            <a:extLst>
              <a:ext uri="{FF2B5EF4-FFF2-40B4-BE49-F238E27FC236}">
                <a16:creationId xmlns:a16="http://schemas.microsoft.com/office/drawing/2014/main" id="{5D21C84B-7D5C-F344-B85E-6246B9139E2E}"/>
              </a:ext>
            </a:extLst>
          </p:cNvPr>
          <p:cNvSpPr>
            <a:spLocks noGrp="1"/>
          </p:cNvSpPr>
          <p:nvPr>
            <p:ph type="body" sz="quarter" idx="18" hasCustomPrompt="1"/>
          </p:nvPr>
        </p:nvSpPr>
        <p:spPr>
          <a:xfrm>
            <a:off x="472440" y="381000"/>
            <a:ext cx="2075563" cy="231913"/>
          </a:xfrm>
          <a:prstGeom prst="rect">
            <a:avLst/>
          </a:prstGeom>
        </p:spPr>
        <p:txBody>
          <a:bodyPr lIns="0" tIns="0" rIns="0" bIns="0" anchor="t"/>
          <a:lstStyle>
            <a:lvl1pPr>
              <a:defRPr sz="1800" b="0" i="0">
                <a:solidFill>
                  <a:srgbClr val="5C5470"/>
                </a:solidFill>
                <a:latin typeface="Raleway" panose="020B0003030101060003" pitchFamily="34" charset="0"/>
              </a:defRPr>
            </a:lvl1pPr>
          </a:lstStyle>
          <a:p>
            <a:pPr lvl="0"/>
            <a:r>
              <a:rPr lang="en-US"/>
              <a:t>Service Truth</a:t>
            </a:r>
          </a:p>
        </p:txBody>
      </p:sp>
    </p:spTree>
    <p:extLst>
      <p:ext uri="{BB962C8B-B14F-4D97-AF65-F5344CB8AC3E}">
        <p14:creationId xmlns:p14="http://schemas.microsoft.com/office/powerpoint/2010/main" val="11819288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stomer Truth">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551C02-CEDB-B54C-9E09-16B1EC8C3BD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6C09DA9-E3E3-3E4A-BD14-BD1AED72FF5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8842" t="5405" r="16273"/>
          <a:stretch/>
        </p:blipFill>
        <p:spPr>
          <a:xfrm>
            <a:off x="228600" y="1523999"/>
            <a:ext cx="5486401" cy="5334001"/>
          </a:xfrm>
          <a:prstGeom prst="rect">
            <a:avLst/>
          </a:prstGeom>
        </p:spPr>
      </p:pic>
      <p:pic>
        <p:nvPicPr>
          <p:cNvPr id="9" name="Picture 8">
            <a:extLst>
              <a:ext uri="{FF2B5EF4-FFF2-40B4-BE49-F238E27FC236}">
                <a16:creationId xmlns:a16="http://schemas.microsoft.com/office/drawing/2014/main" id="{10BCF008-CA0A-984A-9CFD-0EDA885A20F9}"/>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12" name="Text Placeholder 10">
            <a:extLst>
              <a:ext uri="{FF2B5EF4-FFF2-40B4-BE49-F238E27FC236}">
                <a16:creationId xmlns:a16="http://schemas.microsoft.com/office/drawing/2014/main" id="{D7C6DA68-18D0-2F46-A44B-8F6757793902}"/>
              </a:ext>
            </a:extLst>
          </p:cNvPr>
          <p:cNvSpPr>
            <a:spLocks noGrp="1"/>
          </p:cNvSpPr>
          <p:nvPr>
            <p:ph type="body" sz="quarter" idx="17" hasCustomPrompt="1"/>
          </p:nvPr>
        </p:nvSpPr>
        <p:spPr>
          <a:xfrm>
            <a:off x="4343400" y="1752600"/>
            <a:ext cx="6019800" cy="14478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3" name="Text Placeholder 10">
            <a:extLst>
              <a:ext uri="{FF2B5EF4-FFF2-40B4-BE49-F238E27FC236}">
                <a16:creationId xmlns:a16="http://schemas.microsoft.com/office/drawing/2014/main" id="{9E60EB0C-A6A5-DD4B-9049-0C458F2B3990}"/>
              </a:ext>
            </a:extLst>
          </p:cNvPr>
          <p:cNvSpPr>
            <a:spLocks noGrp="1"/>
          </p:cNvSpPr>
          <p:nvPr>
            <p:ph type="body" sz="quarter" idx="18" hasCustomPrompt="1"/>
          </p:nvPr>
        </p:nvSpPr>
        <p:spPr>
          <a:xfrm>
            <a:off x="472440" y="381000"/>
            <a:ext cx="2075563" cy="231913"/>
          </a:xfrm>
          <a:prstGeom prst="rect">
            <a:avLst/>
          </a:prstGeom>
        </p:spPr>
        <p:txBody>
          <a:bodyPr lIns="0" tIns="0" rIns="0" bIns="0" anchor="t"/>
          <a:lstStyle>
            <a:lvl1pPr>
              <a:defRPr sz="1800" b="0" i="0">
                <a:solidFill>
                  <a:srgbClr val="5C5470"/>
                </a:solidFill>
                <a:latin typeface="Raleway" panose="020B0003030101060003" pitchFamily="34" charset="0"/>
              </a:defRPr>
            </a:lvl1pPr>
          </a:lstStyle>
          <a:p>
            <a:pPr lvl="0"/>
            <a:r>
              <a:rPr lang="en-US"/>
              <a:t>Customer Truth</a:t>
            </a:r>
          </a:p>
        </p:txBody>
      </p:sp>
      <p:sp>
        <p:nvSpPr>
          <p:cNvPr id="8" name="TextBox 7">
            <a:extLst>
              <a:ext uri="{FF2B5EF4-FFF2-40B4-BE49-F238E27FC236}">
                <a16:creationId xmlns:a16="http://schemas.microsoft.com/office/drawing/2014/main" id="{389F9488-0093-4D15-BEB9-1023545103A9}"/>
              </a:ext>
            </a:extLst>
          </p:cNvPr>
          <p:cNvSpPr txBox="1"/>
          <p:nvPr userDrawn="1"/>
        </p:nvSpPr>
        <p:spPr>
          <a:xfrm>
            <a:off x="45720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4"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5816519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ottom of the Funnel">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Bottom of the funnel</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pic>
        <p:nvPicPr>
          <p:cNvPr id="3" name="Picture 2">
            <a:extLst>
              <a:ext uri="{FF2B5EF4-FFF2-40B4-BE49-F238E27FC236}">
                <a16:creationId xmlns:a16="http://schemas.microsoft.com/office/drawing/2014/main" id="{8F6540FD-9FE6-2349-9432-4DF5A028FFD9}"/>
              </a:ext>
            </a:extLst>
          </p:cNvPr>
          <p:cNvPicPr>
            <a:picLocks noChangeAspect="1"/>
          </p:cNvPicPr>
          <p:nvPr userDrawn="1"/>
        </p:nvPicPr>
        <p:blipFill>
          <a:blip r:embed="rId2"/>
          <a:stretch>
            <a:fillRect/>
          </a:stretch>
        </p:blipFill>
        <p:spPr>
          <a:xfrm>
            <a:off x="7151598" y="1670184"/>
            <a:ext cx="4432300" cy="4343400"/>
          </a:xfrm>
          <a:prstGeom prst="rect">
            <a:avLst/>
          </a:prstGeom>
        </p:spPr>
      </p:pic>
      <p:sp>
        <p:nvSpPr>
          <p:cNvPr id="35" name="Text Placeholder 5">
            <a:extLst>
              <a:ext uri="{FF2B5EF4-FFF2-40B4-BE49-F238E27FC236}">
                <a16:creationId xmlns:a16="http://schemas.microsoft.com/office/drawing/2014/main" id="{BC4CEAD5-C479-8E4D-AC0E-B9B83B4DBD92}"/>
              </a:ext>
            </a:extLst>
          </p:cNvPr>
          <p:cNvSpPr>
            <a:spLocks noGrp="1"/>
          </p:cNvSpPr>
          <p:nvPr>
            <p:ph type="body" sz="quarter" idx="13" hasCustomPrompt="1"/>
          </p:nvPr>
        </p:nvSpPr>
        <p:spPr>
          <a:xfrm>
            <a:off x="8153400" y="4337184"/>
            <a:ext cx="2286000" cy="83820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Bottom of the funnel</a:t>
            </a:r>
          </a:p>
        </p:txBody>
      </p:sp>
      <p:sp>
        <p:nvSpPr>
          <p:cNvPr id="37" name="Text Placeholder 5">
            <a:extLst>
              <a:ext uri="{FF2B5EF4-FFF2-40B4-BE49-F238E27FC236}">
                <a16:creationId xmlns:a16="http://schemas.microsoft.com/office/drawing/2014/main" id="{D9B6D41C-5DB4-A14C-A890-09CB0F6C21A0}"/>
              </a:ext>
            </a:extLst>
          </p:cNvPr>
          <p:cNvSpPr>
            <a:spLocks noGrp="1"/>
          </p:cNvSpPr>
          <p:nvPr>
            <p:ph type="body" sz="quarter" idx="14" hasCustomPrompt="1"/>
          </p:nvPr>
        </p:nvSpPr>
        <p:spPr>
          <a:xfrm>
            <a:off x="7543800" y="3041784"/>
            <a:ext cx="3505200" cy="8229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Middle of the funnel</a:t>
            </a:r>
          </a:p>
        </p:txBody>
      </p:sp>
      <p:sp>
        <p:nvSpPr>
          <p:cNvPr id="38" name="Text Placeholder 5">
            <a:extLst>
              <a:ext uri="{FF2B5EF4-FFF2-40B4-BE49-F238E27FC236}">
                <a16:creationId xmlns:a16="http://schemas.microsoft.com/office/drawing/2014/main" id="{644C0399-CA60-9747-A1E5-657381D0A5B0}"/>
              </a:ext>
            </a:extLst>
          </p:cNvPr>
          <p:cNvSpPr>
            <a:spLocks noGrp="1"/>
          </p:cNvSpPr>
          <p:nvPr>
            <p:ph type="body" sz="quarter" idx="15" hasCustomPrompt="1"/>
          </p:nvPr>
        </p:nvSpPr>
        <p:spPr>
          <a:xfrm>
            <a:off x="7543800" y="1756544"/>
            <a:ext cx="3505200" cy="7975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Top of the funnel</a:t>
            </a:r>
          </a:p>
        </p:txBody>
      </p:sp>
      <p:sp>
        <p:nvSpPr>
          <p:cNvPr id="13" name="Text Placeholder 10">
            <a:extLst>
              <a:ext uri="{FF2B5EF4-FFF2-40B4-BE49-F238E27FC236}">
                <a16:creationId xmlns:a16="http://schemas.microsoft.com/office/drawing/2014/main" id="{C8DB543C-8C56-BC43-9C5C-AA45DBF1F2F2}"/>
              </a:ext>
            </a:extLst>
          </p:cNvPr>
          <p:cNvSpPr>
            <a:spLocks noGrp="1"/>
          </p:cNvSpPr>
          <p:nvPr>
            <p:ph type="body" sz="quarter" idx="17" hasCustomPrompt="1"/>
          </p:nvPr>
        </p:nvSpPr>
        <p:spPr>
          <a:xfrm>
            <a:off x="711798" y="2091316"/>
            <a:ext cx="5765201"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4" name="Text Placeholder 10">
            <a:extLst>
              <a:ext uri="{FF2B5EF4-FFF2-40B4-BE49-F238E27FC236}">
                <a16:creationId xmlns:a16="http://schemas.microsoft.com/office/drawing/2014/main" id="{E6EE215D-519E-104B-BC9C-DA86EB6F352C}"/>
              </a:ext>
            </a:extLst>
          </p:cNvPr>
          <p:cNvSpPr>
            <a:spLocks noGrp="1"/>
          </p:cNvSpPr>
          <p:nvPr>
            <p:ph type="body" sz="quarter" idx="18" hasCustomPrompt="1"/>
          </p:nvPr>
        </p:nvSpPr>
        <p:spPr>
          <a:xfrm>
            <a:off x="711798" y="2854641"/>
            <a:ext cx="5765201" cy="684476"/>
          </a:xfrm>
          <a:prstGeom prst="rect">
            <a:avLst/>
          </a:prstGeom>
        </p:spPr>
        <p:txBody>
          <a:bodyPr lIns="0" tIns="0" rIns="0" bIns="0" anchor="t"/>
          <a:lstStyle>
            <a:lvl1pPr marL="285750" indent="-285750">
              <a:buSzPct val="80000"/>
              <a:buFontTx/>
              <a:buBlip>
                <a:blip r:embed="rId3"/>
              </a:buBlip>
              <a:defRPr sz="1800" b="0" i="0">
                <a:solidFill>
                  <a:srgbClr val="5C5470"/>
                </a:solidFill>
                <a:latin typeface="Raleway Light" panose="020B0003030101060003" pitchFamily="34" charset="0"/>
              </a:defRPr>
            </a:lvl1pPr>
          </a:lstStyle>
          <a:p>
            <a:pPr lvl="0"/>
            <a:r>
              <a:rPr lang="en-US"/>
              <a:t>Insert bullet text here</a:t>
            </a:r>
          </a:p>
        </p:txBody>
      </p:sp>
    </p:spTree>
    <p:extLst>
      <p:ext uri="{BB962C8B-B14F-4D97-AF65-F5344CB8AC3E}">
        <p14:creationId xmlns:p14="http://schemas.microsoft.com/office/powerpoint/2010/main" val="10385602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iddle of the Funnel">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D9DD7B-CD4F-3D47-9B61-EF6347A2C671}"/>
              </a:ext>
            </a:extLst>
          </p:cNvPr>
          <p:cNvPicPr>
            <a:picLocks noChangeAspect="1"/>
          </p:cNvPicPr>
          <p:nvPr userDrawn="1"/>
        </p:nvPicPr>
        <p:blipFill>
          <a:blip r:embed="rId2"/>
          <a:stretch>
            <a:fillRect/>
          </a:stretch>
        </p:blipFill>
        <p:spPr>
          <a:xfrm>
            <a:off x="7151598" y="1670184"/>
            <a:ext cx="4432300" cy="4343400"/>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Middle of the funnel</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sp>
        <p:nvSpPr>
          <p:cNvPr id="35" name="Text Placeholder 5">
            <a:extLst>
              <a:ext uri="{FF2B5EF4-FFF2-40B4-BE49-F238E27FC236}">
                <a16:creationId xmlns:a16="http://schemas.microsoft.com/office/drawing/2014/main" id="{BC4CEAD5-C479-8E4D-AC0E-B9B83B4DBD92}"/>
              </a:ext>
            </a:extLst>
          </p:cNvPr>
          <p:cNvSpPr>
            <a:spLocks noGrp="1"/>
          </p:cNvSpPr>
          <p:nvPr>
            <p:ph type="body" sz="quarter" idx="13" hasCustomPrompt="1"/>
          </p:nvPr>
        </p:nvSpPr>
        <p:spPr>
          <a:xfrm>
            <a:off x="8153400" y="4337184"/>
            <a:ext cx="2286000" cy="83820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Bottom of the funnel</a:t>
            </a:r>
          </a:p>
        </p:txBody>
      </p:sp>
      <p:sp>
        <p:nvSpPr>
          <p:cNvPr id="37" name="Text Placeholder 5">
            <a:extLst>
              <a:ext uri="{FF2B5EF4-FFF2-40B4-BE49-F238E27FC236}">
                <a16:creationId xmlns:a16="http://schemas.microsoft.com/office/drawing/2014/main" id="{D9B6D41C-5DB4-A14C-A890-09CB0F6C21A0}"/>
              </a:ext>
            </a:extLst>
          </p:cNvPr>
          <p:cNvSpPr>
            <a:spLocks noGrp="1"/>
          </p:cNvSpPr>
          <p:nvPr>
            <p:ph type="body" sz="quarter" idx="14" hasCustomPrompt="1"/>
          </p:nvPr>
        </p:nvSpPr>
        <p:spPr>
          <a:xfrm>
            <a:off x="7543800" y="3041784"/>
            <a:ext cx="3505200" cy="8229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Middle of the funnel</a:t>
            </a:r>
          </a:p>
        </p:txBody>
      </p:sp>
      <p:sp>
        <p:nvSpPr>
          <p:cNvPr id="38" name="Text Placeholder 5">
            <a:extLst>
              <a:ext uri="{FF2B5EF4-FFF2-40B4-BE49-F238E27FC236}">
                <a16:creationId xmlns:a16="http://schemas.microsoft.com/office/drawing/2014/main" id="{644C0399-CA60-9747-A1E5-657381D0A5B0}"/>
              </a:ext>
            </a:extLst>
          </p:cNvPr>
          <p:cNvSpPr>
            <a:spLocks noGrp="1"/>
          </p:cNvSpPr>
          <p:nvPr>
            <p:ph type="body" sz="quarter" idx="15" hasCustomPrompt="1"/>
          </p:nvPr>
        </p:nvSpPr>
        <p:spPr>
          <a:xfrm>
            <a:off x="7543800" y="1756544"/>
            <a:ext cx="3505200" cy="7975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Top of the funnel</a:t>
            </a:r>
          </a:p>
        </p:txBody>
      </p:sp>
      <p:sp>
        <p:nvSpPr>
          <p:cNvPr id="14" name="Text Placeholder 10">
            <a:extLst>
              <a:ext uri="{FF2B5EF4-FFF2-40B4-BE49-F238E27FC236}">
                <a16:creationId xmlns:a16="http://schemas.microsoft.com/office/drawing/2014/main" id="{BC2DBB7C-FD0F-FE4E-ACC8-0F76CBFBDBD4}"/>
              </a:ext>
            </a:extLst>
          </p:cNvPr>
          <p:cNvSpPr>
            <a:spLocks noGrp="1"/>
          </p:cNvSpPr>
          <p:nvPr>
            <p:ph type="body" sz="quarter" idx="17" hasCustomPrompt="1"/>
          </p:nvPr>
        </p:nvSpPr>
        <p:spPr>
          <a:xfrm>
            <a:off x="711798" y="2091316"/>
            <a:ext cx="5765201"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5" name="Text Placeholder 10">
            <a:extLst>
              <a:ext uri="{FF2B5EF4-FFF2-40B4-BE49-F238E27FC236}">
                <a16:creationId xmlns:a16="http://schemas.microsoft.com/office/drawing/2014/main" id="{1CAE26AC-B431-BB47-B7E4-DFB691559445}"/>
              </a:ext>
            </a:extLst>
          </p:cNvPr>
          <p:cNvSpPr>
            <a:spLocks noGrp="1"/>
          </p:cNvSpPr>
          <p:nvPr>
            <p:ph type="body" sz="quarter" idx="18" hasCustomPrompt="1"/>
          </p:nvPr>
        </p:nvSpPr>
        <p:spPr>
          <a:xfrm>
            <a:off x="711798" y="2854641"/>
            <a:ext cx="5765201" cy="684476"/>
          </a:xfrm>
          <a:prstGeom prst="rect">
            <a:avLst/>
          </a:prstGeom>
        </p:spPr>
        <p:txBody>
          <a:bodyPr lIns="0" tIns="0" rIns="0" bIns="0" anchor="t"/>
          <a:lstStyle>
            <a:lvl1pPr marL="285750" indent="-285750">
              <a:buSzPct val="80000"/>
              <a:buFontTx/>
              <a:buBlip>
                <a:blip r:embed="rId3"/>
              </a:buBlip>
              <a:defRPr sz="1800" b="0" i="0">
                <a:solidFill>
                  <a:srgbClr val="5C5470"/>
                </a:solidFill>
                <a:latin typeface="Raleway Light" panose="020B0003030101060003" pitchFamily="34" charset="0"/>
              </a:defRPr>
            </a:lvl1pPr>
          </a:lstStyle>
          <a:p>
            <a:pPr lvl="0"/>
            <a:r>
              <a:rPr lang="en-US"/>
              <a:t>Insert bullet text here</a:t>
            </a:r>
          </a:p>
        </p:txBody>
      </p:sp>
    </p:spTree>
    <p:extLst>
      <p:ext uri="{BB962C8B-B14F-4D97-AF65-F5344CB8AC3E}">
        <p14:creationId xmlns:p14="http://schemas.microsoft.com/office/powerpoint/2010/main" val="37918886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op of the Funnel">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CD2665-290A-874C-8816-4E4E3687F352}"/>
              </a:ext>
            </a:extLst>
          </p:cNvPr>
          <p:cNvPicPr>
            <a:picLocks noChangeAspect="1"/>
          </p:cNvPicPr>
          <p:nvPr userDrawn="1"/>
        </p:nvPicPr>
        <p:blipFill>
          <a:blip r:embed="rId2"/>
          <a:stretch>
            <a:fillRect/>
          </a:stretch>
        </p:blipFill>
        <p:spPr>
          <a:xfrm>
            <a:off x="7151598" y="1670184"/>
            <a:ext cx="4432300" cy="4343400"/>
          </a:xfrm>
          <a:prstGeom prst="rect">
            <a:avLst/>
          </a:prstGeom>
        </p:spPr>
      </p:pic>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Top of the funnel</a:t>
            </a: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sp>
        <p:nvSpPr>
          <p:cNvPr id="35" name="Text Placeholder 5">
            <a:extLst>
              <a:ext uri="{FF2B5EF4-FFF2-40B4-BE49-F238E27FC236}">
                <a16:creationId xmlns:a16="http://schemas.microsoft.com/office/drawing/2014/main" id="{BC4CEAD5-C479-8E4D-AC0E-B9B83B4DBD92}"/>
              </a:ext>
            </a:extLst>
          </p:cNvPr>
          <p:cNvSpPr>
            <a:spLocks noGrp="1"/>
          </p:cNvSpPr>
          <p:nvPr>
            <p:ph type="body" sz="quarter" idx="13" hasCustomPrompt="1"/>
          </p:nvPr>
        </p:nvSpPr>
        <p:spPr>
          <a:xfrm>
            <a:off x="8153400" y="4337184"/>
            <a:ext cx="2286000" cy="83820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Bottom of the funnel</a:t>
            </a:r>
          </a:p>
        </p:txBody>
      </p:sp>
      <p:sp>
        <p:nvSpPr>
          <p:cNvPr id="37" name="Text Placeholder 5">
            <a:extLst>
              <a:ext uri="{FF2B5EF4-FFF2-40B4-BE49-F238E27FC236}">
                <a16:creationId xmlns:a16="http://schemas.microsoft.com/office/drawing/2014/main" id="{D9B6D41C-5DB4-A14C-A890-09CB0F6C21A0}"/>
              </a:ext>
            </a:extLst>
          </p:cNvPr>
          <p:cNvSpPr>
            <a:spLocks noGrp="1"/>
          </p:cNvSpPr>
          <p:nvPr>
            <p:ph type="body" sz="quarter" idx="14" hasCustomPrompt="1"/>
          </p:nvPr>
        </p:nvSpPr>
        <p:spPr>
          <a:xfrm>
            <a:off x="7543800" y="3041784"/>
            <a:ext cx="3505200" cy="8229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Middle of the funnel</a:t>
            </a:r>
          </a:p>
        </p:txBody>
      </p:sp>
      <p:sp>
        <p:nvSpPr>
          <p:cNvPr id="38" name="Text Placeholder 5">
            <a:extLst>
              <a:ext uri="{FF2B5EF4-FFF2-40B4-BE49-F238E27FC236}">
                <a16:creationId xmlns:a16="http://schemas.microsoft.com/office/drawing/2014/main" id="{644C0399-CA60-9747-A1E5-657381D0A5B0}"/>
              </a:ext>
            </a:extLst>
          </p:cNvPr>
          <p:cNvSpPr>
            <a:spLocks noGrp="1"/>
          </p:cNvSpPr>
          <p:nvPr>
            <p:ph type="body" sz="quarter" idx="15" hasCustomPrompt="1"/>
          </p:nvPr>
        </p:nvSpPr>
        <p:spPr>
          <a:xfrm>
            <a:off x="7543800" y="1756544"/>
            <a:ext cx="3505200" cy="7975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Top of the funnel</a:t>
            </a:r>
          </a:p>
        </p:txBody>
      </p:sp>
      <p:sp>
        <p:nvSpPr>
          <p:cNvPr id="14" name="Text Placeholder 10">
            <a:extLst>
              <a:ext uri="{FF2B5EF4-FFF2-40B4-BE49-F238E27FC236}">
                <a16:creationId xmlns:a16="http://schemas.microsoft.com/office/drawing/2014/main" id="{96B7B60F-EC04-7342-A34F-CE36B17D5B84}"/>
              </a:ext>
            </a:extLst>
          </p:cNvPr>
          <p:cNvSpPr>
            <a:spLocks noGrp="1"/>
          </p:cNvSpPr>
          <p:nvPr>
            <p:ph type="body" sz="quarter" idx="17" hasCustomPrompt="1"/>
          </p:nvPr>
        </p:nvSpPr>
        <p:spPr>
          <a:xfrm>
            <a:off x="711798" y="2091316"/>
            <a:ext cx="5765201" cy="660400"/>
          </a:xfrm>
          <a:prstGeom prst="rect">
            <a:avLst/>
          </a:prstGeom>
        </p:spPr>
        <p:txBody>
          <a:bodyPr lIns="0" tIns="0" rIns="0" bIns="0" anchor="t"/>
          <a:lstStyle>
            <a:lvl1pPr>
              <a:defRPr sz="1800" b="0" i="0">
                <a:solidFill>
                  <a:srgbClr val="5C5470"/>
                </a:solidFill>
                <a:latin typeface="Raleway Light" panose="020B0003030101060003" pitchFamily="34" charset="0"/>
              </a:defRPr>
            </a:lvl1pPr>
          </a:lstStyle>
          <a:p>
            <a:pPr lvl="0"/>
            <a:r>
              <a:rPr lang="en-US"/>
              <a:t>Insert copy text here</a:t>
            </a:r>
          </a:p>
        </p:txBody>
      </p:sp>
      <p:sp>
        <p:nvSpPr>
          <p:cNvPr id="15" name="Text Placeholder 10">
            <a:extLst>
              <a:ext uri="{FF2B5EF4-FFF2-40B4-BE49-F238E27FC236}">
                <a16:creationId xmlns:a16="http://schemas.microsoft.com/office/drawing/2014/main" id="{615F5BA8-790A-594B-9247-74AD0FD0CE96}"/>
              </a:ext>
            </a:extLst>
          </p:cNvPr>
          <p:cNvSpPr>
            <a:spLocks noGrp="1"/>
          </p:cNvSpPr>
          <p:nvPr>
            <p:ph type="body" sz="quarter" idx="18" hasCustomPrompt="1"/>
          </p:nvPr>
        </p:nvSpPr>
        <p:spPr>
          <a:xfrm>
            <a:off x="711798" y="2854641"/>
            <a:ext cx="5765201" cy="684476"/>
          </a:xfrm>
          <a:prstGeom prst="rect">
            <a:avLst/>
          </a:prstGeom>
        </p:spPr>
        <p:txBody>
          <a:bodyPr lIns="0" tIns="0" rIns="0" bIns="0" anchor="t"/>
          <a:lstStyle>
            <a:lvl1pPr marL="285750" indent="-285750">
              <a:buSzPct val="80000"/>
              <a:buFontTx/>
              <a:buBlip>
                <a:blip r:embed="rId3"/>
              </a:buBlip>
              <a:defRPr sz="1800" b="0" i="0">
                <a:solidFill>
                  <a:srgbClr val="5C5470"/>
                </a:solidFill>
                <a:latin typeface="Raleway Light" panose="020B0003030101060003" pitchFamily="34" charset="0"/>
              </a:defRPr>
            </a:lvl1pPr>
          </a:lstStyle>
          <a:p>
            <a:pPr lvl="0"/>
            <a:r>
              <a:rPr lang="en-US"/>
              <a:t>Insert bullet text here</a:t>
            </a:r>
          </a:p>
        </p:txBody>
      </p:sp>
    </p:spTree>
    <p:extLst>
      <p:ext uri="{BB962C8B-B14F-4D97-AF65-F5344CB8AC3E}">
        <p14:creationId xmlns:p14="http://schemas.microsoft.com/office/powerpoint/2010/main" val="26673278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Nurture Content Developm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Nurture content development</a:t>
            </a:r>
            <a:endParaRPr lang="en-GB">
              <a:solidFill>
                <a:srgbClr val="5B5D6B"/>
              </a:solidFill>
              <a:effectLst/>
              <a:latin typeface="Raleway SemiBold" panose="020B0003030101060003" pitchFamily="34" charset="0"/>
            </a:endParaRP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pic>
        <p:nvPicPr>
          <p:cNvPr id="5" name="Picture 4">
            <a:extLst>
              <a:ext uri="{FF2B5EF4-FFF2-40B4-BE49-F238E27FC236}">
                <a16:creationId xmlns:a16="http://schemas.microsoft.com/office/drawing/2014/main" id="{FF9DEAA2-B092-C344-9308-ADC8A10D23A6}"/>
              </a:ext>
            </a:extLst>
          </p:cNvPr>
          <p:cNvPicPr>
            <a:picLocks noChangeAspect="1"/>
          </p:cNvPicPr>
          <p:nvPr userDrawn="1"/>
        </p:nvPicPr>
        <p:blipFill>
          <a:blip r:embed="rId2">
            <a:alphaModFix amt="50000"/>
          </a:blip>
          <a:stretch>
            <a:fillRect/>
          </a:stretch>
        </p:blipFill>
        <p:spPr>
          <a:xfrm>
            <a:off x="0" y="1905000"/>
            <a:ext cx="6921500" cy="3403600"/>
          </a:xfrm>
          <a:prstGeom prst="rect">
            <a:avLst/>
          </a:prstGeom>
        </p:spPr>
      </p:pic>
      <p:pic>
        <p:nvPicPr>
          <p:cNvPr id="4" name="Picture 3">
            <a:extLst>
              <a:ext uri="{FF2B5EF4-FFF2-40B4-BE49-F238E27FC236}">
                <a16:creationId xmlns:a16="http://schemas.microsoft.com/office/drawing/2014/main" id="{7FB2DB0C-87C9-A44E-BFDF-85903D44A27D}"/>
              </a:ext>
            </a:extLst>
          </p:cNvPr>
          <p:cNvPicPr>
            <a:picLocks noChangeAspect="1"/>
          </p:cNvPicPr>
          <p:nvPr userDrawn="1"/>
        </p:nvPicPr>
        <p:blipFill>
          <a:blip r:embed="rId3"/>
          <a:stretch>
            <a:fillRect/>
          </a:stretch>
        </p:blipFill>
        <p:spPr>
          <a:xfrm>
            <a:off x="5722620" y="1828800"/>
            <a:ext cx="4432300" cy="4343400"/>
          </a:xfrm>
          <a:prstGeom prst="rect">
            <a:avLst/>
          </a:prstGeom>
        </p:spPr>
      </p:pic>
      <p:sp>
        <p:nvSpPr>
          <p:cNvPr id="13" name="Text Placeholder 5">
            <a:extLst>
              <a:ext uri="{FF2B5EF4-FFF2-40B4-BE49-F238E27FC236}">
                <a16:creationId xmlns:a16="http://schemas.microsoft.com/office/drawing/2014/main" id="{27141C10-4B29-2546-9A33-22B9331C4C80}"/>
              </a:ext>
            </a:extLst>
          </p:cNvPr>
          <p:cNvSpPr>
            <a:spLocks noGrp="1"/>
          </p:cNvSpPr>
          <p:nvPr>
            <p:ph type="body" sz="quarter" idx="13" hasCustomPrompt="1"/>
          </p:nvPr>
        </p:nvSpPr>
        <p:spPr>
          <a:xfrm>
            <a:off x="6553200" y="4503752"/>
            <a:ext cx="2666999" cy="8229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Bottom of the funnel</a:t>
            </a:r>
          </a:p>
        </p:txBody>
      </p:sp>
      <p:sp>
        <p:nvSpPr>
          <p:cNvPr id="14" name="Text Placeholder 5">
            <a:extLst>
              <a:ext uri="{FF2B5EF4-FFF2-40B4-BE49-F238E27FC236}">
                <a16:creationId xmlns:a16="http://schemas.microsoft.com/office/drawing/2014/main" id="{84E080B9-0396-7741-AD70-A5182B9FBD24}"/>
              </a:ext>
            </a:extLst>
          </p:cNvPr>
          <p:cNvSpPr>
            <a:spLocks noGrp="1"/>
          </p:cNvSpPr>
          <p:nvPr>
            <p:ph type="body" sz="quarter" idx="14" hasCustomPrompt="1"/>
          </p:nvPr>
        </p:nvSpPr>
        <p:spPr>
          <a:xfrm>
            <a:off x="6172200" y="3193112"/>
            <a:ext cx="3429000" cy="8229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Middle of the funnel</a:t>
            </a:r>
          </a:p>
        </p:txBody>
      </p:sp>
      <p:sp>
        <p:nvSpPr>
          <p:cNvPr id="15" name="Text Placeholder 5">
            <a:extLst>
              <a:ext uri="{FF2B5EF4-FFF2-40B4-BE49-F238E27FC236}">
                <a16:creationId xmlns:a16="http://schemas.microsoft.com/office/drawing/2014/main" id="{8787D38D-7794-2745-A92B-457E2331E0D2}"/>
              </a:ext>
            </a:extLst>
          </p:cNvPr>
          <p:cNvSpPr>
            <a:spLocks noGrp="1"/>
          </p:cNvSpPr>
          <p:nvPr>
            <p:ph type="body" sz="quarter" idx="15" hasCustomPrompt="1"/>
          </p:nvPr>
        </p:nvSpPr>
        <p:spPr>
          <a:xfrm>
            <a:off x="5722620" y="1907872"/>
            <a:ext cx="4335780" cy="797560"/>
          </a:xfrm>
          <a:prstGeom prst="rect">
            <a:avLst/>
          </a:prstGeom>
        </p:spPr>
        <p:txBody>
          <a:bodyPr anchor="ctr"/>
          <a:lstStyle>
            <a:lvl1pPr algn="ctr">
              <a:defRPr sz="1600">
                <a:solidFill>
                  <a:schemeClr val="bg1"/>
                </a:solidFill>
                <a:latin typeface="Raleway" panose="020B0003030101060003" pitchFamily="34" charset="0"/>
              </a:defRPr>
            </a:lvl1pPr>
          </a:lstStyle>
          <a:p>
            <a:pPr lvl="0"/>
            <a:r>
              <a:rPr lang="en-US"/>
              <a:t>Top of the funnel</a:t>
            </a:r>
          </a:p>
        </p:txBody>
      </p:sp>
      <p:sp>
        <p:nvSpPr>
          <p:cNvPr id="16" name="Text Placeholder 5">
            <a:extLst>
              <a:ext uri="{FF2B5EF4-FFF2-40B4-BE49-F238E27FC236}">
                <a16:creationId xmlns:a16="http://schemas.microsoft.com/office/drawing/2014/main" id="{F53E6BDC-61DC-3741-92F1-A415121AC626}"/>
              </a:ext>
            </a:extLst>
          </p:cNvPr>
          <p:cNvSpPr>
            <a:spLocks noGrp="1"/>
          </p:cNvSpPr>
          <p:nvPr>
            <p:ph type="body" sz="quarter" idx="16" hasCustomPrompt="1"/>
          </p:nvPr>
        </p:nvSpPr>
        <p:spPr>
          <a:xfrm>
            <a:off x="2362200" y="1907872"/>
            <a:ext cx="3263900" cy="797560"/>
          </a:xfrm>
          <a:prstGeom prst="rect">
            <a:avLst/>
          </a:prstGeom>
        </p:spPr>
        <p:txBody>
          <a:bodyPr anchor="ctr"/>
          <a:lstStyle>
            <a:lvl1pPr algn="l">
              <a:defRPr sz="1600">
                <a:solidFill>
                  <a:srgbClr val="5C5470"/>
                </a:solidFill>
                <a:latin typeface="Raleway" panose="020B0003030101060003" pitchFamily="34" charset="0"/>
              </a:defRPr>
            </a:lvl1pPr>
          </a:lstStyle>
          <a:p>
            <a:pPr lvl="0"/>
            <a:r>
              <a:rPr lang="en-US"/>
              <a:t>Engaging insights</a:t>
            </a:r>
          </a:p>
        </p:txBody>
      </p:sp>
      <p:sp>
        <p:nvSpPr>
          <p:cNvPr id="17" name="Text Placeholder 5">
            <a:extLst>
              <a:ext uri="{FF2B5EF4-FFF2-40B4-BE49-F238E27FC236}">
                <a16:creationId xmlns:a16="http://schemas.microsoft.com/office/drawing/2014/main" id="{B150E800-EB10-C840-B4E9-ECC284753B8C}"/>
              </a:ext>
            </a:extLst>
          </p:cNvPr>
          <p:cNvSpPr>
            <a:spLocks noGrp="1"/>
          </p:cNvSpPr>
          <p:nvPr>
            <p:ph type="body" sz="quarter" idx="17" hasCustomPrompt="1"/>
          </p:nvPr>
        </p:nvSpPr>
        <p:spPr>
          <a:xfrm>
            <a:off x="2362200" y="3208352"/>
            <a:ext cx="3263900" cy="797560"/>
          </a:xfrm>
          <a:prstGeom prst="rect">
            <a:avLst/>
          </a:prstGeom>
        </p:spPr>
        <p:txBody>
          <a:bodyPr anchor="ctr"/>
          <a:lstStyle>
            <a:lvl1pPr algn="l">
              <a:defRPr lang="en-GB" smtClean="0">
                <a:solidFill>
                  <a:srgbClr val="5C5470"/>
                </a:solidFill>
                <a:effectLst/>
              </a:defRPr>
            </a:lvl1pPr>
          </a:lstStyle>
          <a:p>
            <a:r>
              <a:rPr lang="en-GB">
                <a:solidFill>
                  <a:srgbClr val="5B5D6B"/>
                </a:solidFill>
                <a:effectLst/>
                <a:latin typeface="Raleway" panose="020B0003030101060003" pitchFamily="34" charset="0"/>
              </a:rPr>
              <a:t>Persuasive thought leadership</a:t>
            </a:r>
          </a:p>
        </p:txBody>
      </p:sp>
      <p:sp>
        <p:nvSpPr>
          <p:cNvPr id="18" name="Text Placeholder 5">
            <a:extLst>
              <a:ext uri="{FF2B5EF4-FFF2-40B4-BE49-F238E27FC236}">
                <a16:creationId xmlns:a16="http://schemas.microsoft.com/office/drawing/2014/main" id="{B35FA750-AF38-4E4E-8DC8-3F9F783A31ED}"/>
              </a:ext>
            </a:extLst>
          </p:cNvPr>
          <p:cNvSpPr>
            <a:spLocks noGrp="1"/>
          </p:cNvSpPr>
          <p:nvPr>
            <p:ph type="body" sz="quarter" idx="18" hasCustomPrompt="1"/>
          </p:nvPr>
        </p:nvSpPr>
        <p:spPr>
          <a:xfrm>
            <a:off x="2362200" y="4498672"/>
            <a:ext cx="3263900" cy="797560"/>
          </a:xfrm>
          <a:prstGeom prst="rect">
            <a:avLst/>
          </a:prstGeom>
        </p:spPr>
        <p:txBody>
          <a:bodyPr anchor="ctr"/>
          <a:lstStyle>
            <a:lvl1pPr algn="l">
              <a:defRPr lang="en-GB" smtClean="0">
                <a:solidFill>
                  <a:srgbClr val="5C5470"/>
                </a:solidFill>
                <a:effectLst/>
              </a:defRPr>
            </a:lvl1pPr>
          </a:lstStyle>
          <a:p>
            <a:r>
              <a:rPr lang="en-GB">
                <a:solidFill>
                  <a:srgbClr val="5B5D6B"/>
                </a:solidFill>
                <a:effectLst/>
                <a:latin typeface="Raleway" panose="020B0003030101060003" pitchFamily="34" charset="0"/>
              </a:rPr>
              <a:t>Qualification &amp; conversion</a:t>
            </a:r>
          </a:p>
        </p:txBody>
      </p:sp>
    </p:spTree>
    <p:extLst>
      <p:ext uri="{BB962C8B-B14F-4D97-AF65-F5344CB8AC3E}">
        <p14:creationId xmlns:p14="http://schemas.microsoft.com/office/powerpoint/2010/main" val="25580693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Example Personas | TMF Group">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4D2DDBF1-9431-AE4C-8B19-006930E8FEBE}"/>
              </a:ext>
            </a:extLst>
          </p:cNvPr>
          <p:cNvSpPr/>
          <p:nvPr userDrawn="1"/>
        </p:nvSpPr>
        <p:spPr>
          <a:xfrm>
            <a:off x="1" y="16857"/>
            <a:ext cx="12192596" cy="6858000"/>
          </a:xfrm>
          <a:prstGeom prst="rect">
            <a:avLst/>
          </a:prstGeom>
          <a:blipFill>
            <a:blip r:embed="rId2" cstate="print"/>
            <a:stretch>
              <a:fillRect/>
            </a:stretch>
          </a:blipFill>
        </p:spPr>
        <p:txBody>
          <a:bodyPr wrap="square" lIns="0" tIns="0" rIns="0" bIns="0" rtlCol="0"/>
          <a:lstStyle/>
          <a:p>
            <a:endParaRPr/>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b="1" smtClean="0">
                <a:effectLst/>
              </a:defRPr>
            </a:lvl1pPr>
          </a:lstStyle>
          <a:p>
            <a:r>
              <a:rPr lang="en-GB" b="1">
                <a:solidFill>
                  <a:srgbClr val="5B5D6B"/>
                </a:solidFill>
                <a:effectLst/>
                <a:latin typeface="Raleway" panose="020B0003030101060003" pitchFamily="34" charset="0"/>
              </a:rPr>
              <a:t>Example Personas</a:t>
            </a:r>
            <a:endParaRPr lang="en-GB">
              <a:solidFill>
                <a:srgbClr val="5B5D6B"/>
              </a:solidFill>
              <a:effectLst/>
              <a:latin typeface="Raleway SemiBold" panose="020B0003030101060003" pitchFamily="34" charset="0"/>
            </a:endParaRP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TMF Group</a:t>
            </a:r>
          </a:p>
        </p:txBody>
      </p:sp>
      <p:pic>
        <p:nvPicPr>
          <p:cNvPr id="20" name="Picture 19">
            <a:extLst>
              <a:ext uri="{FF2B5EF4-FFF2-40B4-BE49-F238E27FC236}">
                <a16:creationId xmlns:a16="http://schemas.microsoft.com/office/drawing/2014/main" id="{E954480B-20FE-A048-82FD-470E8B95AC6D}"/>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22" name="object 7">
            <a:extLst>
              <a:ext uri="{FF2B5EF4-FFF2-40B4-BE49-F238E27FC236}">
                <a16:creationId xmlns:a16="http://schemas.microsoft.com/office/drawing/2014/main" id="{60B374DB-F551-9545-AAF8-87BA01F4FFCC}"/>
              </a:ext>
            </a:extLst>
          </p:cNvPr>
          <p:cNvSpPr/>
          <p:nvPr userDrawn="1"/>
        </p:nvSpPr>
        <p:spPr>
          <a:xfrm>
            <a:off x="4118292" y="2231453"/>
            <a:ext cx="3955414" cy="2799206"/>
          </a:xfrm>
          <a:prstGeom prst="rect">
            <a:avLst/>
          </a:prstGeom>
          <a:blipFill>
            <a:blip r:embed="rId4" cstate="print"/>
            <a:stretch>
              <a:fillRect/>
            </a:stretch>
          </a:blipFill>
          <a:effectLst>
            <a:outerShdw blurRad="190500" dist="381000" dir="5400000" sx="90000" sy="90000" algn="ctr" rotWithShape="0">
              <a:srgbClr val="000000">
                <a:alpha val="8000"/>
              </a:srgbClr>
            </a:outerShdw>
          </a:effectLst>
        </p:spPr>
        <p:txBody>
          <a:bodyPr wrap="square" lIns="0" tIns="0" rIns="0" bIns="0" rtlCol="0"/>
          <a:lstStyle/>
          <a:p>
            <a:endParaRPr/>
          </a:p>
        </p:txBody>
      </p:sp>
      <p:sp>
        <p:nvSpPr>
          <p:cNvPr id="24" name="object 9">
            <a:extLst>
              <a:ext uri="{FF2B5EF4-FFF2-40B4-BE49-F238E27FC236}">
                <a16:creationId xmlns:a16="http://schemas.microsoft.com/office/drawing/2014/main" id="{3A04D985-6E53-0942-82E4-1F0FDFAD30FF}"/>
              </a:ext>
            </a:extLst>
          </p:cNvPr>
          <p:cNvSpPr/>
          <p:nvPr userDrawn="1"/>
        </p:nvSpPr>
        <p:spPr>
          <a:xfrm>
            <a:off x="724496" y="2592437"/>
            <a:ext cx="2966554" cy="2099425"/>
          </a:xfrm>
          <a:prstGeom prst="rect">
            <a:avLst/>
          </a:prstGeom>
          <a:blipFill>
            <a:blip r:embed="rId5" cstate="print"/>
            <a:stretch>
              <a:fillRect/>
            </a:stretch>
          </a:blipFill>
          <a:effectLst>
            <a:outerShdw blurRad="190500" dist="190500" dir="5400000" sx="90000" sy="90000" rotWithShape="0">
              <a:prstClr val="black">
                <a:alpha val="8000"/>
              </a:prstClr>
            </a:outerShdw>
          </a:effectLst>
        </p:spPr>
        <p:txBody>
          <a:bodyPr wrap="square" lIns="0" tIns="0" rIns="0" bIns="0" rtlCol="0"/>
          <a:lstStyle/>
          <a:p>
            <a:endParaRPr/>
          </a:p>
        </p:txBody>
      </p:sp>
      <p:sp>
        <p:nvSpPr>
          <p:cNvPr id="23" name="object 8">
            <a:extLst>
              <a:ext uri="{FF2B5EF4-FFF2-40B4-BE49-F238E27FC236}">
                <a16:creationId xmlns:a16="http://schemas.microsoft.com/office/drawing/2014/main" id="{487B1455-5E8E-8F48-A80E-48FDB391823E}"/>
              </a:ext>
            </a:extLst>
          </p:cNvPr>
          <p:cNvSpPr/>
          <p:nvPr userDrawn="1"/>
        </p:nvSpPr>
        <p:spPr>
          <a:xfrm>
            <a:off x="8508936" y="2592437"/>
            <a:ext cx="2966567" cy="2099425"/>
          </a:xfrm>
          <a:prstGeom prst="rect">
            <a:avLst/>
          </a:prstGeom>
          <a:blipFill>
            <a:blip r:embed="rId6" cstate="print"/>
            <a:stretch>
              <a:fillRect/>
            </a:stretch>
          </a:blipFill>
          <a:effectLst>
            <a:outerShdw blurRad="190500" dist="190500" dir="5400000" sx="90000" sy="90000" algn="ctr" rotWithShape="0">
              <a:srgbClr val="000000">
                <a:alpha val="8000"/>
              </a:srgbClr>
            </a:outerShdw>
          </a:effectLst>
        </p:spPr>
        <p:txBody>
          <a:bodyPr wrap="square" lIns="0" tIns="0" rIns="0" bIns="0" rtlCol="0"/>
          <a:lstStyle/>
          <a:p>
            <a:endParaRPr/>
          </a:p>
        </p:txBody>
      </p:sp>
      <p:sp>
        <p:nvSpPr>
          <p:cNvPr id="13" name="TextBox 12">
            <a:extLst>
              <a:ext uri="{FF2B5EF4-FFF2-40B4-BE49-F238E27FC236}">
                <a16:creationId xmlns:a16="http://schemas.microsoft.com/office/drawing/2014/main" id="{00CC50B6-7954-4CA0-83D3-5C3FBD8B8340}"/>
              </a:ext>
            </a:extLst>
          </p:cNvPr>
          <p:cNvSpPr txBox="1"/>
          <p:nvPr userDrawn="1"/>
        </p:nvSpPr>
        <p:spPr>
          <a:xfrm>
            <a:off x="2438399" y="6421546"/>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7"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43674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xample Personas | Robert Half">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4D2DDBF1-9431-AE4C-8B19-006930E8FEBE}"/>
              </a:ext>
            </a:extLst>
          </p:cNvPr>
          <p:cNvSpPr/>
          <p:nvPr userDrawn="1"/>
        </p:nvSpPr>
        <p:spPr>
          <a:xfrm>
            <a:off x="0" y="0"/>
            <a:ext cx="12192596" cy="6858000"/>
          </a:xfrm>
          <a:prstGeom prst="rect">
            <a:avLst/>
          </a:prstGeom>
          <a:blipFill>
            <a:blip r:embed="rId2" cstate="print"/>
            <a:stretch>
              <a:fillRect/>
            </a:stretch>
          </a:blipFill>
        </p:spPr>
        <p:txBody>
          <a:bodyPr wrap="square" lIns="0" tIns="0" rIns="0" bIns="0" rtlCol="0"/>
          <a:lstStyle/>
          <a:p>
            <a:endParaRPr/>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b="1" smtClean="0">
                <a:effectLst/>
              </a:defRPr>
            </a:lvl1pPr>
          </a:lstStyle>
          <a:p>
            <a:r>
              <a:rPr lang="en-GB" b="1">
                <a:solidFill>
                  <a:srgbClr val="5B5D6B"/>
                </a:solidFill>
                <a:effectLst/>
                <a:latin typeface="Raleway" panose="020B0003030101060003" pitchFamily="34" charset="0"/>
              </a:rPr>
              <a:t>Example Personas</a:t>
            </a:r>
            <a:endParaRPr lang="en-GB">
              <a:solidFill>
                <a:srgbClr val="5B5D6B"/>
              </a:solidFill>
              <a:effectLst/>
              <a:latin typeface="Raleway SemiBold" panose="020B0003030101060003" pitchFamily="34" charset="0"/>
            </a:endParaRP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Robert Half</a:t>
            </a:r>
          </a:p>
        </p:txBody>
      </p:sp>
      <p:pic>
        <p:nvPicPr>
          <p:cNvPr id="20" name="Picture 19">
            <a:extLst>
              <a:ext uri="{FF2B5EF4-FFF2-40B4-BE49-F238E27FC236}">
                <a16:creationId xmlns:a16="http://schemas.microsoft.com/office/drawing/2014/main" id="{E954480B-20FE-A048-82FD-470E8B95AC6D}"/>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13" name="object 7">
            <a:extLst>
              <a:ext uri="{FF2B5EF4-FFF2-40B4-BE49-F238E27FC236}">
                <a16:creationId xmlns:a16="http://schemas.microsoft.com/office/drawing/2014/main" id="{06E3003B-C3AC-164C-969D-7E1998FA6A4B}"/>
              </a:ext>
            </a:extLst>
          </p:cNvPr>
          <p:cNvSpPr/>
          <p:nvPr userDrawn="1"/>
        </p:nvSpPr>
        <p:spPr>
          <a:xfrm>
            <a:off x="4723384" y="1653349"/>
            <a:ext cx="2799212" cy="3955415"/>
          </a:xfrm>
          <a:prstGeom prst="rect">
            <a:avLst/>
          </a:prstGeom>
          <a:blipFill>
            <a:blip r:embed="rId4" cstate="print"/>
            <a:stretch>
              <a:fillRect/>
            </a:stretch>
          </a:blipFill>
          <a:effectLst>
            <a:outerShdw blurRad="190500" dist="444500" dir="5400000" sx="90000" sy="90000" algn="ctr" rotWithShape="0">
              <a:srgbClr val="000000">
                <a:alpha val="8000"/>
              </a:srgbClr>
            </a:outerShdw>
          </a:effectLst>
        </p:spPr>
        <p:txBody>
          <a:bodyPr wrap="square" lIns="0" tIns="0" rIns="0" bIns="0" rtlCol="0"/>
          <a:lstStyle/>
          <a:p>
            <a:endParaRPr/>
          </a:p>
        </p:txBody>
      </p:sp>
      <p:sp>
        <p:nvSpPr>
          <p:cNvPr id="14" name="object 8">
            <a:extLst>
              <a:ext uri="{FF2B5EF4-FFF2-40B4-BE49-F238E27FC236}">
                <a16:creationId xmlns:a16="http://schemas.microsoft.com/office/drawing/2014/main" id="{7DB4AD9E-DAAE-134B-BB76-51720F7CCA9F}"/>
              </a:ext>
            </a:extLst>
          </p:cNvPr>
          <p:cNvSpPr/>
          <p:nvPr userDrawn="1"/>
        </p:nvSpPr>
        <p:spPr>
          <a:xfrm>
            <a:off x="8249487" y="2158860"/>
            <a:ext cx="2099424" cy="2966567"/>
          </a:xfrm>
          <a:prstGeom prst="rect">
            <a:avLst/>
          </a:prstGeom>
          <a:blipFill>
            <a:blip r:embed="rId5" cstate="print"/>
            <a:stretch>
              <a:fillRect/>
            </a:stretch>
          </a:blipFill>
          <a:effectLst>
            <a:outerShdw blurRad="190500" dist="317500" dir="5400000" sx="90000" sy="90000" algn="ctr" rotWithShape="0">
              <a:srgbClr val="000000">
                <a:alpha val="8000"/>
              </a:srgbClr>
            </a:outerShdw>
          </a:effectLst>
        </p:spPr>
        <p:txBody>
          <a:bodyPr wrap="square" lIns="0" tIns="0" rIns="0" bIns="0" rtlCol="0"/>
          <a:lstStyle/>
          <a:p>
            <a:endParaRPr/>
          </a:p>
        </p:txBody>
      </p:sp>
      <p:sp>
        <p:nvSpPr>
          <p:cNvPr id="15" name="object 9">
            <a:extLst>
              <a:ext uri="{FF2B5EF4-FFF2-40B4-BE49-F238E27FC236}">
                <a16:creationId xmlns:a16="http://schemas.microsoft.com/office/drawing/2014/main" id="{7FDF888A-2467-6141-9FA3-6880211A464D}"/>
              </a:ext>
            </a:extLst>
          </p:cNvPr>
          <p:cNvSpPr/>
          <p:nvPr userDrawn="1"/>
        </p:nvSpPr>
        <p:spPr>
          <a:xfrm>
            <a:off x="1905050" y="2158860"/>
            <a:ext cx="2099424" cy="2966567"/>
          </a:xfrm>
          <a:prstGeom prst="rect">
            <a:avLst/>
          </a:prstGeom>
          <a:blipFill>
            <a:blip r:embed="rId6" cstate="print"/>
            <a:stretch>
              <a:fillRect/>
            </a:stretch>
          </a:blipFill>
          <a:effectLst>
            <a:outerShdw blurRad="190500" dist="317500" dir="5400000" sx="90000" sy="90000" algn="ctr" rotWithShape="0">
              <a:srgbClr val="000000">
                <a:alpha val="8000"/>
              </a:srgbClr>
            </a:outerShdw>
          </a:effectLst>
        </p:spPr>
        <p:txBody>
          <a:bodyPr wrap="square" lIns="0" tIns="0" rIns="0" bIns="0" rtlCol="0"/>
          <a:lstStyle/>
          <a:p>
            <a:endParaRPr/>
          </a:p>
        </p:txBody>
      </p:sp>
      <p:sp>
        <p:nvSpPr>
          <p:cNvPr id="16" name="TextBox 15">
            <a:extLst>
              <a:ext uri="{FF2B5EF4-FFF2-40B4-BE49-F238E27FC236}">
                <a16:creationId xmlns:a16="http://schemas.microsoft.com/office/drawing/2014/main" id="{6A248336-5E0A-4DDB-A008-7860540A3847}"/>
              </a:ext>
            </a:extLst>
          </p:cNvPr>
          <p:cNvSpPr txBox="1"/>
          <p:nvPr userDrawn="1"/>
        </p:nvSpPr>
        <p:spPr>
          <a:xfrm>
            <a:off x="2438399" y="6421546"/>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7"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067709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xample Personas | ATOS">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4D2DDBF1-9431-AE4C-8B19-006930E8FEBE}"/>
              </a:ext>
            </a:extLst>
          </p:cNvPr>
          <p:cNvSpPr/>
          <p:nvPr userDrawn="1"/>
        </p:nvSpPr>
        <p:spPr>
          <a:xfrm>
            <a:off x="0" y="0"/>
            <a:ext cx="12192596" cy="6858000"/>
          </a:xfrm>
          <a:prstGeom prst="rect">
            <a:avLst/>
          </a:prstGeom>
          <a:blipFill>
            <a:blip r:embed="rId2" cstate="print"/>
            <a:stretch>
              <a:fillRect/>
            </a:stretch>
          </a:blipFill>
        </p:spPr>
        <p:txBody>
          <a:bodyPr wrap="square" lIns="0" tIns="0" rIns="0" bIns="0" rtlCol="0"/>
          <a:lstStyle/>
          <a:p>
            <a:endParaRPr/>
          </a:p>
        </p:txBody>
      </p:sp>
      <p:sp>
        <p:nvSpPr>
          <p:cNvPr id="13" name="object 7">
            <a:extLst>
              <a:ext uri="{FF2B5EF4-FFF2-40B4-BE49-F238E27FC236}">
                <a16:creationId xmlns:a16="http://schemas.microsoft.com/office/drawing/2014/main" id="{C3241411-2C2B-684A-830D-A73695E52A26}"/>
              </a:ext>
            </a:extLst>
          </p:cNvPr>
          <p:cNvSpPr/>
          <p:nvPr userDrawn="1"/>
        </p:nvSpPr>
        <p:spPr>
          <a:xfrm>
            <a:off x="4118292" y="2231453"/>
            <a:ext cx="3955414" cy="2799206"/>
          </a:xfrm>
          <a:prstGeom prst="rect">
            <a:avLst/>
          </a:prstGeom>
          <a:blipFill>
            <a:blip r:embed="rId3" cstate="print"/>
            <a:stretch>
              <a:fillRect/>
            </a:stretch>
          </a:blipFill>
          <a:effectLst>
            <a:outerShdw blurRad="190500" dist="444500" dir="5400000" sx="90000" sy="90000" algn="ctr" rotWithShape="0">
              <a:srgbClr val="000000">
                <a:alpha val="8000"/>
              </a:srgbClr>
            </a:outerShdw>
          </a:effectLst>
        </p:spPr>
        <p:txBody>
          <a:bodyPr wrap="square" lIns="0" tIns="0" rIns="0" bIns="0" rtlCol="0"/>
          <a:lstStyle/>
          <a:p>
            <a:endParaRPr/>
          </a:p>
        </p:txBody>
      </p:sp>
      <p:sp>
        <p:nvSpPr>
          <p:cNvPr id="14" name="object 8">
            <a:extLst>
              <a:ext uri="{FF2B5EF4-FFF2-40B4-BE49-F238E27FC236}">
                <a16:creationId xmlns:a16="http://schemas.microsoft.com/office/drawing/2014/main" id="{A5BADF8D-DDCC-F943-A676-430905C75F18}"/>
              </a:ext>
            </a:extLst>
          </p:cNvPr>
          <p:cNvSpPr/>
          <p:nvPr userDrawn="1"/>
        </p:nvSpPr>
        <p:spPr>
          <a:xfrm>
            <a:off x="8508936" y="2592437"/>
            <a:ext cx="2966567" cy="2099425"/>
          </a:xfrm>
          <a:prstGeom prst="rect">
            <a:avLst/>
          </a:prstGeom>
          <a:blipFill>
            <a:blip r:embed="rId4" cstate="print"/>
            <a:stretch>
              <a:fillRect/>
            </a:stretch>
          </a:blipFill>
          <a:effectLst>
            <a:outerShdw blurRad="190500" dist="317500" dir="5400000" sx="90000" sy="90000" algn="ctr" rotWithShape="0">
              <a:srgbClr val="000000">
                <a:alpha val="8000"/>
              </a:srgbClr>
            </a:outerShdw>
          </a:effectLst>
        </p:spPr>
        <p:txBody>
          <a:bodyPr wrap="square" lIns="0" tIns="0" rIns="0" bIns="0" rtlCol="0"/>
          <a:lstStyle/>
          <a:p>
            <a:endParaRPr/>
          </a:p>
        </p:txBody>
      </p:sp>
      <p:sp>
        <p:nvSpPr>
          <p:cNvPr id="15" name="object 9">
            <a:extLst>
              <a:ext uri="{FF2B5EF4-FFF2-40B4-BE49-F238E27FC236}">
                <a16:creationId xmlns:a16="http://schemas.microsoft.com/office/drawing/2014/main" id="{9650FC0C-2502-074B-AC4A-776B7923A4A8}"/>
              </a:ext>
            </a:extLst>
          </p:cNvPr>
          <p:cNvSpPr/>
          <p:nvPr userDrawn="1"/>
        </p:nvSpPr>
        <p:spPr>
          <a:xfrm>
            <a:off x="724496" y="2592437"/>
            <a:ext cx="2966554" cy="2099425"/>
          </a:xfrm>
          <a:prstGeom prst="rect">
            <a:avLst/>
          </a:prstGeom>
          <a:blipFill>
            <a:blip r:embed="rId5" cstate="print"/>
            <a:stretch>
              <a:fillRect/>
            </a:stretch>
          </a:blipFill>
          <a:effectLst>
            <a:outerShdw blurRad="190500" dist="317500" dir="5400000" sx="90000" sy="90000" algn="ctr" rotWithShape="0">
              <a:srgbClr val="000000">
                <a:alpha val="8000"/>
              </a:srgbClr>
            </a:outerShdw>
          </a:effectLst>
        </p:spPr>
        <p:txBody>
          <a:bodyPr wrap="square" lIns="0" tIns="0" rIns="0" bIns="0" rtlCol="0"/>
          <a:lstStyle/>
          <a:p>
            <a:endParaRPr/>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b="1" smtClean="0">
                <a:effectLst/>
              </a:defRPr>
            </a:lvl1pPr>
          </a:lstStyle>
          <a:p>
            <a:r>
              <a:rPr lang="en-GB" b="1">
                <a:solidFill>
                  <a:srgbClr val="5B5D6B"/>
                </a:solidFill>
                <a:effectLst/>
                <a:latin typeface="Raleway" panose="020B0003030101060003" pitchFamily="34" charset="0"/>
              </a:rPr>
              <a:t>Example Personas</a:t>
            </a:r>
            <a:endParaRPr lang="en-GB">
              <a:solidFill>
                <a:srgbClr val="5B5D6B"/>
              </a:solidFill>
              <a:effectLst/>
              <a:latin typeface="Raleway SemiBold" panose="020B0003030101060003" pitchFamily="34" charset="0"/>
            </a:endParaRP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ATOS</a:t>
            </a:r>
          </a:p>
        </p:txBody>
      </p:sp>
      <p:pic>
        <p:nvPicPr>
          <p:cNvPr id="20" name="Picture 19">
            <a:extLst>
              <a:ext uri="{FF2B5EF4-FFF2-40B4-BE49-F238E27FC236}">
                <a16:creationId xmlns:a16="http://schemas.microsoft.com/office/drawing/2014/main" id="{E954480B-20FE-A048-82FD-470E8B95AC6D}"/>
              </a:ext>
            </a:extLst>
          </p:cNvPr>
          <p:cNvPicPr>
            <a:picLocks noChangeAspect="1"/>
          </p:cNvPicPr>
          <p:nvPr userDrawn="1"/>
        </p:nvPicPr>
        <p:blipFill>
          <a:blip r:embed="rId6"/>
          <a:stretch>
            <a:fillRect/>
          </a:stretch>
        </p:blipFill>
        <p:spPr>
          <a:xfrm>
            <a:off x="10530552" y="533400"/>
            <a:ext cx="944951" cy="337820"/>
          </a:xfrm>
          <a:prstGeom prst="rect">
            <a:avLst/>
          </a:prstGeom>
        </p:spPr>
      </p:pic>
      <p:sp>
        <p:nvSpPr>
          <p:cNvPr id="16" name="TextBox 15">
            <a:extLst>
              <a:ext uri="{FF2B5EF4-FFF2-40B4-BE49-F238E27FC236}">
                <a16:creationId xmlns:a16="http://schemas.microsoft.com/office/drawing/2014/main" id="{8AD58955-E3F3-46AA-B5C1-21D0E8BFC4F7}"/>
              </a:ext>
            </a:extLst>
          </p:cNvPr>
          <p:cNvSpPr txBox="1"/>
          <p:nvPr userDrawn="1"/>
        </p:nvSpPr>
        <p:spPr>
          <a:xfrm>
            <a:off x="2438399" y="6421546"/>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7"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1326932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Example Personas | ATOS">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4D2DDBF1-9431-AE4C-8B19-006930E8FEBE}"/>
              </a:ext>
            </a:extLst>
          </p:cNvPr>
          <p:cNvSpPr/>
          <p:nvPr userDrawn="1"/>
        </p:nvSpPr>
        <p:spPr>
          <a:xfrm>
            <a:off x="0" y="0"/>
            <a:ext cx="12192596" cy="6858000"/>
          </a:xfrm>
          <a:prstGeom prst="rect">
            <a:avLst/>
          </a:prstGeom>
          <a:blipFill>
            <a:blip r:embed="rId2" cstate="print"/>
            <a:stretch>
              <a:fillRect/>
            </a:stretch>
          </a:blipFill>
        </p:spPr>
        <p:txBody>
          <a:bodyPr wrap="square" lIns="0" tIns="0" rIns="0" bIns="0" rtlCol="0"/>
          <a:lstStyle/>
          <a:p>
            <a:endParaRPr/>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b="1" smtClean="0">
                <a:effectLst/>
              </a:defRPr>
            </a:lvl1pPr>
          </a:lstStyle>
          <a:p>
            <a:r>
              <a:rPr lang="en-GB" b="1">
                <a:solidFill>
                  <a:srgbClr val="5B5D6B"/>
                </a:solidFill>
                <a:effectLst/>
                <a:latin typeface="Raleway" panose="020B0003030101060003" pitchFamily="34" charset="0"/>
              </a:rPr>
              <a:t>Example Personas</a:t>
            </a:r>
            <a:endParaRPr lang="en-GB">
              <a:solidFill>
                <a:srgbClr val="5B5D6B"/>
              </a:solidFill>
              <a:effectLst/>
              <a:latin typeface="Raleway SemiBold" panose="020B0003030101060003" pitchFamily="34" charset="0"/>
            </a:endParaRP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ATOS</a:t>
            </a:r>
          </a:p>
        </p:txBody>
      </p:sp>
      <p:pic>
        <p:nvPicPr>
          <p:cNvPr id="20" name="Picture 19">
            <a:extLst>
              <a:ext uri="{FF2B5EF4-FFF2-40B4-BE49-F238E27FC236}">
                <a16:creationId xmlns:a16="http://schemas.microsoft.com/office/drawing/2014/main" id="{E954480B-20FE-A048-82FD-470E8B95AC6D}"/>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16" name="TextBox 15">
            <a:extLst>
              <a:ext uri="{FF2B5EF4-FFF2-40B4-BE49-F238E27FC236}">
                <a16:creationId xmlns:a16="http://schemas.microsoft.com/office/drawing/2014/main" id="{8AD58955-E3F3-46AA-B5C1-21D0E8BFC4F7}"/>
              </a:ext>
            </a:extLst>
          </p:cNvPr>
          <p:cNvSpPr txBox="1"/>
          <p:nvPr userDrawn="1"/>
        </p:nvSpPr>
        <p:spPr>
          <a:xfrm>
            <a:off x="2438399" y="6421546"/>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4"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3495040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xample Personas | GDHV">
    <p:spTree>
      <p:nvGrpSpPr>
        <p:cNvPr id="1" name=""/>
        <p:cNvGrpSpPr/>
        <p:nvPr/>
      </p:nvGrpSpPr>
      <p:grpSpPr>
        <a:xfrm>
          <a:off x="0" y="0"/>
          <a:ext cx="0" cy="0"/>
          <a:chOff x="0" y="0"/>
          <a:chExt cx="0" cy="0"/>
        </a:xfrm>
      </p:grpSpPr>
      <p:sp>
        <p:nvSpPr>
          <p:cNvPr id="19" name="object 2">
            <a:extLst>
              <a:ext uri="{FF2B5EF4-FFF2-40B4-BE49-F238E27FC236}">
                <a16:creationId xmlns:a16="http://schemas.microsoft.com/office/drawing/2014/main" id="{4D2DDBF1-9431-AE4C-8B19-006930E8FEBE}"/>
              </a:ext>
            </a:extLst>
          </p:cNvPr>
          <p:cNvSpPr/>
          <p:nvPr userDrawn="1"/>
        </p:nvSpPr>
        <p:spPr>
          <a:xfrm>
            <a:off x="0" y="0"/>
            <a:ext cx="12192596" cy="6858000"/>
          </a:xfrm>
          <a:prstGeom prst="rect">
            <a:avLst/>
          </a:prstGeom>
          <a:blipFill>
            <a:blip r:embed="rId2" cstate="print"/>
            <a:stretch>
              <a:fillRect/>
            </a:stretch>
          </a:blipFill>
        </p:spPr>
        <p:txBody>
          <a:bodyPr wrap="square" lIns="0" tIns="0" rIns="0" bIns="0" rtlCol="0"/>
          <a:lstStyle/>
          <a:p>
            <a:endParaRPr/>
          </a:p>
        </p:txBody>
      </p:sp>
      <p:sp>
        <p:nvSpPr>
          <p:cNvPr id="11" name="Text Placeholder 10">
            <a:extLst>
              <a:ext uri="{FF2B5EF4-FFF2-40B4-BE49-F238E27FC236}">
                <a16:creationId xmlns:a16="http://schemas.microsoft.com/office/drawing/2014/main" id="{F1942F93-E94B-8B42-86F5-EBFFD560DB8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b="1" smtClean="0">
                <a:effectLst/>
              </a:defRPr>
            </a:lvl1pPr>
          </a:lstStyle>
          <a:p>
            <a:r>
              <a:rPr lang="en-GB" b="1">
                <a:solidFill>
                  <a:srgbClr val="5B5D6B"/>
                </a:solidFill>
                <a:effectLst/>
                <a:latin typeface="Raleway" panose="020B0003030101060003" pitchFamily="34" charset="0"/>
              </a:rPr>
              <a:t>Example Personas</a:t>
            </a:r>
            <a:endParaRPr lang="en-GB">
              <a:solidFill>
                <a:srgbClr val="5B5D6B"/>
              </a:solidFill>
              <a:effectLst/>
              <a:latin typeface="Raleway SemiBold" panose="020B0003030101060003" pitchFamily="34" charset="0"/>
            </a:endParaRPr>
          </a:p>
        </p:txBody>
      </p:sp>
      <p:sp>
        <p:nvSpPr>
          <p:cNvPr id="12" name="Text Placeholder 10">
            <a:extLst>
              <a:ext uri="{FF2B5EF4-FFF2-40B4-BE49-F238E27FC236}">
                <a16:creationId xmlns:a16="http://schemas.microsoft.com/office/drawing/2014/main" id="{D6D6734E-D219-BD4E-B877-DB44BCA2D845}"/>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GDHV</a:t>
            </a:r>
          </a:p>
        </p:txBody>
      </p:sp>
      <p:pic>
        <p:nvPicPr>
          <p:cNvPr id="20" name="Picture 19">
            <a:extLst>
              <a:ext uri="{FF2B5EF4-FFF2-40B4-BE49-F238E27FC236}">
                <a16:creationId xmlns:a16="http://schemas.microsoft.com/office/drawing/2014/main" id="{E954480B-20FE-A048-82FD-470E8B95AC6D}"/>
              </a:ext>
            </a:extLst>
          </p:cNvPr>
          <p:cNvPicPr>
            <a:picLocks noChangeAspect="1"/>
          </p:cNvPicPr>
          <p:nvPr userDrawn="1"/>
        </p:nvPicPr>
        <p:blipFill>
          <a:blip r:embed="rId3"/>
          <a:stretch>
            <a:fillRect/>
          </a:stretch>
        </p:blipFill>
        <p:spPr>
          <a:xfrm>
            <a:off x="10530552" y="533400"/>
            <a:ext cx="944951" cy="337820"/>
          </a:xfrm>
          <a:prstGeom prst="rect">
            <a:avLst/>
          </a:prstGeom>
        </p:spPr>
      </p:pic>
      <p:sp>
        <p:nvSpPr>
          <p:cNvPr id="16" name="object 7">
            <a:extLst>
              <a:ext uri="{FF2B5EF4-FFF2-40B4-BE49-F238E27FC236}">
                <a16:creationId xmlns:a16="http://schemas.microsoft.com/office/drawing/2014/main" id="{934D2E4E-FAE0-0647-861D-60AD2D20E871}"/>
              </a:ext>
            </a:extLst>
          </p:cNvPr>
          <p:cNvSpPr/>
          <p:nvPr userDrawn="1"/>
        </p:nvSpPr>
        <p:spPr>
          <a:xfrm>
            <a:off x="4118292" y="2231453"/>
            <a:ext cx="3955414" cy="2799206"/>
          </a:xfrm>
          <a:prstGeom prst="rect">
            <a:avLst/>
          </a:prstGeom>
          <a:blipFill>
            <a:blip r:embed="rId4" cstate="print"/>
            <a:stretch>
              <a:fillRect/>
            </a:stretch>
          </a:blipFill>
          <a:effectLst>
            <a:outerShdw blurRad="190500" dist="444500" dir="5400000" sx="90000" sy="90000" algn="ctr" rotWithShape="0">
              <a:srgbClr val="000000">
                <a:alpha val="8000"/>
              </a:srgbClr>
            </a:outerShdw>
          </a:effectLst>
        </p:spPr>
        <p:txBody>
          <a:bodyPr wrap="square" lIns="0" tIns="0" rIns="0" bIns="0" rtlCol="0"/>
          <a:lstStyle/>
          <a:p>
            <a:endParaRPr/>
          </a:p>
        </p:txBody>
      </p:sp>
      <p:sp>
        <p:nvSpPr>
          <p:cNvPr id="17" name="object 8">
            <a:extLst>
              <a:ext uri="{FF2B5EF4-FFF2-40B4-BE49-F238E27FC236}">
                <a16:creationId xmlns:a16="http://schemas.microsoft.com/office/drawing/2014/main" id="{8AEBB992-6EE4-6546-81E4-DC3C44192C72}"/>
              </a:ext>
            </a:extLst>
          </p:cNvPr>
          <p:cNvSpPr/>
          <p:nvPr userDrawn="1"/>
        </p:nvSpPr>
        <p:spPr>
          <a:xfrm>
            <a:off x="8484196" y="2590800"/>
            <a:ext cx="2966554" cy="2099424"/>
          </a:xfrm>
          <a:prstGeom prst="rect">
            <a:avLst/>
          </a:prstGeom>
          <a:blipFill>
            <a:blip r:embed="rId5" cstate="print"/>
            <a:stretch>
              <a:fillRect/>
            </a:stretch>
          </a:blipFill>
          <a:effectLst>
            <a:outerShdw blurRad="190500" dist="317500" dir="5400000" sx="90000" sy="90000" algn="ctr" rotWithShape="0">
              <a:srgbClr val="000000">
                <a:alpha val="8000"/>
              </a:srgbClr>
            </a:outerShdw>
          </a:effectLst>
        </p:spPr>
        <p:txBody>
          <a:bodyPr wrap="square" lIns="0" tIns="0" rIns="0" bIns="0" rtlCol="0"/>
          <a:lstStyle/>
          <a:p>
            <a:endParaRPr/>
          </a:p>
        </p:txBody>
      </p:sp>
      <p:sp>
        <p:nvSpPr>
          <p:cNvPr id="18" name="object 9">
            <a:extLst>
              <a:ext uri="{FF2B5EF4-FFF2-40B4-BE49-F238E27FC236}">
                <a16:creationId xmlns:a16="http://schemas.microsoft.com/office/drawing/2014/main" id="{BFD2ACA3-E04F-2745-BCC5-AB988A1831BB}"/>
              </a:ext>
            </a:extLst>
          </p:cNvPr>
          <p:cNvSpPr/>
          <p:nvPr userDrawn="1"/>
        </p:nvSpPr>
        <p:spPr>
          <a:xfrm>
            <a:off x="724496" y="2592438"/>
            <a:ext cx="2966554" cy="2099424"/>
          </a:xfrm>
          <a:prstGeom prst="rect">
            <a:avLst/>
          </a:prstGeom>
          <a:blipFill>
            <a:blip r:embed="rId6" cstate="print"/>
            <a:stretch>
              <a:fillRect/>
            </a:stretch>
          </a:blipFill>
          <a:effectLst>
            <a:outerShdw blurRad="190500" dist="317500" dir="5400000" sx="90000" sy="90000" algn="ctr" rotWithShape="0">
              <a:srgbClr val="000000">
                <a:alpha val="8000"/>
              </a:srgbClr>
            </a:outerShdw>
          </a:effectLst>
        </p:spPr>
        <p:txBody>
          <a:bodyPr wrap="square" lIns="0" tIns="0" rIns="0" bIns="0" rtlCol="0"/>
          <a:lstStyle/>
          <a:p>
            <a:endParaRPr/>
          </a:p>
        </p:txBody>
      </p:sp>
      <p:sp>
        <p:nvSpPr>
          <p:cNvPr id="13" name="TextBox 12">
            <a:extLst>
              <a:ext uri="{FF2B5EF4-FFF2-40B4-BE49-F238E27FC236}">
                <a16:creationId xmlns:a16="http://schemas.microsoft.com/office/drawing/2014/main" id="{24C70506-9BC5-4B15-867D-D53CC7810897}"/>
              </a:ext>
            </a:extLst>
          </p:cNvPr>
          <p:cNvSpPr txBox="1"/>
          <p:nvPr userDrawn="1"/>
        </p:nvSpPr>
        <p:spPr>
          <a:xfrm>
            <a:off x="2438399" y="6421546"/>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7"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2044590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trategy">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14531019-955D-3541-89A3-7B4A518150C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2">
            <a:extLst>
              <a:ext uri="{FF2B5EF4-FFF2-40B4-BE49-F238E27FC236}">
                <a16:creationId xmlns:a16="http://schemas.microsoft.com/office/drawing/2014/main" id="{B24B113F-CEDC-9841-8500-F6A9366EB9C3}"/>
              </a:ext>
            </a:extLst>
          </p:cNvPr>
          <p:cNvSpPr/>
          <p:nvPr userDrawn="1"/>
        </p:nvSpPr>
        <p:spPr>
          <a:xfrm>
            <a:off x="7290396" y="0"/>
            <a:ext cx="4902200" cy="6858000"/>
          </a:xfrm>
          <a:custGeom>
            <a:avLst/>
            <a:gdLst/>
            <a:ahLst/>
            <a:cxnLst/>
            <a:rect l="l" t="t" r="r" b="b"/>
            <a:pathLst>
              <a:path w="4902200" h="6858000">
                <a:moveTo>
                  <a:pt x="4901603" y="0"/>
                </a:moveTo>
                <a:lnTo>
                  <a:pt x="0" y="0"/>
                </a:lnTo>
                <a:lnTo>
                  <a:pt x="1979726" y="3429000"/>
                </a:lnTo>
                <a:lnTo>
                  <a:pt x="0" y="6858000"/>
                </a:lnTo>
                <a:lnTo>
                  <a:pt x="4901603" y="6858000"/>
                </a:lnTo>
                <a:lnTo>
                  <a:pt x="4901603" y="0"/>
                </a:lnTo>
                <a:close/>
              </a:path>
            </a:pathLst>
          </a:custGeom>
          <a:solidFill>
            <a:srgbClr val="EB5E5E"/>
          </a:solidFill>
        </p:spPr>
        <p:txBody>
          <a:bodyPr wrap="square" lIns="0" tIns="0" rIns="0" bIns="0" rtlCol="0"/>
          <a:lstStyle/>
          <a:p>
            <a:endParaRPr/>
          </a:p>
        </p:txBody>
      </p:sp>
      <p:sp>
        <p:nvSpPr>
          <p:cNvPr id="4" name="object 4">
            <a:extLst>
              <a:ext uri="{FF2B5EF4-FFF2-40B4-BE49-F238E27FC236}">
                <a16:creationId xmlns:a16="http://schemas.microsoft.com/office/drawing/2014/main" id="{12C14A63-B754-804F-B158-5E79F9E41569}"/>
              </a:ext>
            </a:extLst>
          </p:cNvPr>
          <p:cNvSpPr/>
          <p:nvPr userDrawn="1"/>
        </p:nvSpPr>
        <p:spPr>
          <a:xfrm>
            <a:off x="0" y="3428206"/>
            <a:ext cx="10262870" cy="0"/>
          </a:xfrm>
          <a:custGeom>
            <a:avLst/>
            <a:gdLst/>
            <a:ahLst/>
            <a:cxnLst/>
            <a:rect l="l" t="t" r="r" b="b"/>
            <a:pathLst>
              <a:path w="10262870">
                <a:moveTo>
                  <a:pt x="0" y="0"/>
                </a:moveTo>
                <a:lnTo>
                  <a:pt x="10262400" y="0"/>
                </a:lnTo>
              </a:path>
            </a:pathLst>
          </a:custGeom>
          <a:ln w="25400">
            <a:solidFill>
              <a:srgbClr val="E0DFDE"/>
            </a:solidFill>
          </a:ln>
        </p:spPr>
        <p:txBody>
          <a:bodyPr wrap="square" lIns="0" tIns="0" rIns="0" bIns="0" rtlCol="0"/>
          <a:lstStyle/>
          <a:p>
            <a:endParaRPr/>
          </a:p>
        </p:txBody>
      </p:sp>
      <p:grpSp>
        <p:nvGrpSpPr>
          <p:cNvPr id="38" name="Group 37">
            <a:extLst>
              <a:ext uri="{FF2B5EF4-FFF2-40B4-BE49-F238E27FC236}">
                <a16:creationId xmlns:a16="http://schemas.microsoft.com/office/drawing/2014/main" id="{86BAF794-2225-6B41-B2E7-509B840FD329}"/>
              </a:ext>
            </a:extLst>
          </p:cNvPr>
          <p:cNvGrpSpPr/>
          <p:nvPr userDrawn="1"/>
        </p:nvGrpSpPr>
        <p:grpSpPr>
          <a:xfrm>
            <a:off x="2387450" y="2923995"/>
            <a:ext cx="475615" cy="698500"/>
            <a:chOff x="2387450" y="2923995"/>
            <a:chExt cx="475615" cy="698500"/>
          </a:xfrm>
        </p:grpSpPr>
        <p:sp>
          <p:nvSpPr>
            <p:cNvPr id="5" name="object 5">
              <a:extLst>
                <a:ext uri="{FF2B5EF4-FFF2-40B4-BE49-F238E27FC236}">
                  <a16:creationId xmlns:a16="http://schemas.microsoft.com/office/drawing/2014/main" id="{B01C9269-80F9-FC4E-B083-EE14280BA6FB}"/>
                </a:ext>
              </a:extLst>
            </p:cNvPr>
            <p:cNvSpPr/>
            <p:nvPr userDrawn="1"/>
          </p:nvSpPr>
          <p:spPr>
            <a:xfrm>
              <a:off x="2387450" y="2923995"/>
              <a:ext cx="475615" cy="698500"/>
            </a:xfrm>
            <a:custGeom>
              <a:avLst/>
              <a:gdLst/>
              <a:ahLst/>
              <a:cxnLst/>
              <a:rect l="l" t="t" r="r" b="b"/>
              <a:pathLst>
                <a:path w="475614" h="698500">
                  <a:moveTo>
                    <a:pt x="237629" y="0"/>
                  </a:moveTo>
                  <a:lnTo>
                    <a:pt x="0" y="137210"/>
                  </a:lnTo>
                  <a:lnTo>
                    <a:pt x="0" y="698500"/>
                  </a:lnTo>
                  <a:lnTo>
                    <a:pt x="475259" y="411619"/>
                  </a:lnTo>
                  <a:lnTo>
                    <a:pt x="475259" y="137210"/>
                  </a:lnTo>
                  <a:lnTo>
                    <a:pt x="237629" y="0"/>
                  </a:lnTo>
                  <a:close/>
                </a:path>
              </a:pathLst>
            </a:custGeom>
            <a:solidFill>
              <a:srgbClr val="494A58"/>
            </a:solidFill>
          </p:spPr>
          <p:txBody>
            <a:bodyPr wrap="square" lIns="0" tIns="0" rIns="0" bIns="0" rtlCol="0"/>
            <a:lstStyle/>
            <a:p>
              <a:endParaRPr/>
            </a:p>
          </p:txBody>
        </p:sp>
        <p:sp>
          <p:nvSpPr>
            <p:cNvPr id="6" name="object 6">
              <a:extLst>
                <a:ext uri="{FF2B5EF4-FFF2-40B4-BE49-F238E27FC236}">
                  <a16:creationId xmlns:a16="http://schemas.microsoft.com/office/drawing/2014/main" id="{C95BE903-92CC-754F-A405-5702F95D7873}"/>
                </a:ext>
              </a:extLst>
            </p:cNvPr>
            <p:cNvSpPr/>
            <p:nvPr userDrawn="1"/>
          </p:nvSpPr>
          <p:spPr>
            <a:xfrm>
              <a:off x="2488208" y="3040348"/>
              <a:ext cx="274320" cy="316230"/>
            </a:xfrm>
            <a:custGeom>
              <a:avLst/>
              <a:gdLst/>
              <a:ahLst/>
              <a:cxnLst/>
              <a:rect l="l" t="t" r="r" b="b"/>
              <a:pathLst>
                <a:path w="274319" h="316229">
                  <a:moveTo>
                    <a:pt x="136867" y="0"/>
                  </a:moveTo>
                  <a:lnTo>
                    <a:pt x="0" y="79032"/>
                  </a:lnTo>
                  <a:lnTo>
                    <a:pt x="0" y="237096"/>
                  </a:lnTo>
                  <a:lnTo>
                    <a:pt x="136867" y="316128"/>
                  </a:lnTo>
                  <a:lnTo>
                    <a:pt x="273773" y="237096"/>
                  </a:lnTo>
                  <a:lnTo>
                    <a:pt x="273773" y="79032"/>
                  </a:lnTo>
                  <a:lnTo>
                    <a:pt x="136867" y="0"/>
                  </a:lnTo>
                  <a:close/>
                </a:path>
              </a:pathLst>
            </a:custGeom>
            <a:solidFill>
              <a:srgbClr val="FFFFFF"/>
            </a:solidFill>
          </p:spPr>
          <p:txBody>
            <a:bodyPr wrap="square" lIns="0" tIns="0" rIns="0" bIns="0" rtlCol="0"/>
            <a:lstStyle/>
            <a:p>
              <a:endParaRPr/>
            </a:p>
          </p:txBody>
        </p:sp>
      </p:grpSp>
      <p:grpSp>
        <p:nvGrpSpPr>
          <p:cNvPr id="39" name="Group 38">
            <a:extLst>
              <a:ext uri="{FF2B5EF4-FFF2-40B4-BE49-F238E27FC236}">
                <a16:creationId xmlns:a16="http://schemas.microsoft.com/office/drawing/2014/main" id="{A56781B6-B13E-7043-AA49-0B12D60CE6DD}"/>
              </a:ext>
            </a:extLst>
          </p:cNvPr>
          <p:cNvGrpSpPr/>
          <p:nvPr userDrawn="1"/>
        </p:nvGrpSpPr>
        <p:grpSpPr>
          <a:xfrm>
            <a:off x="3776065" y="2923995"/>
            <a:ext cx="475615" cy="698500"/>
            <a:chOff x="3776065" y="2923995"/>
            <a:chExt cx="475615" cy="698500"/>
          </a:xfrm>
        </p:grpSpPr>
        <p:sp>
          <p:nvSpPr>
            <p:cNvPr id="7" name="object 7">
              <a:extLst>
                <a:ext uri="{FF2B5EF4-FFF2-40B4-BE49-F238E27FC236}">
                  <a16:creationId xmlns:a16="http://schemas.microsoft.com/office/drawing/2014/main" id="{AE0431FD-E75C-EC4D-B7D2-EBAD5E803222}"/>
                </a:ext>
              </a:extLst>
            </p:cNvPr>
            <p:cNvSpPr/>
            <p:nvPr userDrawn="1"/>
          </p:nvSpPr>
          <p:spPr>
            <a:xfrm>
              <a:off x="3776065" y="2923995"/>
              <a:ext cx="475615" cy="698500"/>
            </a:xfrm>
            <a:custGeom>
              <a:avLst/>
              <a:gdLst/>
              <a:ahLst/>
              <a:cxnLst/>
              <a:rect l="l" t="t" r="r" b="b"/>
              <a:pathLst>
                <a:path w="475614" h="698500">
                  <a:moveTo>
                    <a:pt x="237629" y="0"/>
                  </a:moveTo>
                  <a:lnTo>
                    <a:pt x="0" y="137210"/>
                  </a:lnTo>
                  <a:lnTo>
                    <a:pt x="0" y="698500"/>
                  </a:lnTo>
                  <a:lnTo>
                    <a:pt x="475259" y="411619"/>
                  </a:lnTo>
                  <a:lnTo>
                    <a:pt x="475259" y="137210"/>
                  </a:lnTo>
                  <a:lnTo>
                    <a:pt x="237629" y="0"/>
                  </a:lnTo>
                  <a:close/>
                </a:path>
              </a:pathLst>
            </a:custGeom>
            <a:solidFill>
              <a:srgbClr val="494A58"/>
            </a:solidFill>
          </p:spPr>
          <p:txBody>
            <a:bodyPr wrap="square" lIns="0" tIns="0" rIns="0" bIns="0" rtlCol="0"/>
            <a:lstStyle/>
            <a:p>
              <a:endParaRPr/>
            </a:p>
          </p:txBody>
        </p:sp>
        <p:sp>
          <p:nvSpPr>
            <p:cNvPr id="8" name="object 8">
              <a:extLst>
                <a:ext uri="{FF2B5EF4-FFF2-40B4-BE49-F238E27FC236}">
                  <a16:creationId xmlns:a16="http://schemas.microsoft.com/office/drawing/2014/main" id="{9226694E-CDB1-ED4A-A5B2-C81AD015E019}"/>
                </a:ext>
              </a:extLst>
            </p:cNvPr>
            <p:cNvSpPr/>
            <p:nvPr userDrawn="1"/>
          </p:nvSpPr>
          <p:spPr>
            <a:xfrm>
              <a:off x="3876823" y="3040348"/>
              <a:ext cx="274320" cy="316230"/>
            </a:xfrm>
            <a:custGeom>
              <a:avLst/>
              <a:gdLst/>
              <a:ahLst/>
              <a:cxnLst/>
              <a:rect l="l" t="t" r="r" b="b"/>
              <a:pathLst>
                <a:path w="274320" h="316229">
                  <a:moveTo>
                    <a:pt x="136867" y="0"/>
                  </a:moveTo>
                  <a:lnTo>
                    <a:pt x="0" y="79032"/>
                  </a:lnTo>
                  <a:lnTo>
                    <a:pt x="0" y="237096"/>
                  </a:lnTo>
                  <a:lnTo>
                    <a:pt x="136867" y="316128"/>
                  </a:lnTo>
                  <a:lnTo>
                    <a:pt x="273773" y="237096"/>
                  </a:lnTo>
                  <a:lnTo>
                    <a:pt x="273773" y="79032"/>
                  </a:lnTo>
                  <a:lnTo>
                    <a:pt x="136867" y="0"/>
                  </a:lnTo>
                  <a:close/>
                </a:path>
              </a:pathLst>
            </a:custGeom>
            <a:solidFill>
              <a:srgbClr val="FFFFFF"/>
            </a:solidFill>
          </p:spPr>
          <p:txBody>
            <a:bodyPr wrap="square" lIns="0" tIns="0" rIns="0" bIns="0" rtlCol="0"/>
            <a:lstStyle/>
            <a:p>
              <a:endParaRPr/>
            </a:p>
          </p:txBody>
        </p:sp>
      </p:grpSp>
      <p:grpSp>
        <p:nvGrpSpPr>
          <p:cNvPr id="40" name="Group 39">
            <a:extLst>
              <a:ext uri="{FF2B5EF4-FFF2-40B4-BE49-F238E27FC236}">
                <a16:creationId xmlns:a16="http://schemas.microsoft.com/office/drawing/2014/main" id="{7FAA5AC3-7A57-AE48-BF64-32E790125B84}"/>
              </a:ext>
            </a:extLst>
          </p:cNvPr>
          <p:cNvGrpSpPr/>
          <p:nvPr userDrawn="1"/>
        </p:nvGrpSpPr>
        <p:grpSpPr>
          <a:xfrm>
            <a:off x="5164631" y="2923995"/>
            <a:ext cx="475615" cy="698500"/>
            <a:chOff x="5164631" y="2923995"/>
            <a:chExt cx="475615" cy="698500"/>
          </a:xfrm>
        </p:grpSpPr>
        <p:sp>
          <p:nvSpPr>
            <p:cNvPr id="9" name="object 9">
              <a:extLst>
                <a:ext uri="{FF2B5EF4-FFF2-40B4-BE49-F238E27FC236}">
                  <a16:creationId xmlns:a16="http://schemas.microsoft.com/office/drawing/2014/main" id="{DA3A7CA5-D30C-7042-80E8-B8743251639C}"/>
                </a:ext>
              </a:extLst>
            </p:cNvPr>
            <p:cNvSpPr/>
            <p:nvPr userDrawn="1"/>
          </p:nvSpPr>
          <p:spPr>
            <a:xfrm>
              <a:off x="5164631" y="2923995"/>
              <a:ext cx="475615" cy="698500"/>
            </a:xfrm>
            <a:custGeom>
              <a:avLst/>
              <a:gdLst/>
              <a:ahLst/>
              <a:cxnLst/>
              <a:rect l="l" t="t" r="r" b="b"/>
              <a:pathLst>
                <a:path w="475614" h="698500">
                  <a:moveTo>
                    <a:pt x="237629" y="0"/>
                  </a:moveTo>
                  <a:lnTo>
                    <a:pt x="0" y="137210"/>
                  </a:lnTo>
                  <a:lnTo>
                    <a:pt x="0" y="698500"/>
                  </a:lnTo>
                  <a:lnTo>
                    <a:pt x="475259" y="411619"/>
                  </a:lnTo>
                  <a:lnTo>
                    <a:pt x="475259" y="137210"/>
                  </a:lnTo>
                  <a:lnTo>
                    <a:pt x="237629" y="0"/>
                  </a:lnTo>
                  <a:close/>
                </a:path>
              </a:pathLst>
            </a:custGeom>
            <a:solidFill>
              <a:srgbClr val="494A58"/>
            </a:solidFill>
          </p:spPr>
          <p:txBody>
            <a:bodyPr wrap="square" lIns="0" tIns="0" rIns="0" bIns="0" rtlCol="0"/>
            <a:lstStyle/>
            <a:p>
              <a:endParaRPr/>
            </a:p>
          </p:txBody>
        </p:sp>
        <p:sp>
          <p:nvSpPr>
            <p:cNvPr id="10" name="object 10">
              <a:extLst>
                <a:ext uri="{FF2B5EF4-FFF2-40B4-BE49-F238E27FC236}">
                  <a16:creationId xmlns:a16="http://schemas.microsoft.com/office/drawing/2014/main" id="{7C309931-1EF4-4248-B22D-C330C3762115}"/>
                </a:ext>
              </a:extLst>
            </p:cNvPr>
            <p:cNvSpPr/>
            <p:nvPr userDrawn="1"/>
          </p:nvSpPr>
          <p:spPr>
            <a:xfrm>
              <a:off x="5265415" y="3040348"/>
              <a:ext cx="274320" cy="316230"/>
            </a:xfrm>
            <a:custGeom>
              <a:avLst/>
              <a:gdLst/>
              <a:ahLst/>
              <a:cxnLst/>
              <a:rect l="l" t="t" r="r" b="b"/>
              <a:pathLst>
                <a:path w="274320" h="316229">
                  <a:moveTo>
                    <a:pt x="136867" y="0"/>
                  </a:moveTo>
                  <a:lnTo>
                    <a:pt x="0" y="79032"/>
                  </a:lnTo>
                  <a:lnTo>
                    <a:pt x="0" y="237096"/>
                  </a:lnTo>
                  <a:lnTo>
                    <a:pt x="136867" y="316128"/>
                  </a:lnTo>
                  <a:lnTo>
                    <a:pt x="273773" y="237096"/>
                  </a:lnTo>
                  <a:lnTo>
                    <a:pt x="273773" y="79032"/>
                  </a:lnTo>
                  <a:lnTo>
                    <a:pt x="136867" y="0"/>
                  </a:lnTo>
                  <a:close/>
                </a:path>
              </a:pathLst>
            </a:custGeom>
            <a:solidFill>
              <a:srgbClr val="FFFFFF"/>
            </a:solidFill>
          </p:spPr>
          <p:txBody>
            <a:bodyPr wrap="square" lIns="0" tIns="0" rIns="0" bIns="0" rtlCol="0"/>
            <a:lstStyle/>
            <a:p>
              <a:endParaRPr/>
            </a:p>
          </p:txBody>
        </p:sp>
      </p:grpSp>
      <p:grpSp>
        <p:nvGrpSpPr>
          <p:cNvPr id="41" name="Group 40">
            <a:extLst>
              <a:ext uri="{FF2B5EF4-FFF2-40B4-BE49-F238E27FC236}">
                <a16:creationId xmlns:a16="http://schemas.microsoft.com/office/drawing/2014/main" id="{2D7C413D-2541-3848-B07B-1C1EC45B878F}"/>
              </a:ext>
            </a:extLst>
          </p:cNvPr>
          <p:cNvGrpSpPr/>
          <p:nvPr userDrawn="1"/>
        </p:nvGrpSpPr>
        <p:grpSpPr>
          <a:xfrm>
            <a:off x="6553248" y="2923995"/>
            <a:ext cx="475615" cy="698500"/>
            <a:chOff x="6553248" y="2923995"/>
            <a:chExt cx="475615" cy="698500"/>
          </a:xfrm>
        </p:grpSpPr>
        <p:sp>
          <p:nvSpPr>
            <p:cNvPr id="11" name="object 11">
              <a:extLst>
                <a:ext uri="{FF2B5EF4-FFF2-40B4-BE49-F238E27FC236}">
                  <a16:creationId xmlns:a16="http://schemas.microsoft.com/office/drawing/2014/main" id="{09D94745-B644-164B-90AA-F52047E072EE}"/>
                </a:ext>
              </a:extLst>
            </p:cNvPr>
            <p:cNvSpPr/>
            <p:nvPr userDrawn="1"/>
          </p:nvSpPr>
          <p:spPr>
            <a:xfrm>
              <a:off x="6553248" y="2923995"/>
              <a:ext cx="475615" cy="698500"/>
            </a:xfrm>
            <a:custGeom>
              <a:avLst/>
              <a:gdLst/>
              <a:ahLst/>
              <a:cxnLst/>
              <a:rect l="l" t="t" r="r" b="b"/>
              <a:pathLst>
                <a:path w="475615" h="698500">
                  <a:moveTo>
                    <a:pt x="237629" y="0"/>
                  </a:moveTo>
                  <a:lnTo>
                    <a:pt x="0" y="137210"/>
                  </a:lnTo>
                  <a:lnTo>
                    <a:pt x="0" y="698500"/>
                  </a:lnTo>
                  <a:lnTo>
                    <a:pt x="475259" y="411619"/>
                  </a:lnTo>
                  <a:lnTo>
                    <a:pt x="475259" y="137210"/>
                  </a:lnTo>
                  <a:lnTo>
                    <a:pt x="237629" y="0"/>
                  </a:lnTo>
                  <a:close/>
                </a:path>
              </a:pathLst>
            </a:custGeom>
            <a:solidFill>
              <a:srgbClr val="494A58"/>
            </a:solidFill>
          </p:spPr>
          <p:txBody>
            <a:bodyPr wrap="square" lIns="0" tIns="0" rIns="0" bIns="0" rtlCol="0"/>
            <a:lstStyle/>
            <a:p>
              <a:endParaRPr/>
            </a:p>
          </p:txBody>
        </p:sp>
        <p:sp>
          <p:nvSpPr>
            <p:cNvPr id="12" name="object 12">
              <a:extLst>
                <a:ext uri="{FF2B5EF4-FFF2-40B4-BE49-F238E27FC236}">
                  <a16:creationId xmlns:a16="http://schemas.microsoft.com/office/drawing/2014/main" id="{CC9456D3-2B36-B84B-866B-27FA9507B77B}"/>
                </a:ext>
              </a:extLst>
            </p:cNvPr>
            <p:cNvSpPr/>
            <p:nvPr userDrawn="1"/>
          </p:nvSpPr>
          <p:spPr>
            <a:xfrm>
              <a:off x="6654006" y="3040348"/>
              <a:ext cx="274320" cy="316230"/>
            </a:xfrm>
            <a:custGeom>
              <a:avLst/>
              <a:gdLst/>
              <a:ahLst/>
              <a:cxnLst/>
              <a:rect l="l" t="t" r="r" b="b"/>
              <a:pathLst>
                <a:path w="274320" h="316229">
                  <a:moveTo>
                    <a:pt x="136867" y="0"/>
                  </a:moveTo>
                  <a:lnTo>
                    <a:pt x="0" y="79032"/>
                  </a:lnTo>
                  <a:lnTo>
                    <a:pt x="0" y="237096"/>
                  </a:lnTo>
                  <a:lnTo>
                    <a:pt x="136867" y="316128"/>
                  </a:lnTo>
                  <a:lnTo>
                    <a:pt x="273773" y="237096"/>
                  </a:lnTo>
                  <a:lnTo>
                    <a:pt x="273773" y="79032"/>
                  </a:lnTo>
                  <a:lnTo>
                    <a:pt x="136867" y="0"/>
                  </a:lnTo>
                  <a:close/>
                </a:path>
              </a:pathLst>
            </a:custGeom>
            <a:solidFill>
              <a:srgbClr val="FFFFFF"/>
            </a:solidFill>
          </p:spPr>
          <p:txBody>
            <a:bodyPr wrap="square" lIns="0" tIns="0" rIns="0" bIns="0" rtlCol="0"/>
            <a:lstStyle/>
            <a:p>
              <a:endParaRPr/>
            </a:p>
          </p:txBody>
        </p:sp>
      </p:grpSp>
      <p:grpSp>
        <p:nvGrpSpPr>
          <p:cNvPr id="42" name="Group 41">
            <a:extLst>
              <a:ext uri="{FF2B5EF4-FFF2-40B4-BE49-F238E27FC236}">
                <a16:creationId xmlns:a16="http://schemas.microsoft.com/office/drawing/2014/main" id="{2C2C45CD-1F7D-624F-91C2-56908AB29BEA}"/>
              </a:ext>
            </a:extLst>
          </p:cNvPr>
          <p:cNvGrpSpPr/>
          <p:nvPr userDrawn="1"/>
        </p:nvGrpSpPr>
        <p:grpSpPr>
          <a:xfrm>
            <a:off x="7941864" y="2923995"/>
            <a:ext cx="475615" cy="698500"/>
            <a:chOff x="7941864" y="2923995"/>
            <a:chExt cx="475615" cy="698500"/>
          </a:xfrm>
        </p:grpSpPr>
        <p:sp>
          <p:nvSpPr>
            <p:cNvPr id="13" name="object 13">
              <a:extLst>
                <a:ext uri="{FF2B5EF4-FFF2-40B4-BE49-F238E27FC236}">
                  <a16:creationId xmlns:a16="http://schemas.microsoft.com/office/drawing/2014/main" id="{82B9AED1-EB23-D141-A1BE-86FBF4BE87A0}"/>
                </a:ext>
              </a:extLst>
            </p:cNvPr>
            <p:cNvSpPr/>
            <p:nvPr userDrawn="1"/>
          </p:nvSpPr>
          <p:spPr>
            <a:xfrm>
              <a:off x="7941864" y="2923995"/>
              <a:ext cx="475615" cy="698500"/>
            </a:xfrm>
            <a:custGeom>
              <a:avLst/>
              <a:gdLst/>
              <a:ahLst/>
              <a:cxnLst/>
              <a:rect l="l" t="t" r="r" b="b"/>
              <a:pathLst>
                <a:path w="475615" h="698500">
                  <a:moveTo>
                    <a:pt x="237629" y="0"/>
                  </a:moveTo>
                  <a:lnTo>
                    <a:pt x="0" y="137210"/>
                  </a:lnTo>
                  <a:lnTo>
                    <a:pt x="0" y="698500"/>
                  </a:lnTo>
                  <a:lnTo>
                    <a:pt x="475259" y="411619"/>
                  </a:lnTo>
                  <a:lnTo>
                    <a:pt x="475259" y="137210"/>
                  </a:lnTo>
                  <a:lnTo>
                    <a:pt x="237629" y="0"/>
                  </a:lnTo>
                  <a:close/>
                </a:path>
              </a:pathLst>
            </a:custGeom>
            <a:solidFill>
              <a:srgbClr val="494A58"/>
            </a:solidFill>
          </p:spPr>
          <p:txBody>
            <a:bodyPr wrap="square" lIns="0" tIns="0" rIns="0" bIns="0" rtlCol="0"/>
            <a:lstStyle/>
            <a:p>
              <a:endParaRPr/>
            </a:p>
          </p:txBody>
        </p:sp>
        <p:sp>
          <p:nvSpPr>
            <p:cNvPr id="14" name="object 14">
              <a:extLst>
                <a:ext uri="{FF2B5EF4-FFF2-40B4-BE49-F238E27FC236}">
                  <a16:creationId xmlns:a16="http://schemas.microsoft.com/office/drawing/2014/main" id="{CAEF35D1-85E3-AB4A-B06A-B81867135104}"/>
                </a:ext>
              </a:extLst>
            </p:cNvPr>
            <p:cNvSpPr/>
            <p:nvPr userDrawn="1"/>
          </p:nvSpPr>
          <p:spPr>
            <a:xfrm>
              <a:off x="8042621" y="3040348"/>
              <a:ext cx="274320" cy="316230"/>
            </a:xfrm>
            <a:custGeom>
              <a:avLst/>
              <a:gdLst/>
              <a:ahLst/>
              <a:cxnLst/>
              <a:rect l="l" t="t" r="r" b="b"/>
              <a:pathLst>
                <a:path w="274320" h="316229">
                  <a:moveTo>
                    <a:pt x="136867" y="0"/>
                  </a:moveTo>
                  <a:lnTo>
                    <a:pt x="0" y="79032"/>
                  </a:lnTo>
                  <a:lnTo>
                    <a:pt x="0" y="237096"/>
                  </a:lnTo>
                  <a:lnTo>
                    <a:pt x="136867" y="316128"/>
                  </a:lnTo>
                  <a:lnTo>
                    <a:pt x="273773" y="237096"/>
                  </a:lnTo>
                  <a:lnTo>
                    <a:pt x="273773" y="79032"/>
                  </a:lnTo>
                  <a:lnTo>
                    <a:pt x="136867" y="0"/>
                  </a:lnTo>
                  <a:close/>
                </a:path>
              </a:pathLst>
            </a:custGeom>
            <a:solidFill>
              <a:srgbClr val="FFFFFF"/>
            </a:solidFill>
          </p:spPr>
          <p:txBody>
            <a:bodyPr wrap="square" lIns="0" tIns="0" rIns="0" bIns="0" rtlCol="0"/>
            <a:lstStyle/>
            <a:p>
              <a:endParaRPr/>
            </a:p>
          </p:txBody>
        </p:sp>
      </p:grpSp>
      <p:grpSp>
        <p:nvGrpSpPr>
          <p:cNvPr id="37" name="Group 36">
            <a:extLst>
              <a:ext uri="{FF2B5EF4-FFF2-40B4-BE49-F238E27FC236}">
                <a16:creationId xmlns:a16="http://schemas.microsoft.com/office/drawing/2014/main" id="{A4C0BC2B-2180-014A-8CE2-EFD12D028F1C}"/>
              </a:ext>
            </a:extLst>
          </p:cNvPr>
          <p:cNvGrpSpPr/>
          <p:nvPr userDrawn="1"/>
        </p:nvGrpSpPr>
        <p:grpSpPr>
          <a:xfrm>
            <a:off x="998833" y="2923995"/>
            <a:ext cx="475615" cy="698500"/>
            <a:chOff x="998833" y="2923995"/>
            <a:chExt cx="475615" cy="698500"/>
          </a:xfrm>
        </p:grpSpPr>
        <p:sp>
          <p:nvSpPr>
            <p:cNvPr id="15" name="object 15">
              <a:extLst>
                <a:ext uri="{FF2B5EF4-FFF2-40B4-BE49-F238E27FC236}">
                  <a16:creationId xmlns:a16="http://schemas.microsoft.com/office/drawing/2014/main" id="{3190AA89-40DC-0C49-801E-E3A1B020EE16}"/>
                </a:ext>
              </a:extLst>
            </p:cNvPr>
            <p:cNvSpPr/>
            <p:nvPr userDrawn="1"/>
          </p:nvSpPr>
          <p:spPr>
            <a:xfrm>
              <a:off x="998833" y="2923995"/>
              <a:ext cx="475615" cy="698500"/>
            </a:xfrm>
            <a:custGeom>
              <a:avLst/>
              <a:gdLst/>
              <a:ahLst/>
              <a:cxnLst/>
              <a:rect l="l" t="t" r="r" b="b"/>
              <a:pathLst>
                <a:path w="475615" h="698500">
                  <a:moveTo>
                    <a:pt x="237629" y="0"/>
                  </a:moveTo>
                  <a:lnTo>
                    <a:pt x="0" y="137210"/>
                  </a:lnTo>
                  <a:lnTo>
                    <a:pt x="0" y="698500"/>
                  </a:lnTo>
                  <a:lnTo>
                    <a:pt x="475259" y="411619"/>
                  </a:lnTo>
                  <a:lnTo>
                    <a:pt x="475259" y="137210"/>
                  </a:lnTo>
                  <a:lnTo>
                    <a:pt x="237629" y="0"/>
                  </a:lnTo>
                  <a:close/>
                </a:path>
              </a:pathLst>
            </a:custGeom>
            <a:solidFill>
              <a:srgbClr val="494A58"/>
            </a:solidFill>
          </p:spPr>
          <p:txBody>
            <a:bodyPr wrap="square" lIns="0" tIns="0" rIns="0" bIns="0" rtlCol="0"/>
            <a:lstStyle/>
            <a:p>
              <a:endParaRPr/>
            </a:p>
          </p:txBody>
        </p:sp>
        <p:sp>
          <p:nvSpPr>
            <p:cNvPr id="16" name="object 16">
              <a:extLst>
                <a:ext uri="{FF2B5EF4-FFF2-40B4-BE49-F238E27FC236}">
                  <a16:creationId xmlns:a16="http://schemas.microsoft.com/office/drawing/2014/main" id="{B86D4A62-696C-A240-ADD8-E5463E3ED127}"/>
                </a:ext>
              </a:extLst>
            </p:cNvPr>
            <p:cNvSpPr/>
            <p:nvPr userDrawn="1"/>
          </p:nvSpPr>
          <p:spPr>
            <a:xfrm>
              <a:off x="1099616" y="3040348"/>
              <a:ext cx="274320" cy="316230"/>
            </a:xfrm>
            <a:custGeom>
              <a:avLst/>
              <a:gdLst/>
              <a:ahLst/>
              <a:cxnLst/>
              <a:rect l="l" t="t" r="r" b="b"/>
              <a:pathLst>
                <a:path w="274319" h="316229">
                  <a:moveTo>
                    <a:pt x="136867" y="0"/>
                  </a:moveTo>
                  <a:lnTo>
                    <a:pt x="0" y="79032"/>
                  </a:lnTo>
                  <a:lnTo>
                    <a:pt x="0" y="237096"/>
                  </a:lnTo>
                  <a:lnTo>
                    <a:pt x="136867" y="316128"/>
                  </a:lnTo>
                  <a:lnTo>
                    <a:pt x="273773" y="237096"/>
                  </a:lnTo>
                  <a:lnTo>
                    <a:pt x="273773" y="79032"/>
                  </a:lnTo>
                  <a:lnTo>
                    <a:pt x="136867" y="0"/>
                  </a:lnTo>
                  <a:close/>
                </a:path>
              </a:pathLst>
            </a:custGeom>
            <a:solidFill>
              <a:srgbClr val="FFFFFF"/>
            </a:solidFill>
          </p:spPr>
          <p:txBody>
            <a:bodyPr wrap="square" lIns="0" tIns="0" rIns="0" bIns="0" rtlCol="0"/>
            <a:lstStyle/>
            <a:p>
              <a:endParaRPr/>
            </a:p>
          </p:txBody>
        </p:sp>
      </p:grpSp>
      <p:grpSp>
        <p:nvGrpSpPr>
          <p:cNvPr id="43" name="Group 42">
            <a:extLst>
              <a:ext uri="{FF2B5EF4-FFF2-40B4-BE49-F238E27FC236}">
                <a16:creationId xmlns:a16="http://schemas.microsoft.com/office/drawing/2014/main" id="{8DBC944B-1227-034E-B803-72A5B1CBEB29}"/>
              </a:ext>
            </a:extLst>
          </p:cNvPr>
          <p:cNvGrpSpPr/>
          <p:nvPr userDrawn="1"/>
        </p:nvGrpSpPr>
        <p:grpSpPr>
          <a:xfrm>
            <a:off x="9959925" y="3066249"/>
            <a:ext cx="605155" cy="698500"/>
            <a:chOff x="9959925" y="3066249"/>
            <a:chExt cx="605155" cy="698500"/>
          </a:xfrm>
        </p:grpSpPr>
        <p:sp>
          <p:nvSpPr>
            <p:cNvPr id="24" name="object 24">
              <a:extLst>
                <a:ext uri="{FF2B5EF4-FFF2-40B4-BE49-F238E27FC236}">
                  <a16:creationId xmlns:a16="http://schemas.microsoft.com/office/drawing/2014/main" id="{18D224E0-8124-BB43-87D2-21BC1D08E038}"/>
                </a:ext>
              </a:extLst>
            </p:cNvPr>
            <p:cNvSpPr/>
            <p:nvPr userDrawn="1"/>
          </p:nvSpPr>
          <p:spPr>
            <a:xfrm>
              <a:off x="9959925" y="3066249"/>
              <a:ext cx="605155" cy="698500"/>
            </a:xfrm>
            <a:custGeom>
              <a:avLst/>
              <a:gdLst/>
              <a:ahLst/>
              <a:cxnLst/>
              <a:rect l="l" t="t" r="r" b="b"/>
              <a:pathLst>
                <a:path w="605154" h="698500">
                  <a:moveTo>
                    <a:pt x="302463" y="0"/>
                  </a:moveTo>
                  <a:lnTo>
                    <a:pt x="0" y="174625"/>
                  </a:lnTo>
                  <a:lnTo>
                    <a:pt x="0" y="523875"/>
                  </a:lnTo>
                  <a:lnTo>
                    <a:pt x="302463" y="698500"/>
                  </a:lnTo>
                  <a:lnTo>
                    <a:pt x="604939" y="523875"/>
                  </a:lnTo>
                  <a:lnTo>
                    <a:pt x="604939" y="174625"/>
                  </a:lnTo>
                  <a:lnTo>
                    <a:pt x="302463" y="0"/>
                  </a:lnTo>
                  <a:close/>
                </a:path>
              </a:pathLst>
            </a:custGeom>
            <a:solidFill>
              <a:srgbClr val="FFFFFF"/>
            </a:solidFill>
          </p:spPr>
          <p:txBody>
            <a:bodyPr wrap="square" lIns="0" tIns="0" rIns="0" bIns="0" rtlCol="0"/>
            <a:lstStyle/>
            <a:p>
              <a:endParaRPr/>
            </a:p>
          </p:txBody>
        </p:sp>
        <p:sp>
          <p:nvSpPr>
            <p:cNvPr id="25" name="object 25">
              <a:extLst>
                <a:ext uri="{FF2B5EF4-FFF2-40B4-BE49-F238E27FC236}">
                  <a16:creationId xmlns:a16="http://schemas.microsoft.com/office/drawing/2014/main" id="{9CC7407F-E56E-864B-B123-30699E2C6C75}"/>
                </a:ext>
              </a:extLst>
            </p:cNvPr>
            <p:cNvSpPr/>
            <p:nvPr userDrawn="1"/>
          </p:nvSpPr>
          <p:spPr>
            <a:xfrm>
              <a:off x="10084593" y="3210193"/>
              <a:ext cx="355600" cy="410845"/>
            </a:xfrm>
            <a:custGeom>
              <a:avLst/>
              <a:gdLst/>
              <a:ahLst/>
              <a:cxnLst/>
              <a:rect l="l" t="t" r="r" b="b"/>
              <a:pathLst>
                <a:path w="355600" h="410845">
                  <a:moveTo>
                    <a:pt x="177800" y="0"/>
                  </a:moveTo>
                  <a:lnTo>
                    <a:pt x="0" y="102654"/>
                  </a:lnTo>
                  <a:lnTo>
                    <a:pt x="0" y="307962"/>
                  </a:lnTo>
                  <a:lnTo>
                    <a:pt x="177800" y="410616"/>
                  </a:lnTo>
                  <a:lnTo>
                    <a:pt x="355600" y="307962"/>
                  </a:lnTo>
                  <a:lnTo>
                    <a:pt x="355600" y="102654"/>
                  </a:lnTo>
                  <a:lnTo>
                    <a:pt x="177800" y="0"/>
                  </a:lnTo>
                  <a:close/>
                </a:path>
              </a:pathLst>
            </a:custGeom>
            <a:solidFill>
              <a:srgbClr val="EB5E5E"/>
            </a:solidFill>
          </p:spPr>
          <p:txBody>
            <a:bodyPr wrap="square" lIns="0" tIns="0" rIns="0" bIns="0" rtlCol="0"/>
            <a:lstStyle/>
            <a:p>
              <a:endParaRPr/>
            </a:p>
          </p:txBody>
        </p:sp>
      </p:grpSp>
      <p:pic>
        <p:nvPicPr>
          <p:cNvPr id="26" name="Picture 25">
            <a:extLst>
              <a:ext uri="{FF2B5EF4-FFF2-40B4-BE49-F238E27FC236}">
                <a16:creationId xmlns:a16="http://schemas.microsoft.com/office/drawing/2014/main" id="{00F8F1EB-9763-B544-A452-8C3C3AA2D6DD}"/>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27" name="Text Placeholder 10">
            <a:extLst>
              <a:ext uri="{FF2B5EF4-FFF2-40B4-BE49-F238E27FC236}">
                <a16:creationId xmlns:a16="http://schemas.microsoft.com/office/drawing/2014/main" id="{F18B5DFB-2E35-8546-A328-D089976790D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Strategy</a:t>
            </a:r>
            <a:endParaRPr lang="en-GB">
              <a:solidFill>
                <a:srgbClr val="5B5D6B"/>
              </a:solidFill>
              <a:effectLst/>
              <a:latin typeface="Raleway SemiBold" panose="020B0003030101060003" pitchFamily="34" charset="0"/>
            </a:endParaRPr>
          </a:p>
        </p:txBody>
      </p:sp>
      <p:sp>
        <p:nvSpPr>
          <p:cNvPr id="28" name="Text Placeholder 10">
            <a:extLst>
              <a:ext uri="{FF2B5EF4-FFF2-40B4-BE49-F238E27FC236}">
                <a16:creationId xmlns:a16="http://schemas.microsoft.com/office/drawing/2014/main" id="{63F7EEE7-026E-1949-841F-37E9C3EB049F}"/>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sp>
        <p:nvSpPr>
          <p:cNvPr id="30" name="Text Placeholder 29">
            <a:extLst>
              <a:ext uri="{FF2B5EF4-FFF2-40B4-BE49-F238E27FC236}">
                <a16:creationId xmlns:a16="http://schemas.microsoft.com/office/drawing/2014/main" id="{8BF482A7-46DB-AD44-9451-792F3A1EADE3}"/>
              </a:ext>
            </a:extLst>
          </p:cNvPr>
          <p:cNvSpPr>
            <a:spLocks noGrp="1"/>
          </p:cNvSpPr>
          <p:nvPr>
            <p:ph type="body" sz="quarter" idx="12" hasCustomPrompt="1"/>
          </p:nvPr>
        </p:nvSpPr>
        <p:spPr>
          <a:xfrm>
            <a:off x="625105" y="3813741"/>
            <a:ext cx="1219200" cy="732905"/>
          </a:xfrm>
          <a:prstGeom prst="rect">
            <a:avLst/>
          </a:prstGeom>
        </p:spPr>
        <p:txBody>
          <a:bodyPr/>
          <a:lstStyle>
            <a:lvl1pPr algn="ctr">
              <a:defRPr sz="1400">
                <a:latin typeface="Raleway" panose="020B0003030101060003" pitchFamily="34" charset="0"/>
              </a:defRPr>
            </a:lvl1pPr>
          </a:lstStyle>
          <a:p>
            <a:pPr lvl="0"/>
            <a:r>
              <a:rPr lang="en-US"/>
              <a:t>Identify the</a:t>
            </a:r>
            <a:br>
              <a:rPr lang="en-US"/>
            </a:br>
            <a:r>
              <a:rPr lang="en-US"/>
              <a:t>universe</a:t>
            </a:r>
          </a:p>
        </p:txBody>
      </p:sp>
      <p:sp>
        <p:nvSpPr>
          <p:cNvPr id="31" name="Text Placeholder 29">
            <a:extLst>
              <a:ext uri="{FF2B5EF4-FFF2-40B4-BE49-F238E27FC236}">
                <a16:creationId xmlns:a16="http://schemas.microsoft.com/office/drawing/2014/main" id="{05F8D091-6E4B-E24C-8231-33107A267115}"/>
              </a:ext>
            </a:extLst>
          </p:cNvPr>
          <p:cNvSpPr>
            <a:spLocks noGrp="1"/>
          </p:cNvSpPr>
          <p:nvPr>
            <p:ph type="body" sz="quarter" idx="13" hasCustomPrompt="1"/>
          </p:nvPr>
        </p:nvSpPr>
        <p:spPr>
          <a:xfrm>
            <a:off x="2013887" y="3818869"/>
            <a:ext cx="1219200" cy="727778"/>
          </a:xfrm>
          <a:prstGeom prst="rect">
            <a:avLst/>
          </a:prstGeom>
        </p:spPr>
        <p:txBody>
          <a:bodyPr/>
          <a:lstStyle>
            <a:lvl1pPr algn="ctr">
              <a:defRPr sz="1400">
                <a:latin typeface="Raleway" panose="020B0003030101060003" pitchFamily="34" charset="0"/>
              </a:defRPr>
            </a:lvl1pPr>
          </a:lstStyle>
          <a:p>
            <a:pPr lvl="0"/>
            <a:r>
              <a:rPr lang="en-US"/>
              <a:t>Persona</a:t>
            </a:r>
            <a:br>
              <a:rPr lang="en-US"/>
            </a:br>
            <a:r>
              <a:rPr lang="en-US"/>
              <a:t>research</a:t>
            </a:r>
          </a:p>
        </p:txBody>
      </p:sp>
      <p:sp>
        <p:nvSpPr>
          <p:cNvPr id="32" name="Text Placeholder 29">
            <a:extLst>
              <a:ext uri="{FF2B5EF4-FFF2-40B4-BE49-F238E27FC236}">
                <a16:creationId xmlns:a16="http://schemas.microsoft.com/office/drawing/2014/main" id="{3B8AE081-C9A6-4541-A102-CA1509619119}"/>
              </a:ext>
            </a:extLst>
          </p:cNvPr>
          <p:cNvSpPr>
            <a:spLocks noGrp="1"/>
          </p:cNvSpPr>
          <p:nvPr>
            <p:ph type="body" sz="quarter" idx="14" hasCustomPrompt="1"/>
          </p:nvPr>
        </p:nvSpPr>
        <p:spPr>
          <a:xfrm>
            <a:off x="3347447" y="3818869"/>
            <a:ext cx="1326390" cy="727778"/>
          </a:xfrm>
          <a:prstGeom prst="rect">
            <a:avLst/>
          </a:prstGeom>
        </p:spPr>
        <p:txBody>
          <a:bodyPr/>
          <a:lstStyle>
            <a:lvl1pPr algn="ctr">
              <a:defRPr sz="1400">
                <a:latin typeface="Raleway" panose="020B0003030101060003" pitchFamily="34" charset="0"/>
              </a:defRPr>
            </a:lvl1pPr>
          </a:lstStyle>
          <a:p>
            <a:pPr lvl="0"/>
            <a:r>
              <a:rPr lang="en-US"/>
              <a:t>Map out</a:t>
            </a:r>
            <a:br>
              <a:rPr lang="en-US"/>
            </a:br>
            <a:r>
              <a:rPr lang="en-US"/>
              <a:t>the prospect</a:t>
            </a:r>
          </a:p>
          <a:p>
            <a:pPr lvl="0"/>
            <a:r>
              <a:rPr lang="en-US"/>
              <a:t>DMU’s</a:t>
            </a:r>
          </a:p>
        </p:txBody>
      </p:sp>
      <p:sp>
        <p:nvSpPr>
          <p:cNvPr id="33" name="Text Placeholder 29">
            <a:extLst>
              <a:ext uri="{FF2B5EF4-FFF2-40B4-BE49-F238E27FC236}">
                <a16:creationId xmlns:a16="http://schemas.microsoft.com/office/drawing/2014/main" id="{762B6ED3-0D8A-2742-9523-610B0A203550}"/>
              </a:ext>
            </a:extLst>
          </p:cNvPr>
          <p:cNvSpPr>
            <a:spLocks noGrp="1"/>
          </p:cNvSpPr>
          <p:nvPr>
            <p:ph type="body" sz="quarter" idx="15" hasCustomPrompt="1"/>
          </p:nvPr>
        </p:nvSpPr>
        <p:spPr>
          <a:xfrm>
            <a:off x="4788198" y="3818868"/>
            <a:ext cx="1219200" cy="727777"/>
          </a:xfrm>
          <a:prstGeom prst="rect">
            <a:avLst/>
          </a:prstGeom>
        </p:spPr>
        <p:txBody>
          <a:bodyPr/>
          <a:lstStyle>
            <a:lvl1pPr algn="ctr">
              <a:defRPr sz="1400">
                <a:latin typeface="Raleway" panose="020B0003030101060003" pitchFamily="34" charset="0"/>
              </a:defRPr>
            </a:lvl1pPr>
          </a:lstStyle>
          <a:p>
            <a:pPr lvl="0"/>
            <a:r>
              <a:rPr lang="en-US"/>
              <a:t>Create</a:t>
            </a:r>
            <a:br>
              <a:rPr lang="en-US"/>
            </a:br>
            <a:r>
              <a:rPr lang="en-US"/>
              <a:t>content</a:t>
            </a:r>
          </a:p>
        </p:txBody>
      </p:sp>
      <p:sp>
        <p:nvSpPr>
          <p:cNvPr id="34" name="Text Placeholder 29">
            <a:extLst>
              <a:ext uri="{FF2B5EF4-FFF2-40B4-BE49-F238E27FC236}">
                <a16:creationId xmlns:a16="http://schemas.microsoft.com/office/drawing/2014/main" id="{39D13292-6044-6B46-99C6-65895F678D93}"/>
              </a:ext>
            </a:extLst>
          </p:cNvPr>
          <p:cNvSpPr>
            <a:spLocks noGrp="1"/>
          </p:cNvSpPr>
          <p:nvPr>
            <p:ph type="body" sz="quarter" idx="16" hasCustomPrompt="1"/>
          </p:nvPr>
        </p:nvSpPr>
        <p:spPr>
          <a:xfrm>
            <a:off x="6179640" y="3818869"/>
            <a:ext cx="1219200" cy="727776"/>
          </a:xfrm>
          <a:prstGeom prst="rect">
            <a:avLst/>
          </a:prstGeom>
        </p:spPr>
        <p:txBody>
          <a:bodyPr/>
          <a:lstStyle>
            <a:lvl1pPr algn="ctr">
              <a:defRPr sz="1400">
                <a:latin typeface="Raleway" panose="020B0003030101060003" pitchFamily="34" charset="0"/>
              </a:defRPr>
            </a:lvl1pPr>
          </a:lstStyle>
          <a:p>
            <a:pPr lvl="0"/>
            <a:r>
              <a:rPr lang="en-US"/>
              <a:t>Nurture</a:t>
            </a:r>
          </a:p>
        </p:txBody>
      </p:sp>
      <p:sp>
        <p:nvSpPr>
          <p:cNvPr id="35" name="Text Placeholder 29">
            <a:extLst>
              <a:ext uri="{FF2B5EF4-FFF2-40B4-BE49-F238E27FC236}">
                <a16:creationId xmlns:a16="http://schemas.microsoft.com/office/drawing/2014/main" id="{D726E53F-0D9F-374A-AB79-066982227154}"/>
              </a:ext>
            </a:extLst>
          </p:cNvPr>
          <p:cNvSpPr>
            <a:spLocks noGrp="1"/>
          </p:cNvSpPr>
          <p:nvPr>
            <p:ph type="body" sz="quarter" idx="17" hasCustomPrompt="1"/>
          </p:nvPr>
        </p:nvSpPr>
        <p:spPr>
          <a:xfrm>
            <a:off x="7560634" y="3818869"/>
            <a:ext cx="1219200" cy="727776"/>
          </a:xfrm>
          <a:prstGeom prst="rect">
            <a:avLst/>
          </a:prstGeom>
        </p:spPr>
        <p:txBody>
          <a:bodyPr/>
          <a:lstStyle>
            <a:lvl1pPr algn="ctr">
              <a:defRPr sz="1400">
                <a:latin typeface="Raleway" panose="020B0003030101060003" pitchFamily="34" charset="0"/>
              </a:defRPr>
            </a:lvl1pPr>
          </a:lstStyle>
          <a:p>
            <a:pPr lvl="0"/>
            <a:r>
              <a:rPr lang="en-US"/>
              <a:t>Respond</a:t>
            </a:r>
          </a:p>
        </p:txBody>
      </p:sp>
      <p:sp>
        <p:nvSpPr>
          <p:cNvPr id="36" name="Text Placeholder 29">
            <a:extLst>
              <a:ext uri="{FF2B5EF4-FFF2-40B4-BE49-F238E27FC236}">
                <a16:creationId xmlns:a16="http://schemas.microsoft.com/office/drawing/2014/main" id="{C7A35E3F-F474-6441-8441-DF6F36CB9BAF}"/>
              </a:ext>
            </a:extLst>
          </p:cNvPr>
          <p:cNvSpPr>
            <a:spLocks noGrp="1"/>
          </p:cNvSpPr>
          <p:nvPr>
            <p:ph type="body" sz="quarter" idx="18" hasCustomPrompt="1"/>
          </p:nvPr>
        </p:nvSpPr>
        <p:spPr>
          <a:xfrm>
            <a:off x="9652793" y="3818869"/>
            <a:ext cx="1219200" cy="727776"/>
          </a:xfrm>
          <a:prstGeom prst="rect">
            <a:avLst/>
          </a:prstGeom>
        </p:spPr>
        <p:txBody>
          <a:bodyPr/>
          <a:lstStyle>
            <a:lvl1pPr algn="ctr">
              <a:defRPr sz="1400">
                <a:solidFill>
                  <a:schemeClr val="bg1"/>
                </a:solidFill>
                <a:latin typeface="Raleway" panose="020B0003030101060003" pitchFamily="34" charset="0"/>
              </a:defRPr>
            </a:lvl1pPr>
          </a:lstStyle>
          <a:p>
            <a:pPr lvl="0"/>
            <a:r>
              <a:rPr lang="en-US"/>
              <a:t>Convert</a:t>
            </a:r>
          </a:p>
        </p:txBody>
      </p:sp>
      <p:sp>
        <p:nvSpPr>
          <p:cNvPr id="45" name="TextBox 44">
            <a:extLst>
              <a:ext uri="{FF2B5EF4-FFF2-40B4-BE49-F238E27FC236}">
                <a16:creationId xmlns:a16="http://schemas.microsoft.com/office/drawing/2014/main" id="{173A3D2D-EE4E-4739-822A-48AC31E2D523}"/>
              </a:ext>
            </a:extLst>
          </p:cNvPr>
          <p:cNvSpPr txBox="1"/>
          <p:nvPr userDrawn="1"/>
        </p:nvSpPr>
        <p:spPr>
          <a:xfrm>
            <a:off x="69644" y="64770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8418960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trategy">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14531019-955D-3541-89A3-7B4A518150C9}"/>
              </a:ext>
            </a:extLst>
          </p:cNvPr>
          <p:cNvSpPr/>
          <p:nvPr userDrawn="1"/>
        </p:nvSpPr>
        <p:spPr>
          <a:xfrm>
            <a:off x="0" y="9331"/>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2">
            <a:extLst>
              <a:ext uri="{FF2B5EF4-FFF2-40B4-BE49-F238E27FC236}">
                <a16:creationId xmlns:a16="http://schemas.microsoft.com/office/drawing/2014/main" id="{B24B113F-CEDC-9841-8500-F6A9366EB9C3}"/>
              </a:ext>
            </a:extLst>
          </p:cNvPr>
          <p:cNvSpPr/>
          <p:nvPr userDrawn="1"/>
        </p:nvSpPr>
        <p:spPr>
          <a:xfrm>
            <a:off x="7290396" y="0"/>
            <a:ext cx="4902200" cy="6858000"/>
          </a:xfrm>
          <a:custGeom>
            <a:avLst/>
            <a:gdLst/>
            <a:ahLst/>
            <a:cxnLst/>
            <a:rect l="l" t="t" r="r" b="b"/>
            <a:pathLst>
              <a:path w="4902200" h="6858000">
                <a:moveTo>
                  <a:pt x="4901603" y="0"/>
                </a:moveTo>
                <a:lnTo>
                  <a:pt x="0" y="0"/>
                </a:lnTo>
                <a:lnTo>
                  <a:pt x="1979726" y="3429000"/>
                </a:lnTo>
                <a:lnTo>
                  <a:pt x="0" y="6858000"/>
                </a:lnTo>
                <a:lnTo>
                  <a:pt x="4901603" y="6858000"/>
                </a:lnTo>
                <a:lnTo>
                  <a:pt x="4901603" y="0"/>
                </a:lnTo>
                <a:close/>
              </a:path>
            </a:pathLst>
          </a:custGeom>
          <a:solidFill>
            <a:srgbClr val="EB5E5E"/>
          </a:solidFill>
        </p:spPr>
        <p:txBody>
          <a:bodyPr wrap="square" lIns="0" tIns="0" rIns="0" bIns="0" rtlCol="0"/>
          <a:lstStyle/>
          <a:p>
            <a:endParaRPr/>
          </a:p>
        </p:txBody>
      </p:sp>
      <p:pic>
        <p:nvPicPr>
          <p:cNvPr id="26" name="Picture 25">
            <a:extLst>
              <a:ext uri="{FF2B5EF4-FFF2-40B4-BE49-F238E27FC236}">
                <a16:creationId xmlns:a16="http://schemas.microsoft.com/office/drawing/2014/main" id="{00F8F1EB-9763-B544-A452-8C3C3AA2D6DD}"/>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27" name="Text Placeholder 10">
            <a:extLst>
              <a:ext uri="{FF2B5EF4-FFF2-40B4-BE49-F238E27FC236}">
                <a16:creationId xmlns:a16="http://schemas.microsoft.com/office/drawing/2014/main" id="{F18B5DFB-2E35-8546-A328-D089976790D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Strategy</a:t>
            </a:r>
            <a:endParaRPr lang="en-GB">
              <a:solidFill>
                <a:srgbClr val="5B5D6B"/>
              </a:solidFill>
              <a:effectLst/>
              <a:latin typeface="Raleway SemiBold" panose="020B0003030101060003" pitchFamily="34" charset="0"/>
            </a:endParaRPr>
          </a:p>
        </p:txBody>
      </p:sp>
      <p:sp>
        <p:nvSpPr>
          <p:cNvPr id="28" name="Text Placeholder 10">
            <a:extLst>
              <a:ext uri="{FF2B5EF4-FFF2-40B4-BE49-F238E27FC236}">
                <a16:creationId xmlns:a16="http://schemas.microsoft.com/office/drawing/2014/main" id="{63F7EEE7-026E-1949-841F-37E9C3EB049F}"/>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sp>
        <p:nvSpPr>
          <p:cNvPr id="45" name="TextBox 44">
            <a:extLst>
              <a:ext uri="{FF2B5EF4-FFF2-40B4-BE49-F238E27FC236}">
                <a16:creationId xmlns:a16="http://schemas.microsoft.com/office/drawing/2014/main" id="{173A3D2D-EE4E-4739-822A-48AC31E2D523}"/>
              </a:ext>
            </a:extLst>
          </p:cNvPr>
          <p:cNvSpPr txBox="1"/>
          <p:nvPr userDrawn="1"/>
        </p:nvSpPr>
        <p:spPr>
          <a:xfrm>
            <a:off x="34212" y="64770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3"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441145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rospect Journey">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12C14A63-B754-804F-B158-5E79F9E41569}"/>
              </a:ext>
            </a:extLst>
          </p:cNvPr>
          <p:cNvSpPr/>
          <p:nvPr userDrawn="1"/>
        </p:nvSpPr>
        <p:spPr>
          <a:xfrm>
            <a:off x="13099" y="3532147"/>
            <a:ext cx="10262870" cy="0"/>
          </a:xfrm>
          <a:custGeom>
            <a:avLst/>
            <a:gdLst/>
            <a:ahLst/>
            <a:cxnLst/>
            <a:rect l="l" t="t" r="r" b="b"/>
            <a:pathLst>
              <a:path w="10262870">
                <a:moveTo>
                  <a:pt x="0" y="0"/>
                </a:moveTo>
                <a:lnTo>
                  <a:pt x="10262400" y="0"/>
                </a:lnTo>
              </a:path>
            </a:pathLst>
          </a:custGeom>
          <a:ln w="25400">
            <a:solidFill>
              <a:srgbClr val="E0DFDE"/>
            </a:solidFill>
          </a:ln>
        </p:spPr>
        <p:txBody>
          <a:bodyPr wrap="square" lIns="0" tIns="0" rIns="0" bIns="0" rtlCol="0"/>
          <a:lstStyle/>
          <a:p>
            <a:endParaRPr/>
          </a:p>
        </p:txBody>
      </p:sp>
      <p:sp>
        <p:nvSpPr>
          <p:cNvPr id="27" name="Text Placeholder 10">
            <a:extLst>
              <a:ext uri="{FF2B5EF4-FFF2-40B4-BE49-F238E27FC236}">
                <a16:creationId xmlns:a16="http://schemas.microsoft.com/office/drawing/2014/main" id="{F18B5DFB-2E35-8546-A328-D089976790D0}"/>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Prospect journey</a:t>
            </a:r>
            <a:endParaRPr lang="en-GB">
              <a:solidFill>
                <a:srgbClr val="5B5D6B"/>
              </a:solidFill>
              <a:effectLst/>
              <a:latin typeface="Raleway SemiBold" panose="020B0003030101060003" pitchFamily="34" charset="0"/>
            </a:endParaRPr>
          </a:p>
        </p:txBody>
      </p:sp>
      <p:sp>
        <p:nvSpPr>
          <p:cNvPr id="28" name="Text Placeholder 10">
            <a:extLst>
              <a:ext uri="{FF2B5EF4-FFF2-40B4-BE49-F238E27FC236}">
                <a16:creationId xmlns:a16="http://schemas.microsoft.com/office/drawing/2014/main" id="{63F7EEE7-026E-1949-841F-37E9C3EB049F}"/>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Client name</a:t>
            </a:r>
          </a:p>
        </p:txBody>
      </p:sp>
      <p:sp>
        <p:nvSpPr>
          <p:cNvPr id="30" name="Text Placeholder 29">
            <a:extLst>
              <a:ext uri="{FF2B5EF4-FFF2-40B4-BE49-F238E27FC236}">
                <a16:creationId xmlns:a16="http://schemas.microsoft.com/office/drawing/2014/main" id="{8BF482A7-46DB-AD44-9451-792F3A1EADE3}"/>
              </a:ext>
            </a:extLst>
          </p:cNvPr>
          <p:cNvSpPr>
            <a:spLocks noGrp="1"/>
          </p:cNvSpPr>
          <p:nvPr>
            <p:ph type="body" sz="quarter" idx="12" hasCustomPrompt="1"/>
          </p:nvPr>
        </p:nvSpPr>
        <p:spPr>
          <a:xfrm>
            <a:off x="685800" y="3833055"/>
            <a:ext cx="1219200" cy="453459"/>
          </a:xfrm>
          <a:prstGeom prst="rect">
            <a:avLst/>
          </a:prstGeom>
        </p:spPr>
        <p:txBody>
          <a:bodyPr lIns="0" tIns="0" rIns="0" bIns="0" anchor="t"/>
          <a:lstStyle>
            <a:lvl1pPr algn="ctr">
              <a:defRPr sz="1400" b="1" i="0" baseline="0">
                <a:solidFill>
                  <a:srgbClr val="EB5E5E"/>
                </a:solidFill>
                <a:latin typeface="Raleway" panose="020B0003030101060003" pitchFamily="34" charset="0"/>
              </a:defRPr>
            </a:lvl1pPr>
          </a:lstStyle>
          <a:p>
            <a:pPr lvl="0"/>
            <a:r>
              <a:rPr lang="en-US"/>
              <a:t>20th</a:t>
            </a:r>
            <a:br>
              <a:rPr lang="en-US"/>
            </a:br>
            <a:r>
              <a:rPr lang="en-US"/>
              <a:t>February</a:t>
            </a:r>
          </a:p>
        </p:txBody>
      </p:sp>
      <p:pic>
        <p:nvPicPr>
          <p:cNvPr id="19" name="Picture 18">
            <a:extLst>
              <a:ext uri="{FF2B5EF4-FFF2-40B4-BE49-F238E27FC236}">
                <a16:creationId xmlns:a16="http://schemas.microsoft.com/office/drawing/2014/main" id="{1761DB09-88BD-6047-B2FF-C11982B7DC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5387" y="2474656"/>
            <a:ext cx="1837013" cy="2114982"/>
          </a:xfrm>
          <a:prstGeom prst="rect">
            <a:avLst/>
          </a:prstGeom>
        </p:spPr>
      </p:pic>
      <p:sp>
        <p:nvSpPr>
          <p:cNvPr id="21" name="Picture Placeholder 20">
            <a:extLst>
              <a:ext uri="{FF2B5EF4-FFF2-40B4-BE49-F238E27FC236}">
                <a16:creationId xmlns:a16="http://schemas.microsoft.com/office/drawing/2014/main" id="{A4B40156-6C05-EC49-8E8C-9178C8E451A7}"/>
              </a:ext>
            </a:extLst>
          </p:cNvPr>
          <p:cNvSpPr>
            <a:spLocks noGrp="1"/>
          </p:cNvSpPr>
          <p:nvPr>
            <p:ph type="pic" sz="quarter" idx="18" hasCustomPrompt="1"/>
          </p:nvPr>
        </p:nvSpPr>
        <p:spPr>
          <a:xfrm>
            <a:off x="9976369" y="3144004"/>
            <a:ext cx="1371600" cy="773112"/>
          </a:xfrm>
          <a:prstGeom prst="rect">
            <a:avLst/>
          </a:prstGeom>
        </p:spPr>
        <p:txBody>
          <a:bodyPr anchor="ctr"/>
          <a:lstStyle>
            <a:lvl1pPr algn="ctr">
              <a:defRPr b="0" i="0">
                <a:solidFill>
                  <a:srgbClr val="5C5470"/>
                </a:solidFill>
                <a:latin typeface="Raleway" panose="020B0003030101060003" pitchFamily="34" charset="0"/>
              </a:defRPr>
            </a:lvl1pPr>
          </a:lstStyle>
          <a:p>
            <a:r>
              <a:rPr lang="en-US"/>
              <a:t>Place client logo here</a:t>
            </a:r>
          </a:p>
        </p:txBody>
      </p:sp>
      <p:sp>
        <p:nvSpPr>
          <p:cNvPr id="46" name="Text Placeholder 29">
            <a:extLst>
              <a:ext uri="{FF2B5EF4-FFF2-40B4-BE49-F238E27FC236}">
                <a16:creationId xmlns:a16="http://schemas.microsoft.com/office/drawing/2014/main" id="{82F47C15-62DE-E44C-BA68-90ADB6658734}"/>
              </a:ext>
            </a:extLst>
          </p:cNvPr>
          <p:cNvSpPr>
            <a:spLocks noGrp="1"/>
          </p:cNvSpPr>
          <p:nvPr>
            <p:ph type="body" sz="quarter" idx="19" hasCustomPrompt="1"/>
          </p:nvPr>
        </p:nvSpPr>
        <p:spPr>
          <a:xfrm>
            <a:off x="685800" y="4430900"/>
            <a:ext cx="1219200" cy="1016463"/>
          </a:xfrm>
          <a:prstGeom prst="rect">
            <a:avLst/>
          </a:prstGeom>
        </p:spPr>
        <p:txBody>
          <a:bodyPr lIns="0" tIns="0" rIns="0" bIns="0" anchor="t"/>
          <a:lstStyle>
            <a:lvl1pPr algn="ctr">
              <a:defRPr sz="1400" baseline="0">
                <a:solidFill>
                  <a:srgbClr val="5C5470"/>
                </a:solidFill>
                <a:latin typeface="Raleway" panose="020B0003030101060003" pitchFamily="34" charset="0"/>
              </a:defRPr>
            </a:lvl1pPr>
          </a:lstStyle>
          <a:p>
            <a:pPr lvl="0"/>
            <a:r>
              <a:rPr lang="en-US"/>
              <a:t>Touchpoint 1</a:t>
            </a:r>
          </a:p>
          <a:p>
            <a:pPr lvl="0"/>
            <a:endParaRPr lang="en-US"/>
          </a:p>
          <a:p>
            <a:pPr lvl="0"/>
            <a:r>
              <a:rPr lang="en-US"/>
              <a:t>”</a:t>
            </a:r>
            <a:r>
              <a:rPr lang="en-US" err="1"/>
              <a:t>eg.</a:t>
            </a:r>
            <a:br>
              <a:rPr lang="en-US"/>
            </a:br>
            <a:r>
              <a:rPr lang="en-US"/>
              <a:t>Lead gen email launch”</a:t>
            </a:r>
          </a:p>
        </p:txBody>
      </p:sp>
      <p:sp>
        <p:nvSpPr>
          <p:cNvPr id="47" name="Text Placeholder 29">
            <a:extLst>
              <a:ext uri="{FF2B5EF4-FFF2-40B4-BE49-F238E27FC236}">
                <a16:creationId xmlns:a16="http://schemas.microsoft.com/office/drawing/2014/main" id="{756C024A-6A69-AA48-AC8B-ED4AB3A54FFE}"/>
              </a:ext>
            </a:extLst>
          </p:cNvPr>
          <p:cNvSpPr>
            <a:spLocks noGrp="1"/>
          </p:cNvSpPr>
          <p:nvPr>
            <p:ph type="body" sz="quarter" idx="20" hasCustomPrompt="1"/>
          </p:nvPr>
        </p:nvSpPr>
        <p:spPr>
          <a:xfrm>
            <a:off x="2209800" y="3833055"/>
            <a:ext cx="1219200" cy="453459"/>
          </a:xfrm>
          <a:prstGeom prst="rect">
            <a:avLst/>
          </a:prstGeom>
        </p:spPr>
        <p:txBody>
          <a:bodyPr lIns="0" tIns="0" rIns="0" bIns="0" anchor="t"/>
          <a:lstStyle>
            <a:lvl1pPr algn="ctr">
              <a:defRPr sz="1400" b="1" i="0" baseline="0">
                <a:solidFill>
                  <a:srgbClr val="EB5E5E"/>
                </a:solidFill>
                <a:latin typeface="Raleway" panose="020B0003030101060003" pitchFamily="34" charset="0"/>
              </a:defRPr>
            </a:lvl1pPr>
          </a:lstStyle>
          <a:p>
            <a:pPr lvl="0"/>
            <a:r>
              <a:rPr lang="en-US"/>
              <a:t>21st</a:t>
            </a:r>
            <a:br>
              <a:rPr lang="en-US"/>
            </a:br>
            <a:r>
              <a:rPr lang="en-US"/>
              <a:t>February</a:t>
            </a:r>
          </a:p>
        </p:txBody>
      </p:sp>
      <p:sp>
        <p:nvSpPr>
          <p:cNvPr id="48" name="Text Placeholder 29">
            <a:extLst>
              <a:ext uri="{FF2B5EF4-FFF2-40B4-BE49-F238E27FC236}">
                <a16:creationId xmlns:a16="http://schemas.microsoft.com/office/drawing/2014/main" id="{66431698-D635-EC4A-B326-03A8C81CC97E}"/>
              </a:ext>
            </a:extLst>
          </p:cNvPr>
          <p:cNvSpPr>
            <a:spLocks noGrp="1"/>
          </p:cNvSpPr>
          <p:nvPr>
            <p:ph type="body" sz="quarter" idx="21" hasCustomPrompt="1"/>
          </p:nvPr>
        </p:nvSpPr>
        <p:spPr>
          <a:xfrm>
            <a:off x="2209800" y="4430900"/>
            <a:ext cx="1219200" cy="1016463"/>
          </a:xfrm>
          <a:prstGeom prst="rect">
            <a:avLst/>
          </a:prstGeom>
        </p:spPr>
        <p:txBody>
          <a:bodyPr lIns="0" tIns="0" rIns="0" bIns="0" anchor="t"/>
          <a:lstStyle>
            <a:lvl1pPr marL="0" marR="0" indent="0" algn="ctr" defTabSz="914400" eaLnBrk="1" fontAlgn="auto" latinLnBrk="0" hangingPunct="1">
              <a:lnSpc>
                <a:spcPct val="100000"/>
              </a:lnSpc>
              <a:spcBef>
                <a:spcPts val="0"/>
              </a:spcBef>
              <a:spcAft>
                <a:spcPts val="0"/>
              </a:spcAft>
              <a:buClrTx/>
              <a:buSzTx/>
              <a:buFontTx/>
              <a:buNone/>
              <a:tabLst/>
              <a:defRPr sz="1400" baseline="0">
                <a:solidFill>
                  <a:srgbClr val="5C5470"/>
                </a:solidFill>
                <a:latin typeface="Raleway" panose="020B0003030101060003" pitchFamily="34" charset="0"/>
              </a:defRPr>
            </a:lvl1pPr>
          </a:lstStyle>
          <a:p>
            <a:pPr lvl="0"/>
            <a:r>
              <a:rPr lang="en-US"/>
              <a:t>Touchpoint 2</a:t>
            </a:r>
          </a:p>
          <a:p>
            <a:pPr lvl="0"/>
            <a:endParaRPr lang="en-US"/>
          </a:p>
          <a:p>
            <a:pPr marL="0" marR="0" lvl="0" indent="0" algn="ctr" defTabSz="914400" eaLnBrk="1" fontAlgn="auto" latinLnBrk="0" hangingPunct="1">
              <a:lnSpc>
                <a:spcPct val="100000"/>
              </a:lnSpc>
              <a:spcBef>
                <a:spcPts val="0"/>
              </a:spcBef>
              <a:spcAft>
                <a:spcPts val="0"/>
              </a:spcAft>
              <a:buClrTx/>
              <a:buSzTx/>
              <a:buFontTx/>
              <a:buNone/>
              <a:tabLst/>
              <a:defRPr/>
            </a:pPr>
            <a:r>
              <a:rPr lang="en-US"/>
              <a:t>”</a:t>
            </a:r>
            <a:r>
              <a:rPr lang="en-US" err="1"/>
              <a:t>eg.</a:t>
            </a:r>
            <a:r>
              <a:rPr lang="en-US"/>
              <a:t> Enquiry by hot email response”</a:t>
            </a:r>
          </a:p>
        </p:txBody>
      </p:sp>
      <p:sp>
        <p:nvSpPr>
          <p:cNvPr id="49" name="Text Placeholder 29">
            <a:extLst>
              <a:ext uri="{FF2B5EF4-FFF2-40B4-BE49-F238E27FC236}">
                <a16:creationId xmlns:a16="http://schemas.microsoft.com/office/drawing/2014/main" id="{E3682FCE-79D8-6F43-A35F-93851968E3F5}"/>
              </a:ext>
            </a:extLst>
          </p:cNvPr>
          <p:cNvSpPr>
            <a:spLocks noGrp="1"/>
          </p:cNvSpPr>
          <p:nvPr>
            <p:ph type="body" sz="quarter" idx="22" hasCustomPrompt="1"/>
          </p:nvPr>
        </p:nvSpPr>
        <p:spPr>
          <a:xfrm>
            <a:off x="3733800" y="3833055"/>
            <a:ext cx="1219200" cy="453459"/>
          </a:xfrm>
          <a:prstGeom prst="rect">
            <a:avLst/>
          </a:prstGeom>
        </p:spPr>
        <p:txBody>
          <a:bodyPr lIns="0" tIns="0" rIns="0" bIns="0" anchor="t"/>
          <a:lstStyle>
            <a:lvl1pPr algn="ctr">
              <a:defRPr sz="1400" b="1" i="0" baseline="0">
                <a:solidFill>
                  <a:srgbClr val="EB5E5E"/>
                </a:solidFill>
                <a:latin typeface="Raleway" panose="020B0003030101060003" pitchFamily="34" charset="0"/>
              </a:defRPr>
            </a:lvl1pPr>
          </a:lstStyle>
          <a:p>
            <a:pPr lvl="0"/>
            <a:r>
              <a:rPr lang="en-US"/>
              <a:t>22nd</a:t>
            </a:r>
            <a:br>
              <a:rPr lang="en-US"/>
            </a:br>
            <a:r>
              <a:rPr lang="en-US"/>
              <a:t>February</a:t>
            </a:r>
          </a:p>
        </p:txBody>
      </p:sp>
      <p:sp>
        <p:nvSpPr>
          <p:cNvPr id="50" name="Text Placeholder 29">
            <a:extLst>
              <a:ext uri="{FF2B5EF4-FFF2-40B4-BE49-F238E27FC236}">
                <a16:creationId xmlns:a16="http://schemas.microsoft.com/office/drawing/2014/main" id="{EDCE4A56-4DA4-4E46-B1DD-35CC86D64532}"/>
              </a:ext>
            </a:extLst>
          </p:cNvPr>
          <p:cNvSpPr>
            <a:spLocks noGrp="1"/>
          </p:cNvSpPr>
          <p:nvPr>
            <p:ph type="body" sz="quarter" idx="23" hasCustomPrompt="1"/>
          </p:nvPr>
        </p:nvSpPr>
        <p:spPr>
          <a:xfrm>
            <a:off x="3733800" y="4430900"/>
            <a:ext cx="1219200" cy="1016463"/>
          </a:xfrm>
          <a:prstGeom prst="rect">
            <a:avLst/>
          </a:prstGeom>
        </p:spPr>
        <p:txBody>
          <a:bodyPr lIns="0" tIns="0" rIns="0" bIns="0" anchor="t"/>
          <a:lstStyle>
            <a:lvl1pPr marL="0" marR="0" indent="0" algn="ctr" defTabSz="914400" eaLnBrk="1" fontAlgn="auto" latinLnBrk="0" hangingPunct="1">
              <a:lnSpc>
                <a:spcPct val="100000"/>
              </a:lnSpc>
              <a:spcBef>
                <a:spcPts val="0"/>
              </a:spcBef>
              <a:spcAft>
                <a:spcPts val="0"/>
              </a:spcAft>
              <a:buClrTx/>
              <a:buSzTx/>
              <a:buFontTx/>
              <a:buNone/>
              <a:tabLst/>
              <a:defRPr sz="1400" baseline="0">
                <a:solidFill>
                  <a:srgbClr val="5C5470"/>
                </a:solidFill>
                <a:latin typeface="Raleway" panose="020B0003030101060003" pitchFamily="34" charset="0"/>
              </a:defRPr>
            </a:lvl1pPr>
          </a:lstStyle>
          <a:p>
            <a:pPr lvl="0"/>
            <a:r>
              <a:rPr lang="en-US"/>
              <a:t>Touchpoint 3</a:t>
            </a:r>
          </a:p>
          <a:p>
            <a:pPr lvl="0"/>
            <a:endParaRPr lang="en-US"/>
          </a:p>
          <a:p>
            <a:pPr marL="0" marR="0" lvl="0" indent="0" algn="ctr" defTabSz="914400" eaLnBrk="1" fontAlgn="auto" latinLnBrk="0" hangingPunct="1">
              <a:lnSpc>
                <a:spcPct val="100000"/>
              </a:lnSpc>
              <a:spcBef>
                <a:spcPts val="0"/>
              </a:spcBef>
              <a:spcAft>
                <a:spcPts val="0"/>
              </a:spcAft>
              <a:buClrTx/>
              <a:buSzTx/>
              <a:buFontTx/>
              <a:buNone/>
              <a:tabLst/>
              <a:defRPr/>
            </a:pPr>
            <a:r>
              <a:rPr lang="en-US"/>
              <a:t>”</a:t>
            </a:r>
            <a:r>
              <a:rPr lang="en-US" err="1"/>
              <a:t>eg.</a:t>
            </a:r>
            <a:br>
              <a:rPr lang="en-US"/>
            </a:br>
            <a:r>
              <a:rPr lang="en-US"/>
              <a:t>Hot call</a:t>
            </a:r>
            <a:br>
              <a:rPr lang="en-US"/>
            </a:br>
            <a:r>
              <a:rPr lang="en-US"/>
              <a:t>back sent”</a:t>
            </a:r>
          </a:p>
        </p:txBody>
      </p:sp>
      <p:sp>
        <p:nvSpPr>
          <p:cNvPr id="51" name="Text Placeholder 29">
            <a:extLst>
              <a:ext uri="{FF2B5EF4-FFF2-40B4-BE49-F238E27FC236}">
                <a16:creationId xmlns:a16="http://schemas.microsoft.com/office/drawing/2014/main" id="{91F45807-BDA4-904C-B5BF-C7A26DDB8605}"/>
              </a:ext>
            </a:extLst>
          </p:cNvPr>
          <p:cNvSpPr>
            <a:spLocks noGrp="1"/>
          </p:cNvSpPr>
          <p:nvPr>
            <p:ph type="body" sz="quarter" idx="24" hasCustomPrompt="1"/>
          </p:nvPr>
        </p:nvSpPr>
        <p:spPr>
          <a:xfrm>
            <a:off x="5257800" y="3833055"/>
            <a:ext cx="1219200" cy="453459"/>
          </a:xfrm>
          <a:prstGeom prst="rect">
            <a:avLst/>
          </a:prstGeom>
        </p:spPr>
        <p:txBody>
          <a:bodyPr lIns="0" tIns="0" rIns="0" bIns="0" anchor="t"/>
          <a:lstStyle>
            <a:lvl1pPr algn="ctr">
              <a:defRPr sz="1400" b="1" i="0" baseline="0">
                <a:solidFill>
                  <a:srgbClr val="EB5E5E"/>
                </a:solidFill>
                <a:latin typeface="Raleway" panose="020B0003030101060003" pitchFamily="34" charset="0"/>
              </a:defRPr>
            </a:lvl1pPr>
          </a:lstStyle>
          <a:p>
            <a:pPr lvl="0"/>
            <a:r>
              <a:rPr lang="en-US"/>
              <a:t>23rd</a:t>
            </a:r>
            <a:br>
              <a:rPr lang="en-US"/>
            </a:br>
            <a:r>
              <a:rPr lang="en-US"/>
              <a:t>February</a:t>
            </a:r>
          </a:p>
        </p:txBody>
      </p:sp>
      <p:sp>
        <p:nvSpPr>
          <p:cNvPr id="52" name="Text Placeholder 29">
            <a:extLst>
              <a:ext uri="{FF2B5EF4-FFF2-40B4-BE49-F238E27FC236}">
                <a16:creationId xmlns:a16="http://schemas.microsoft.com/office/drawing/2014/main" id="{8D1D97A0-ED1D-1B46-AD45-3E1B0CCFF71C}"/>
              </a:ext>
            </a:extLst>
          </p:cNvPr>
          <p:cNvSpPr>
            <a:spLocks noGrp="1"/>
          </p:cNvSpPr>
          <p:nvPr>
            <p:ph type="body" sz="quarter" idx="25" hasCustomPrompt="1"/>
          </p:nvPr>
        </p:nvSpPr>
        <p:spPr>
          <a:xfrm>
            <a:off x="5257800" y="4430900"/>
            <a:ext cx="1219200" cy="1016463"/>
          </a:xfrm>
          <a:prstGeom prst="rect">
            <a:avLst/>
          </a:prstGeom>
        </p:spPr>
        <p:txBody>
          <a:bodyPr lIns="0" tIns="0" rIns="0" bIns="0" anchor="t"/>
          <a:lstStyle>
            <a:lvl1pPr marL="0" marR="0" indent="0" algn="ctr" defTabSz="914400" eaLnBrk="1" fontAlgn="auto" latinLnBrk="0" hangingPunct="1">
              <a:lnSpc>
                <a:spcPct val="100000"/>
              </a:lnSpc>
              <a:spcBef>
                <a:spcPts val="0"/>
              </a:spcBef>
              <a:spcAft>
                <a:spcPts val="0"/>
              </a:spcAft>
              <a:buClrTx/>
              <a:buSzTx/>
              <a:buFontTx/>
              <a:buNone/>
              <a:tabLst/>
              <a:defRPr sz="1400" baseline="0">
                <a:solidFill>
                  <a:srgbClr val="5C5470"/>
                </a:solidFill>
                <a:latin typeface="Raleway" panose="020B0003030101060003" pitchFamily="34" charset="0"/>
              </a:defRPr>
            </a:lvl1pPr>
          </a:lstStyle>
          <a:p>
            <a:pPr lvl="0"/>
            <a:r>
              <a:rPr lang="en-US"/>
              <a:t>Touchpoint 4</a:t>
            </a:r>
          </a:p>
          <a:p>
            <a:pPr lvl="0"/>
            <a:endParaRPr lang="en-US"/>
          </a:p>
          <a:p>
            <a:pPr marL="0" marR="0" lvl="0" indent="0" algn="ctr" defTabSz="914400" eaLnBrk="1" fontAlgn="auto" latinLnBrk="0" hangingPunct="1">
              <a:lnSpc>
                <a:spcPct val="100000"/>
              </a:lnSpc>
              <a:spcBef>
                <a:spcPts val="0"/>
              </a:spcBef>
              <a:spcAft>
                <a:spcPts val="0"/>
              </a:spcAft>
              <a:buClrTx/>
              <a:buSzTx/>
              <a:buFontTx/>
              <a:buNone/>
              <a:tabLst/>
              <a:defRPr/>
            </a:pPr>
            <a:r>
              <a:rPr lang="en-US"/>
              <a:t>”</a:t>
            </a:r>
            <a:r>
              <a:rPr lang="en-US" err="1"/>
              <a:t>eg.</a:t>
            </a:r>
            <a:r>
              <a:rPr lang="en-US"/>
              <a:t> Appointment</a:t>
            </a:r>
            <a:br>
              <a:rPr lang="en-US"/>
            </a:br>
            <a:r>
              <a:rPr lang="en-US"/>
              <a:t>booked”</a:t>
            </a:r>
          </a:p>
        </p:txBody>
      </p:sp>
      <p:sp>
        <p:nvSpPr>
          <p:cNvPr id="53" name="Text Placeholder 29">
            <a:extLst>
              <a:ext uri="{FF2B5EF4-FFF2-40B4-BE49-F238E27FC236}">
                <a16:creationId xmlns:a16="http://schemas.microsoft.com/office/drawing/2014/main" id="{04FC1677-7DCA-E442-8BF2-69B2F1391852}"/>
              </a:ext>
            </a:extLst>
          </p:cNvPr>
          <p:cNvSpPr>
            <a:spLocks noGrp="1"/>
          </p:cNvSpPr>
          <p:nvPr>
            <p:ph type="body" sz="quarter" idx="26" hasCustomPrompt="1"/>
          </p:nvPr>
        </p:nvSpPr>
        <p:spPr>
          <a:xfrm>
            <a:off x="6781800" y="3840721"/>
            <a:ext cx="1219200" cy="453459"/>
          </a:xfrm>
          <a:prstGeom prst="rect">
            <a:avLst/>
          </a:prstGeom>
        </p:spPr>
        <p:txBody>
          <a:bodyPr lIns="0" tIns="0" rIns="0" bIns="0" anchor="t"/>
          <a:lstStyle>
            <a:lvl1pPr algn="ctr">
              <a:defRPr sz="1400" b="1" i="0" baseline="0">
                <a:solidFill>
                  <a:srgbClr val="EB5E5E"/>
                </a:solidFill>
                <a:latin typeface="Raleway" panose="020B0003030101060003" pitchFamily="34" charset="0"/>
              </a:defRPr>
            </a:lvl1pPr>
          </a:lstStyle>
          <a:p>
            <a:pPr lvl="0"/>
            <a:r>
              <a:rPr lang="en-US"/>
              <a:t>24th</a:t>
            </a:r>
            <a:br>
              <a:rPr lang="en-US"/>
            </a:br>
            <a:r>
              <a:rPr lang="en-US"/>
              <a:t>February</a:t>
            </a:r>
          </a:p>
        </p:txBody>
      </p:sp>
      <p:sp>
        <p:nvSpPr>
          <p:cNvPr id="54" name="Text Placeholder 29">
            <a:extLst>
              <a:ext uri="{FF2B5EF4-FFF2-40B4-BE49-F238E27FC236}">
                <a16:creationId xmlns:a16="http://schemas.microsoft.com/office/drawing/2014/main" id="{4B63DB8C-7250-DE4A-8DDA-CB246EAC521E}"/>
              </a:ext>
            </a:extLst>
          </p:cNvPr>
          <p:cNvSpPr>
            <a:spLocks noGrp="1"/>
          </p:cNvSpPr>
          <p:nvPr>
            <p:ph type="body" sz="quarter" idx="27" hasCustomPrompt="1"/>
          </p:nvPr>
        </p:nvSpPr>
        <p:spPr>
          <a:xfrm>
            <a:off x="6781800" y="4438566"/>
            <a:ext cx="1219200" cy="1016463"/>
          </a:xfrm>
          <a:prstGeom prst="rect">
            <a:avLst/>
          </a:prstGeom>
        </p:spPr>
        <p:txBody>
          <a:bodyPr lIns="0" tIns="0" rIns="0" bIns="0" anchor="t"/>
          <a:lstStyle>
            <a:lvl1pPr marL="0" marR="0" indent="0" algn="ctr" defTabSz="914400" eaLnBrk="1" fontAlgn="auto" latinLnBrk="0" hangingPunct="1">
              <a:lnSpc>
                <a:spcPct val="100000"/>
              </a:lnSpc>
              <a:spcBef>
                <a:spcPts val="0"/>
              </a:spcBef>
              <a:spcAft>
                <a:spcPts val="0"/>
              </a:spcAft>
              <a:buClrTx/>
              <a:buSzTx/>
              <a:buFontTx/>
              <a:buNone/>
              <a:tabLst/>
              <a:defRPr sz="1400" baseline="0">
                <a:solidFill>
                  <a:srgbClr val="5C5470"/>
                </a:solidFill>
                <a:latin typeface="Raleway" panose="020B0003030101060003" pitchFamily="34" charset="0"/>
              </a:defRPr>
            </a:lvl1pPr>
          </a:lstStyle>
          <a:p>
            <a:pPr lvl="0"/>
            <a:r>
              <a:rPr lang="en-US"/>
              <a:t>Touchpoint 5</a:t>
            </a:r>
          </a:p>
          <a:p>
            <a:pPr lvl="0"/>
            <a:endParaRPr lang="en-US"/>
          </a:p>
          <a:p>
            <a:pPr marL="0" marR="0" lvl="0" indent="0" algn="ctr" defTabSz="914400" eaLnBrk="1" fontAlgn="auto" latinLnBrk="0" hangingPunct="1">
              <a:lnSpc>
                <a:spcPct val="100000"/>
              </a:lnSpc>
              <a:spcBef>
                <a:spcPts val="0"/>
              </a:spcBef>
              <a:spcAft>
                <a:spcPts val="0"/>
              </a:spcAft>
              <a:buClrTx/>
              <a:buSzTx/>
              <a:buFontTx/>
              <a:buNone/>
              <a:tabLst/>
              <a:defRPr/>
            </a:pPr>
            <a:r>
              <a:rPr lang="en-US"/>
              <a:t>”</a:t>
            </a:r>
            <a:r>
              <a:rPr lang="en-US" err="1"/>
              <a:t>eg.</a:t>
            </a:r>
            <a:r>
              <a:rPr lang="en-US"/>
              <a:t> Appointment to be sat”</a:t>
            </a:r>
          </a:p>
        </p:txBody>
      </p:sp>
      <p:sp>
        <p:nvSpPr>
          <p:cNvPr id="55" name="Text Placeholder 29">
            <a:extLst>
              <a:ext uri="{FF2B5EF4-FFF2-40B4-BE49-F238E27FC236}">
                <a16:creationId xmlns:a16="http://schemas.microsoft.com/office/drawing/2014/main" id="{AC196292-C802-EE49-8F02-BF20BDA9036E}"/>
              </a:ext>
            </a:extLst>
          </p:cNvPr>
          <p:cNvSpPr>
            <a:spLocks noGrp="1"/>
          </p:cNvSpPr>
          <p:nvPr>
            <p:ph type="body" sz="quarter" idx="28" hasCustomPrompt="1"/>
          </p:nvPr>
        </p:nvSpPr>
        <p:spPr>
          <a:xfrm>
            <a:off x="8305800" y="3840721"/>
            <a:ext cx="1219200" cy="453459"/>
          </a:xfrm>
          <a:prstGeom prst="rect">
            <a:avLst/>
          </a:prstGeom>
        </p:spPr>
        <p:txBody>
          <a:bodyPr lIns="0" tIns="0" rIns="0" bIns="0" anchor="t"/>
          <a:lstStyle>
            <a:lvl1pPr algn="ctr">
              <a:defRPr sz="1400" b="1" i="0" baseline="0">
                <a:solidFill>
                  <a:srgbClr val="EB5E5E"/>
                </a:solidFill>
                <a:latin typeface="Raleway" panose="020B0003030101060003" pitchFamily="34" charset="0"/>
              </a:defRPr>
            </a:lvl1pPr>
          </a:lstStyle>
          <a:p>
            <a:pPr lvl="0"/>
            <a:r>
              <a:rPr lang="en-US"/>
              <a:t>25th</a:t>
            </a:r>
            <a:br>
              <a:rPr lang="en-US"/>
            </a:br>
            <a:r>
              <a:rPr lang="en-US"/>
              <a:t>February</a:t>
            </a:r>
          </a:p>
        </p:txBody>
      </p:sp>
      <p:sp>
        <p:nvSpPr>
          <p:cNvPr id="56" name="Text Placeholder 29">
            <a:extLst>
              <a:ext uri="{FF2B5EF4-FFF2-40B4-BE49-F238E27FC236}">
                <a16:creationId xmlns:a16="http://schemas.microsoft.com/office/drawing/2014/main" id="{DCBBCED3-DF45-9A4E-AFED-BD9BF08A4C98}"/>
              </a:ext>
            </a:extLst>
          </p:cNvPr>
          <p:cNvSpPr>
            <a:spLocks noGrp="1"/>
          </p:cNvSpPr>
          <p:nvPr>
            <p:ph type="body" sz="quarter" idx="29" hasCustomPrompt="1"/>
          </p:nvPr>
        </p:nvSpPr>
        <p:spPr>
          <a:xfrm>
            <a:off x="8305800" y="4438566"/>
            <a:ext cx="1219200" cy="1016463"/>
          </a:xfrm>
          <a:prstGeom prst="rect">
            <a:avLst/>
          </a:prstGeom>
        </p:spPr>
        <p:txBody>
          <a:bodyPr lIns="0" tIns="0" rIns="0" bIns="0" anchor="t"/>
          <a:lstStyle>
            <a:lvl1pPr marL="0" marR="0" indent="0" algn="ctr" defTabSz="914400" eaLnBrk="1" fontAlgn="auto" latinLnBrk="0" hangingPunct="1">
              <a:lnSpc>
                <a:spcPct val="100000"/>
              </a:lnSpc>
              <a:spcBef>
                <a:spcPts val="0"/>
              </a:spcBef>
              <a:spcAft>
                <a:spcPts val="0"/>
              </a:spcAft>
              <a:buClrTx/>
              <a:buSzTx/>
              <a:buFontTx/>
              <a:buNone/>
              <a:tabLst/>
              <a:defRPr sz="1400" baseline="0">
                <a:solidFill>
                  <a:srgbClr val="5C5470"/>
                </a:solidFill>
                <a:latin typeface="Raleway" panose="020B0003030101060003" pitchFamily="34" charset="0"/>
              </a:defRPr>
            </a:lvl1pPr>
          </a:lstStyle>
          <a:p>
            <a:pPr lvl="0"/>
            <a:r>
              <a:rPr lang="en-US"/>
              <a:t>Touchpoint 6</a:t>
            </a:r>
          </a:p>
          <a:p>
            <a:pPr lvl="0"/>
            <a:endParaRPr lang="en-US"/>
          </a:p>
          <a:p>
            <a:pPr marL="0" marR="0" lvl="0" indent="0" algn="ctr" defTabSz="914400" eaLnBrk="1" fontAlgn="auto" latinLnBrk="0" hangingPunct="1">
              <a:lnSpc>
                <a:spcPct val="100000"/>
              </a:lnSpc>
              <a:spcBef>
                <a:spcPts val="0"/>
              </a:spcBef>
              <a:spcAft>
                <a:spcPts val="0"/>
              </a:spcAft>
              <a:buClrTx/>
              <a:buSzTx/>
              <a:buFontTx/>
              <a:buNone/>
              <a:tabLst/>
              <a:defRPr/>
            </a:pPr>
            <a:r>
              <a:rPr lang="en-US"/>
              <a:t>”</a:t>
            </a:r>
            <a:r>
              <a:rPr lang="en-US" err="1"/>
              <a:t>eg.</a:t>
            </a:r>
            <a:r>
              <a:rPr lang="en-US"/>
              <a:t> Feedback form to</a:t>
            </a:r>
            <a:br>
              <a:rPr lang="en-US"/>
            </a:br>
            <a:r>
              <a:rPr lang="en-US"/>
              <a:t> be sent”</a:t>
            </a:r>
          </a:p>
        </p:txBody>
      </p:sp>
      <p:pic>
        <p:nvPicPr>
          <p:cNvPr id="77" name="Picture 76">
            <a:extLst>
              <a:ext uri="{FF2B5EF4-FFF2-40B4-BE49-F238E27FC236}">
                <a16:creationId xmlns:a16="http://schemas.microsoft.com/office/drawing/2014/main" id="{B5EF57B5-2200-E648-B30A-FAF2709BCA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599" y="2418107"/>
            <a:ext cx="1095467" cy="1260000"/>
          </a:xfrm>
          <a:prstGeom prst="rect">
            <a:avLst/>
          </a:prstGeom>
        </p:spPr>
      </p:pic>
      <p:pic>
        <p:nvPicPr>
          <p:cNvPr id="103" name="Picture 102">
            <a:extLst>
              <a:ext uri="{FF2B5EF4-FFF2-40B4-BE49-F238E27FC236}">
                <a16:creationId xmlns:a16="http://schemas.microsoft.com/office/drawing/2014/main" id="{8F91C12D-2D78-9443-9DEB-26CBE6B667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5617" y="2600351"/>
            <a:ext cx="876118" cy="875265"/>
          </a:xfrm>
          <a:prstGeom prst="rect">
            <a:avLst/>
          </a:prstGeom>
        </p:spPr>
      </p:pic>
      <p:pic>
        <p:nvPicPr>
          <p:cNvPr id="83" name="Picture 82">
            <a:extLst>
              <a:ext uri="{FF2B5EF4-FFF2-40B4-BE49-F238E27FC236}">
                <a16:creationId xmlns:a16="http://schemas.microsoft.com/office/drawing/2014/main" id="{AB6F1A23-A18B-F847-B81B-FF671C92DBF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71666" y="2418107"/>
            <a:ext cx="1095467" cy="1260000"/>
          </a:xfrm>
          <a:prstGeom prst="rect">
            <a:avLst/>
          </a:prstGeom>
        </p:spPr>
      </p:pic>
      <p:pic>
        <p:nvPicPr>
          <p:cNvPr id="105" name="Picture 104">
            <a:extLst>
              <a:ext uri="{FF2B5EF4-FFF2-40B4-BE49-F238E27FC236}">
                <a16:creationId xmlns:a16="http://schemas.microsoft.com/office/drawing/2014/main" id="{CC1F49BD-FAFB-BF4A-A463-39BB0719AC7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13734" y="2634872"/>
            <a:ext cx="811330" cy="810539"/>
          </a:xfrm>
          <a:prstGeom prst="rect">
            <a:avLst/>
          </a:prstGeom>
        </p:spPr>
      </p:pic>
      <p:pic>
        <p:nvPicPr>
          <p:cNvPr id="79" name="Picture 78">
            <a:extLst>
              <a:ext uri="{FF2B5EF4-FFF2-40B4-BE49-F238E27FC236}">
                <a16:creationId xmlns:a16="http://schemas.microsoft.com/office/drawing/2014/main" id="{B3748FE2-0F20-3C4A-8004-2BC0AE9BEF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96200" y="2418107"/>
            <a:ext cx="1094400" cy="1260000"/>
          </a:xfrm>
          <a:prstGeom prst="rect">
            <a:avLst/>
          </a:prstGeom>
        </p:spPr>
      </p:pic>
      <p:pic>
        <p:nvPicPr>
          <p:cNvPr id="107" name="Picture 106">
            <a:extLst>
              <a:ext uri="{FF2B5EF4-FFF2-40B4-BE49-F238E27FC236}">
                <a16:creationId xmlns:a16="http://schemas.microsoft.com/office/drawing/2014/main" id="{AA107581-4ECE-974E-9298-DA521797AF4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908640" y="2638229"/>
            <a:ext cx="817686" cy="817686"/>
          </a:xfrm>
          <a:prstGeom prst="rect">
            <a:avLst/>
          </a:prstGeom>
        </p:spPr>
      </p:pic>
      <p:pic>
        <p:nvPicPr>
          <p:cNvPr id="84" name="Picture 83">
            <a:extLst>
              <a:ext uri="{FF2B5EF4-FFF2-40B4-BE49-F238E27FC236}">
                <a16:creationId xmlns:a16="http://schemas.microsoft.com/office/drawing/2014/main" id="{3F2052AC-B148-CD45-9721-AC9B21AAEC1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20200" y="2418107"/>
            <a:ext cx="1094400" cy="1260000"/>
          </a:xfrm>
          <a:prstGeom prst="rect">
            <a:avLst/>
          </a:prstGeom>
        </p:spPr>
      </p:pic>
      <p:pic>
        <p:nvPicPr>
          <p:cNvPr id="109" name="Picture 108">
            <a:extLst>
              <a:ext uri="{FF2B5EF4-FFF2-40B4-BE49-F238E27FC236}">
                <a16:creationId xmlns:a16="http://schemas.microsoft.com/office/drawing/2014/main" id="{9A8F88E8-A1C0-4C43-9F89-9FBAF74BC7E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491334" y="2645470"/>
            <a:ext cx="760434" cy="760434"/>
          </a:xfrm>
          <a:prstGeom prst="rect">
            <a:avLst/>
          </a:prstGeom>
        </p:spPr>
      </p:pic>
      <p:pic>
        <p:nvPicPr>
          <p:cNvPr id="81" name="Picture 80">
            <a:extLst>
              <a:ext uri="{FF2B5EF4-FFF2-40B4-BE49-F238E27FC236}">
                <a16:creationId xmlns:a16="http://schemas.microsoft.com/office/drawing/2014/main" id="{8D75EBFA-F10D-9A47-ABBD-CD420DF8DD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30400" y="2418107"/>
            <a:ext cx="1094400" cy="1260000"/>
          </a:xfrm>
          <a:prstGeom prst="rect">
            <a:avLst/>
          </a:prstGeom>
        </p:spPr>
      </p:pic>
      <p:pic>
        <p:nvPicPr>
          <p:cNvPr id="111" name="Picture 110">
            <a:extLst>
              <a:ext uri="{FF2B5EF4-FFF2-40B4-BE49-F238E27FC236}">
                <a16:creationId xmlns:a16="http://schemas.microsoft.com/office/drawing/2014/main" id="{B5F69A47-C3F1-584A-9286-4FBACB50277E}"/>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961928" y="2644866"/>
            <a:ext cx="826139" cy="826139"/>
          </a:xfrm>
          <a:prstGeom prst="rect">
            <a:avLst/>
          </a:prstGeom>
        </p:spPr>
      </p:pic>
      <p:pic>
        <p:nvPicPr>
          <p:cNvPr id="85" name="Picture 84">
            <a:extLst>
              <a:ext uri="{FF2B5EF4-FFF2-40B4-BE49-F238E27FC236}">
                <a16:creationId xmlns:a16="http://schemas.microsoft.com/office/drawing/2014/main" id="{D580342B-0F2A-D045-AD28-5D0B4E5E6F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68200" y="2418107"/>
            <a:ext cx="1094400" cy="1260000"/>
          </a:xfrm>
          <a:prstGeom prst="rect">
            <a:avLst/>
          </a:prstGeom>
        </p:spPr>
      </p:pic>
      <p:pic>
        <p:nvPicPr>
          <p:cNvPr id="113" name="Picture 112">
            <a:extLst>
              <a:ext uri="{FF2B5EF4-FFF2-40B4-BE49-F238E27FC236}">
                <a16:creationId xmlns:a16="http://schemas.microsoft.com/office/drawing/2014/main" id="{D7C22EF5-4A19-4042-BF81-4AC75B3EA5C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517840" y="2662978"/>
            <a:ext cx="789915" cy="789915"/>
          </a:xfrm>
          <a:prstGeom prst="rect">
            <a:avLst/>
          </a:prstGeom>
        </p:spPr>
      </p:pic>
    </p:spTree>
    <p:extLst>
      <p:ext uri="{BB962C8B-B14F-4D97-AF65-F5344CB8AC3E}">
        <p14:creationId xmlns:p14="http://schemas.microsoft.com/office/powerpoint/2010/main" val="40188605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Customer Journey Diagram">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74CAEA75-FE32-734F-9201-99481DB9CCF5}"/>
              </a:ext>
            </a:extLst>
          </p:cNvPr>
          <p:cNvSpPr/>
          <p:nvPr userDrawn="1"/>
        </p:nvSpPr>
        <p:spPr>
          <a:xfrm>
            <a:off x="0" y="0"/>
            <a:ext cx="12192000" cy="6858000"/>
          </a:xfrm>
          <a:prstGeom prst="rect">
            <a:avLst/>
          </a:prstGeom>
          <a:gradFill>
            <a:gsLst>
              <a:gs pos="0">
                <a:srgbClr val="EB5E5E"/>
              </a:gs>
              <a:gs pos="100000">
                <a:srgbClr val="C8324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68">
            <a:extLst>
              <a:ext uri="{FF2B5EF4-FFF2-40B4-BE49-F238E27FC236}">
                <a16:creationId xmlns:a16="http://schemas.microsoft.com/office/drawing/2014/main" id="{4C817593-29DF-9641-85B4-E079067C4821}"/>
              </a:ext>
            </a:extLst>
          </p:cNvPr>
          <p:cNvPicPr>
            <a:picLocks noChangeAspect="1"/>
          </p:cNvPicPr>
          <p:nvPr userDrawn="1"/>
        </p:nvPicPr>
        <p:blipFill>
          <a:blip r:embed="rId2"/>
          <a:stretch>
            <a:fillRect/>
          </a:stretch>
        </p:blipFill>
        <p:spPr>
          <a:xfrm>
            <a:off x="10525472" y="533400"/>
            <a:ext cx="944951" cy="337820"/>
          </a:xfrm>
          <a:prstGeom prst="rect">
            <a:avLst/>
          </a:prstGeom>
        </p:spPr>
      </p:pic>
      <p:sp>
        <p:nvSpPr>
          <p:cNvPr id="72" name="Text Placeholder 10">
            <a:extLst>
              <a:ext uri="{FF2B5EF4-FFF2-40B4-BE49-F238E27FC236}">
                <a16:creationId xmlns:a16="http://schemas.microsoft.com/office/drawing/2014/main" id="{EBA298E1-4F39-E740-86C9-22412AEB457B}"/>
              </a:ext>
            </a:extLst>
          </p:cNvPr>
          <p:cNvSpPr>
            <a:spLocks noGrp="1"/>
          </p:cNvSpPr>
          <p:nvPr>
            <p:ph type="body" sz="quarter" idx="12" hasCustomPrompt="1"/>
          </p:nvPr>
        </p:nvSpPr>
        <p:spPr>
          <a:xfrm>
            <a:off x="707299" y="706185"/>
            <a:ext cx="6248400" cy="440690"/>
          </a:xfrm>
          <a:prstGeom prst="rect">
            <a:avLst/>
          </a:prstGeom>
        </p:spPr>
        <p:txBody>
          <a:bodyPr lIns="0" tIns="0" rIns="0" bIns="0" anchor="ctr"/>
          <a:lstStyle>
            <a:lvl1pPr algn="l">
              <a:lnSpc>
                <a:spcPts val="3260"/>
              </a:lnSpc>
              <a:defRPr sz="3200" b="1" spc="0">
                <a:solidFill>
                  <a:schemeClr val="bg1"/>
                </a:solidFill>
                <a:latin typeface="Raleway" panose="020B0003030101060003" pitchFamily="34" charset="0"/>
              </a:defRPr>
            </a:lvl1pPr>
            <a:lvl2pPr algn="ctr">
              <a:defRPr sz="2800">
                <a:latin typeface="Raleway" panose="020B0003030101060003" pitchFamily="34" charset="0"/>
              </a:defRPr>
            </a:lvl2pPr>
            <a:lvl3pPr algn="ctr">
              <a:defRPr sz="2800">
                <a:latin typeface="Raleway" panose="020B0003030101060003" pitchFamily="34" charset="0"/>
              </a:defRPr>
            </a:lvl3pPr>
            <a:lvl4pPr algn="ctr">
              <a:defRPr sz="2800">
                <a:latin typeface="Raleway" panose="020B0003030101060003" pitchFamily="34" charset="0"/>
              </a:defRPr>
            </a:lvl4pPr>
            <a:lvl5pPr algn="ctr">
              <a:defRPr sz="2800">
                <a:latin typeface="Raleway" panose="020B0003030101060003" pitchFamily="34" charset="0"/>
              </a:defRPr>
            </a:lvl5pPr>
          </a:lstStyle>
          <a:p>
            <a:pPr lvl="0"/>
            <a:r>
              <a:rPr lang="en-US"/>
              <a:t>Prospect journey icons</a:t>
            </a:r>
          </a:p>
        </p:txBody>
      </p:sp>
      <p:pic>
        <p:nvPicPr>
          <p:cNvPr id="6" name="Picture 5">
            <a:extLst>
              <a:ext uri="{FF2B5EF4-FFF2-40B4-BE49-F238E27FC236}">
                <a16:creationId xmlns:a16="http://schemas.microsoft.com/office/drawing/2014/main" id="{4BD7E17D-6768-4B4E-B6CA-8A682D687A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9600" y="1677295"/>
            <a:ext cx="1760491" cy="1760491"/>
          </a:xfrm>
          <a:prstGeom prst="rect">
            <a:avLst/>
          </a:prstGeom>
        </p:spPr>
      </p:pic>
      <p:pic>
        <p:nvPicPr>
          <p:cNvPr id="10" name="Picture 9">
            <a:extLst>
              <a:ext uri="{FF2B5EF4-FFF2-40B4-BE49-F238E27FC236}">
                <a16:creationId xmlns:a16="http://schemas.microsoft.com/office/drawing/2014/main" id="{45DCA9BC-F0C2-FA4D-82B7-DA60FC349D8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25779" y="1718991"/>
            <a:ext cx="1760491" cy="1760491"/>
          </a:xfrm>
          <a:prstGeom prst="rect">
            <a:avLst/>
          </a:prstGeom>
        </p:spPr>
      </p:pic>
      <p:pic>
        <p:nvPicPr>
          <p:cNvPr id="14" name="Picture 13">
            <a:extLst>
              <a:ext uri="{FF2B5EF4-FFF2-40B4-BE49-F238E27FC236}">
                <a16:creationId xmlns:a16="http://schemas.microsoft.com/office/drawing/2014/main" id="{31DA9C4C-0F1A-5348-95F0-FC2BE7F3C84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60691" y="1717025"/>
            <a:ext cx="1760491" cy="1760491"/>
          </a:xfrm>
          <a:prstGeom prst="rect">
            <a:avLst/>
          </a:prstGeom>
        </p:spPr>
      </p:pic>
      <p:pic>
        <p:nvPicPr>
          <p:cNvPr id="18" name="Picture 17">
            <a:extLst>
              <a:ext uri="{FF2B5EF4-FFF2-40B4-BE49-F238E27FC236}">
                <a16:creationId xmlns:a16="http://schemas.microsoft.com/office/drawing/2014/main" id="{45FD14B1-4A9B-7142-A557-355EF848C07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465691" y="1676400"/>
            <a:ext cx="1760491" cy="1760491"/>
          </a:xfrm>
          <a:prstGeom prst="rect">
            <a:avLst/>
          </a:prstGeom>
        </p:spPr>
      </p:pic>
      <p:pic>
        <p:nvPicPr>
          <p:cNvPr id="22" name="Picture 21">
            <a:extLst>
              <a:ext uri="{FF2B5EF4-FFF2-40B4-BE49-F238E27FC236}">
                <a16:creationId xmlns:a16="http://schemas.microsoft.com/office/drawing/2014/main" id="{0D5C6268-256B-DD49-8BAE-524BFBCEC25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29779" y="3659953"/>
            <a:ext cx="1760491" cy="1760491"/>
          </a:xfrm>
          <a:prstGeom prst="rect">
            <a:avLst/>
          </a:prstGeom>
        </p:spPr>
      </p:pic>
      <p:pic>
        <p:nvPicPr>
          <p:cNvPr id="26" name="Picture 25">
            <a:extLst>
              <a:ext uri="{FF2B5EF4-FFF2-40B4-BE49-F238E27FC236}">
                <a16:creationId xmlns:a16="http://schemas.microsoft.com/office/drawing/2014/main" id="{49B69388-D2C9-8849-87B0-7DFF0156A74E}"/>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590800" y="3659953"/>
            <a:ext cx="1760491" cy="1760491"/>
          </a:xfrm>
          <a:prstGeom prst="rect">
            <a:avLst/>
          </a:prstGeom>
        </p:spPr>
      </p:pic>
      <p:pic>
        <p:nvPicPr>
          <p:cNvPr id="30" name="Picture 29">
            <a:extLst>
              <a:ext uri="{FF2B5EF4-FFF2-40B4-BE49-F238E27FC236}">
                <a16:creationId xmlns:a16="http://schemas.microsoft.com/office/drawing/2014/main" id="{368F46CA-2CBD-3242-B820-D9E5F07D763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560691" y="3697223"/>
            <a:ext cx="1760491" cy="1760491"/>
          </a:xfrm>
          <a:prstGeom prst="rect">
            <a:avLst/>
          </a:prstGeom>
        </p:spPr>
      </p:pic>
      <p:pic>
        <p:nvPicPr>
          <p:cNvPr id="44" name="Picture 43">
            <a:extLst>
              <a:ext uri="{FF2B5EF4-FFF2-40B4-BE49-F238E27FC236}">
                <a16:creationId xmlns:a16="http://schemas.microsoft.com/office/drawing/2014/main" id="{7C78D4F5-A2E7-B945-AD0F-15736200B7DB}"/>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462016" y="3701649"/>
            <a:ext cx="1760491" cy="1760491"/>
          </a:xfrm>
          <a:prstGeom prst="rect">
            <a:avLst/>
          </a:prstGeom>
        </p:spPr>
      </p:pic>
      <p:sp>
        <p:nvSpPr>
          <p:cNvPr id="16" name="TextBox 15">
            <a:extLst>
              <a:ext uri="{FF2B5EF4-FFF2-40B4-BE49-F238E27FC236}">
                <a16:creationId xmlns:a16="http://schemas.microsoft.com/office/drawing/2014/main" id="{BC65BB14-EB82-4CC4-A6F2-DAD46F183516}"/>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rgbClr val="EB5E5E"/>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rgbClr val="EB5E5E"/>
                </a:solidFill>
                <a:effectLst/>
                <a:latin typeface="Raleway Light" pitchFamily="2" charset="0"/>
                <a:ea typeface="Calibri" panose="020F0502020204030204" pitchFamily="34" charset="0"/>
                <a:hlinkClick r:id="rId11" tooltip="http://www.reallyb2b.com/">
                  <a:extLst>
                    <a:ext uri="{A12FA001-AC4F-418D-AE19-62706E023703}">
                      <ahyp:hlinkClr xmlns:ahyp="http://schemas.microsoft.com/office/drawing/2018/hyperlinkcolor" val="tx"/>
                    </a:ext>
                  </a:extLst>
                </a:hlinkClick>
              </a:rPr>
              <a:t>www.reallyb2b.com</a:t>
            </a:r>
            <a:endParaRPr lang="en-GB" sz="600" b="0" i="0" spc="-5">
              <a:solidFill>
                <a:srgbClr val="EB5E5E"/>
              </a:solidFill>
              <a:latin typeface="Raleway Light" pitchFamily="2" charset="0"/>
              <a:hlinkClick r:id="rId11">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3204226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inkedI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5F90BF-047E-344F-A7FE-6122565CE75B}"/>
              </a:ext>
            </a:extLst>
          </p:cNvPr>
          <p:cNvPicPr>
            <a:picLocks noChangeAspect="1"/>
          </p:cNvPicPr>
          <p:nvPr userDrawn="1"/>
        </p:nvPicPr>
        <p:blipFill>
          <a:blip r:embed="rId2"/>
          <a:stretch>
            <a:fillRect/>
          </a:stretch>
        </p:blipFill>
        <p:spPr>
          <a:xfrm>
            <a:off x="4739972" y="2308704"/>
            <a:ext cx="2722772" cy="3129915"/>
          </a:xfrm>
          <a:prstGeom prst="rect">
            <a:avLst/>
          </a:prstGeom>
        </p:spPr>
      </p:pic>
      <p:pic>
        <p:nvPicPr>
          <p:cNvPr id="4" name="Picture 3">
            <a:extLst>
              <a:ext uri="{FF2B5EF4-FFF2-40B4-BE49-F238E27FC236}">
                <a16:creationId xmlns:a16="http://schemas.microsoft.com/office/drawing/2014/main" id="{BFE118E3-81F4-C24F-A63E-5776FC9EBB8B}"/>
              </a:ext>
            </a:extLst>
          </p:cNvPr>
          <p:cNvPicPr>
            <a:picLocks noChangeAspect="1"/>
          </p:cNvPicPr>
          <p:nvPr userDrawn="1"/>
        </p:nvPicPr>
        <p:blipFill>
          <a:blip r:embed="rId3"/>
          <a:stretch>
            <a:fillRect/>
          </a:stretch>
        </p:blipFill>
        <p:spPr>
          <a:xfrm>
            <a:off x="7899016" y="4089400"/>
            <a:ext cx="4292600" cy="889000"/>
          </a:xfrm>
          <a:prstGeom prst="rect">
            <a:avLst/>
          </a:prstGeom>
        </p:spPr>
      </p:pic>
      <p:pic>
        <p:nvPicPr>
          <p:cNvPr id="5" name="Picture 4">
            <a:extLst>
              <a:ext uri="{FF2B5EF4-FFF2-40B4-BE49-F238E27FC236}">
                <a16:creationId xmlns:a16="http://schemas.microsoft.com/office/drawing/2014/main" id="{9BCF797B-064A-B249-AC50-232CEDA46064}"/>
              </a:ext>
            </a:extLst>
          </p:cNvPr>
          <p:cNvPicPr>
            <a:picLocks noChangeAspect="1"/>
          </p:cNvPicPr>
          <p:nvPr userDrawn="1"/>
        </p:nvPicPr>
        <p:blipFill>
          <a:blip r:embed="rId4"/>
          <a:stretch>
            <a:fillRect/>
          </a:stretch>
        </p:blipFill>
        <p:spPr>
          <a:xfrm>
            <a:off x="7899016" y="2773736"/>
            <a:ext cx="4293235" cy="889132"/>
          </a:xfrm>
          <a:prstGeom prst="rect">
            <a:avLst/>
          </a:prstGeom>
        </p:spPr>
      </p:pic>
      <p:pic>
        <p:nvPicPr>
          <p:cNvPr id="6" name="Picture 5">
            <a:extLst>
              <a:ext uri="{FF2B5EF4-FFF2-40B4-BE49-F238E27FC236}">
                <a16:creationId xmlns:a16="http://schemas.microsoft.com/office/drawing/2014/main" id="{49BC9E14-A321-8E40-AAE9-B25CE63FC0E8}"/>
              </a:ext>
            </a:extLst>
          </p:cNvPr>
          <p:cNvPicPr>
            <a:picLocks noChangeAspect="1"/>
          </p:cNvPicPr>
          <p:nvPr userDrawn="1"/>
        </p:nvPicPr>
        <p:blipFill>
          <a:blip r:embed="rId5"/>
          <a:stretch>
            <a:fillRect/>
          </a:stretch>
        </p:blipFill>
        <p:spPr>
          <a:xfrm>
            <a:off x="0" y="4766664"/>
            <a:ext cx="4293235" cy="889132"/>
          </a:xfrm>
          <a:prstGeom prst="rect">
            <a:avLst/>
          </a:prstGeom>
        </p:spPr>
      </p:pic>
      <p:pic>
        <p:nvPicPr>
          <p:cNvPr id="7" name="Picture 6">
            <a:extLst>
              <a:ext uri="{FF2B5EF4-FFF2-40B4-BE49-F238E27FC236}">
                <a16:creationId xmlns:a16="http://schemas.microsoft.com/office/drawing/2014/main" id="{DB6796D7-90D5-7A46-92F5-1F3338110F90}"/>
              </a:ext>
            </a:extLst>
          </p:cNvPr>
          <p:cNvPicPr>
            <a:picLocks noChangeAspect="1"/>
          </p:cNvPicPr>
          <p:nvPr userDrawn="1"/>
        </p:nvPicPr>
        <p:blipFill>
          <a:blip r:embed="rId5"/>
          <a:stretch>
            <a:fillRect/>
          </a:stretch>
        </p:blipFill>
        <p:spPr>
          <a:xfrm>
            <a:off x="0" y="3435704"/>
            <a:ext cx="4293235" cy="889132"/>
          </a:xfrm>
          <a:prstGeom prst="rect">
            <a:avLst/>
          </a:prstGeom>
        </p:spPr>
      </p:pic>
      <p:pic>
        <p:nvPicPr>
          <p:cNvPr id="8" name="Picture 7">
            <a:extLst>
              <a:ext uri="{FF2B5EF4-FFF2-40B4-BE49-F238E27FC236}">
                <a16:creationId xmlns:a16="http://schemas.microsoft.com/office/drawing/2014/main" id="{0D37959D-63F1-BC47-BE25-9054A53FD3F2}"/>
              </a:ext>
            </a:extLst>
          </p:cNvPr>
          <p:cNvPicPr>
            <a:picLocks noChangeAspect="1"/>
          </p:cNvPicPr>
          <p:nvPr userDrawn="1"/>
        </p:nvPicPr>
        <p:blipFill>
          <a:blip r:embed="rId6"/>
          <a:stretch>
            <a:fillRect/>
          </a:stretch>
        </p:blipFill>
        <p:spPr>
          <a:xfrm>
            <a:off x="0" y="2104744"/>
            <a:ext cx="4293235" cy="889132"/>
          </a:xfrm>
          <a:prstGeom prst="rect">
            <a:avLst/>
          </a:prstGeom>
        </p:spPr>
      </p:pic>
      <p:sp>
        <p:nvSpPr>
          <p:cNvPr id="15" name="Text Placeholder 10">
            <a:extLst>
              <a:ext uri="{FF2B5EF4-FFF2-40B4-BE49-F238E27FC236}">
                <a16:creationId xmlns:a16="http://schemas.microsoft.com/office/drawing/2014/main" id="{1D92DDF1-507C-0A4C-BDC5-6E5283ED40A9}"/>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LinkedIn</a:t>
            </a:r>
            <a:endParaRPr lang="en-GB">
              <a:solidFill>
                <a:srgbClr val="5B5D6B"/>
              </a:solidFill>
              <a:effectLst/>
              <a:latin typeface="Raleway SemiBold" panose="020B0003030101060003" pitchFamily="34" charset="0"/>
            </a:endParaRPr>
          </a:p>
        </p:txBody>
      </p:sp>
      <p:sp>
        <p:nvSpPr>
          <p:cNvPr id="16" name="Text Placeholder 10">
            <a:extLst>
              <a:ext uri="{FF2B5EF4-FFF2-40B4-BE49-F238E27FC236}">
                <a16:creationId xmlns:a16="http://schemas.microsoft.com/office/drawing/2014/main" id="{90691D76-654B-324B-BDF7-7BA63B9C172B}"/>
              </a:ext>
            </a:extLst>
          </p:cNvPr>
          <p:cNvSpPr>
            <a:spLocks noGrp="1"/>
          </p:cNvSpPr>
          <p:nvPr>
            <p:ph type="body" sz="quarter" idx="11" hasCustomPrompt="1"/>
          </p:nvPr>
        </p:nvSpPr>
        <p:spPr>
          <a:xfrm>
            <a:off x="704851" y="1256400"/>
            <a:ext cx="7200000" cy="366252"/>
          </a:xfrm>
          <a:prstGeom prst="rect">
            <a:avLst/>
          </a:prstGeom>
        </p:spPr>
        <p:txBody>
          <a:bodyPr lIns="0" tIns="0" rIns="0" bIns="0" anchor="ctr"/>
          <a:lstStyle>
            <a:lvl1pPr>
              <a:defRPr sz="2400" b="0" i="0">
                <a:solidFill>
                  <a:srgbClr val="5C5470"/>
                </a:solidFill>
                <a:latin typeface="Raleway Light" panose="020B0003030101060003" pitchFamily="34" charset="0"/>
              </a:defRPr>
            </a:lvl1pPr>
          </a:lstStyle>
          <a:p>
            <a:pPr lvl="0"/>
            <a:r>
              <a:rPr lang="en-US"/>
              <a:t>Sub-title goes here</a:t>
            </a:r>
          </a:p>
        </p:txBody>
      </p:sp>
      <p:sp>
        <p:nvSpPr>
          <p:cNvPr id="18" name="Text Placeholder 17">
            <a:extLst>
              <a:ext uri="{FF2B5EF4-FFF2-40B4-BE49-F238E27FC236}">
                <a16:creationId xmlns:a16="http://schemas.microsoft.com/office/drawing/2014/main" id="{CC588170-1826-D848-8029-E32AAD863DEC}"/>
              </a:ext>
            </a:extLst>
          </p:cNvPr>
          <p:cNvSpPr>
            <a:spLocks noGrp="1"/>
          </p:cNvSpPr>
          <p:nvPr>
            <p:ph type="body" sz="quarter" idx="12" hasCustomPrompt="1"/>
          </p:nvPr>
        </p:nvSpPr>
        <p:spPr>
          <a:xfrm>
            <a:off x="704852" y="2101484"/>
            <a:ext cx="3588384" cy="892392"/>
          </a:xfrm>
          <a:prstGeom prst="rect">
            <a:avLst/>
          </a:prstGeom>
        </p:spPr>
        <p:txBody>
          <a:bodyPr lIns="0" tIns="0" rIns="0" bIns="0" anchor="ctr"/>
          <a:lstStyle>
            <a:lvl1pPr>
              <a:defRPr sz="2000" b="1" i="0">
                <a:solidFill>
                  <a:schemeClr val="bg1"/>
                </a:solidFill>
                <a:latin typeface="Raleway SemiBold" panose="020B0003030101060003" pitchFamily="34" charset="0"/>
              </a:defRPr>
            </a:lvl1pPr>
          </a:lstStyle>
          <a:p>
            <a:pPr lvl="0"/>
            <a:r>
              <a:rPr lang="en-US"/>
              <a:t>1:1 InMail</a:t>
            </a:r>
          </a:p>
        </p:txBody>
      </p:sp>
      <p:sp>
        <p:nvSpPr>
          <p:cNvPr id="19" name="Text Placeholder 17">
            <a:extLst>
              <a:ext uri="{FF2B5EF4-FFF2-40B4-BE49-F238E27FC236}">
                <a16:creationId xmlns:a16="http://schemas.microsoft.com/office/drawing/2014/main" id="{673CE003-4822-F645-A1AB-3004E6A6DD11}"/>
              </a:ext>
            </a:extLst>
          </p:cNvPr>
          <p:cNvSpPr>
            <a:spLocks noGrp="1"/>
          </p:cNvSpPr>
          <p:nvPr>
            <p:ph type="body" sz="quarter" idx="13" hasCustomPrompt="1"/>
          </p:nvPr>
        </p:nvSpPr>
        <p:spPr>
          <a:xfrm>
            <a:off x="704852" y="3422284"/>
            <a:ext cx="3588384" cy="892392"/>
          </a:xfrm>
          <a:prstGeom prst="rect">
            <a:avLst/>
          </a:prstGeom>
        </p:spPr>
        <p:txBody>
          <a:bodyPr lIns="0" tIns="0" rIns="0" bIns="0" anchor="ctr"/>
          <a:lstStyle>
            <a:lvl1pPr>
              <a:defRPr sz="2000" b="1" i="0">
                <a:solidFill>
                  <a:srgbClr val="5C5470"/>
                </a:solidFill>
                <a:latin typeface="Raleway SemiBold" panose="020B0003030101060003" pitchFamily="34" charset="0"/>
              </a:defRPr>
            </a:lvl1pPr>
          </a:lstStyle>
          <a:p>
            <a:pPr lvl="0"/>
            <a:r>
              <a:rPr lang="en-US"/>
              <a:t>Display Ads</a:t>
            </a:r>
          </a:p>
        </p:txBody>
      </p:sp>
      <p:sp>
        <p:nvSpPr>
          <p:cNvPr id="20" name="Text Placeholder 17">
            <a:extLst>
              <a:ext uri="{FF2B5EF4-FFF2-40B4-BE49-F238E27FC236}">
                <a16:creationId xmlns:a16="http://schemas.microsoft.com/office/drawing/2014/main" id="{B809A9C5-D979-5E45-8F00-01C46FDEDF2D}"/>
              </a:ext>
            </a:extLst>
          </p:cNvPr>
          <p:cNvSpPr>
            <a:spLocks noGrp="1"/>
          </p:cNvSpPr>
          <p:nvPr>
            <p:ph type="body" sz="quarter" idx="14" hasCustomPrompt="1"/>
          </p:nvPr>
        </p:nvSpPr>
        <p:spPr>
          <a:xfrm>
            <a:off x="704852" y="4773564"/>
            <a:ext cx="3588384" cy="892392"/>
          </a:xfrm>
          <a:prstGeom prst="rect">
            <a:avLst/>
          </a:prstGeom>
        </p:spPr>
        <p:txBody>
          <a:bodyPr lIns="0" tIns="0" rIns="0" bIns="0" anchor="ctr"/>
          <a:lstStyle>
            <a:lvl1pPr>
              <a:defRPr sz="2000" b="0" i="0">
                <a:solidFill>
                  <a:srgbClr val="5C5470"/>
                </a:solidFill>
                <a:latin typeface="Raleway SemiBold" panose="020B0003030101060003" pitchFamily="34" charset="0"/>
              </a:defRPr>
            </a:lvl1pPr>
          </a:lstStyle>
          <a:p>
            <a:pPr lvl="0"/>
            <a:r>
              <a:rPr lang="en-US"/>
              <a:t>Dynamic Ads (</a:t>
            </a:r>
            <a:r>
              <a:rPr lang="en-US" err="1"/>
              <a:t>Personalised</a:t>
            </a:r>
            <a:r>
              <a:rPr lang="en-US"/>
              <a:t>)</a:t>
            </a:r>
          </a:p>
        </p:txBody>
      </p:sp>
      <p:sp>
        <p:nvSpPr>
          <p:cNvPr id="22" name="Text Placeholder 17">
            <a:extLst>
              <a:ext uri="{FF2B5EF4-FFF2-40B4-BE49-F238E27FC236}">
                <a16:creationId xmlns:a16="http://schemas.microsoft.com/office/drawing/2014/main" id="{033E6696-DACB-914D-B558-1F3A6FAEC939}"/>
              </a:ext>
            </a:extLst>
          </p:cNvPr>
          <p:cNvSpPr>
            <a:spLocks noGrp="1"/>
          </p:cNvSpPr>
          <p:nvPr>
            <p:ph type="body" sz="quarter" idx="15" hasCustomPrompt="1"/>
          </p:nvPr>
        </p:nvSpPr>
        <p:spPr>
          <a:xfrm>
            <a:off x="7917816" y="2784682"/>
            <a:ext cx="3588384" cy="892392"/>
          </a:xfrm>
          <a:prstGeom prst="rect">
            <a:avLst/>
          </a:prstGeom>
        </p:spPr>
        <p:txBody>
          <a:bodyPr lIns="0" tIns="0" rIns="0" bIns="0" anchor="ctr"/>
          <a:lstStyle>
            <a:lvl1pPr algn="r">
              <a:defRPr sz="2000" b="1" i="0">
                <a:solidFill>
                  <a:srgbClr val="5C5470"/>
                </a:solidFill>
                <a:latin typeface="Raleway SemiBold" panose="020B0003030101060003" pitchFamily="34" charset="0"/>
              </a:defRPr>
            </a:lvl1pPr>
          </a:lstStyle>
          <a:p>
            <a:pPr lvl="0"/>
            <a:r>
              <a:rPr lang="en-US"/>
              <a:t>Sponsored Updates</a:t>
            </a:r>
            <a:br>
              <a:rPr lang="en-US"/>
            </a:br>
            <a:r>
              <a:rPr lang="en-US"/>
              <a:t>&amp; Content</a:t>
            </a:r>
          </a:p>
        </p:txBody>
      </p:sp>
      <p:sp>
        <p:nvSpPr>
          <p:cNvPr id="23" name="Text Placeholder 17">
            <a:extLst>
              <a:ext uri="{FF2B5EF4-FFF2-40B4-BE49-F238E27FC236}">
                <a16:creationId xmlns:a16="http://schemas.microsoft.com/office/drawing/2014/main" id="{6F98E1B4-889F-7D42-B999-557C3EFFFE3F}"/>
              </a:ext>
            </a:extLst>
          </p:cNvPr>
          <p:cNvSpPr>
            <a:spLocks noGrp="1"/>
          </p:cNvSpPr>
          <p:nvPr>
            <p:ph type="body" sz="quarter" idx="16" hasCustomPrompt="1"/>
          </p:nvPr>
        </p:nvSpPr>
        <p:spPr>
          <a:xfrm>
            <a:off x="7917816" y="4090434"/>
            <a:ext cx="3588384" cy="892392"/>
          </a:xfrm>
          <a:prstGeom prst="rect">
            <a:avLst/>
          </a:prstGeom>
        </p:spPr>
        <p:txBody>
          <a:bodyPr lIns="0" tIns="0" rIns="0" bIns="0" anchor="ctr"/>
          <a:lstStyle>
            <a:lvl1pPr algn="r">
              <a:defRPr sz="2000" b="1" i="0">
                <a:solidFill>
                  <a:schemeClr val="bg1"/>
                </a:solidFill>
                <a:latin typeface="Raleway SemiBold" panose="020B0003030101060003" pitchFamily="34" charset="0"/>
              </a:defRPr>
            </a:lvl1pPr>
          </a:lstStyle>
          <a:p>
            <a:pPr lvl="0"/>
            <a:r>
              <a:rPr lang="en-US"/>
              <a:t>Sponsored InMail</a:t>
            </a:r>
          </a:p>
        </p:txBody>
      </p:sp>
      <p:sp>
        <p:nvSpPr>
          <p:cNvPr id="24" name="Text Placeholder 17">
            <a:extLst>
              <a:ext uri="{FF2B5EF4-FFF2-40B4-BE49-F238E27FC236}">
                <a16:creationId xmlns:a16="http://schemas.microsoft.com/office/drawing/2014/main" id="{B7979BDA-D99E-8A4B-BBD2-010B446B013F}"/>
              </a:ext>
            </a:extLst>
          </p:cNvPr>
          <p:cNvSpPr>
            <a:spLocks noGrp="1"/>
          </p:cNvSpPr>
          <p:nvPr>
            <p:ph type="body" sz="quarter" idx="17" hasCustomPrompt="1"/>
          </p:nvPr>
        </p:nvSpPr>
        <p:spPr>
          <a:xfrm>
            <a:off x="4758692" y="2308705"/>
            <a:ext cx="2704052" cy="3129914"/>
          </a:xfrm>
          <a:prstGeom prst="rect">
            <a:avLst/>
          </a:prstGeom>
        </p:spPr>
        <p:txBody>
          <a:bodyPr lIns="0" tIns="0" rIns="0" bIns="0" anchor="ctr"/>
          <a:lstStyle>
            <a:lvl1pPr algn="ctr">
              <a:defRPr sz="2400" b="1" i="0">
                <a:solidFill>
                  <a:schemeClr val="bg1"/>
                </a:solidFill>
                <a:latin typeface="Raleway SemiBold" panose="020B0003030101060003" pitchFamily="34" charset="0"/>
              </a:defRPr>
            </a:lvl1pPr>
          </a:lstStyle>
          <a:p>
            <a:pPr lvl="0"/>
            <a:r>
              <a:rPr lang="en-US"/>
              <a:t>Demand</a:t>
            </a:r>
            <a:br>
              <a:rPr lang="en-US"/>
            </a:br>
            <a:r>
              <a:rPr lang="en-US"/>
              <a:t>generation</a:t>
            </a:r>
            <a:br>
              <a:rPr lang="en-US"/>
            </a:br>
            <a:r>
              <a:rPr lang="en-US"/>
              <a:t>&amp; nurture</a:t>
            </a:r>
            <a:br>
              <a:rPr lang="en-US"/>
            </a:br>
            <a:r>
              <a:rPr lang="en-US" err="1"/>
              <a:t>programme</a:t>
            </a:r>
            <a:endParaRPr lang="en-US"/>
          </a:p>
        </p:txBody>
      </p:sp>
    </p:spTree>
    <p:extLst>
      <p:ext uri="{BB962C8B-B14F-4D97-AF65-F5344CB8AC3E}">
        <p14:creationId xmlns:p14="http://schemas.microsoft.com/office/powerpoint/2010/main" val="34498238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er Journey Diagram">
    <p:spTree>
      <p:nvGrpSpPr>
        <p:cNvPr id="1" name=""/>
        <p:cNvGrpSpPr/>
        <p:nvPr/>
      </p:nvGrpSpPr>
      <p:grpSpPr>
        <a:xfrm>
          <a:off x="0" y="0"/>
          <a:ext cx="0" cy="0"/>
          <a:chOff x="0" y="0"/>
          <a:chExt cx="0" cy="0"/>
        </a:xfrm>
      </p:grpSpPr>
      <p:sp>
        <p:nvSpPr>
          <p:cNvPr id="26" name="object 25">
            <a:extLst>
              <a:ext uri="{FF2B5EF4-FFF2-40B4-BE49-F238E27FC236}">
                <a16:creationId xmlns:a16="http://schemas.microsoft.com/office/drawing/2014/main" id="{F1A513FC-9856-4A4F-860D-00DFF6A318C0}"/>
              </a:ext>
            </a:extLst>
          </p:cNvPr>
          <p:cNvSpPr/>
          <p:nvPr userDrawn="1"/>
        </p:nvSpPr>
        <p:spPr>
          <a:xfrm>
            <a:off x="1858189" y="2051893"/>
            <a:ext cx="560070" cy="553720"/>
          </a:xfrm>
          <a:custGeom>
            <a:avLst/>
            <a:gdLst/>
            <a:ahLst/>
            <a:cxnLst/>
            <a:rect l="l" t="t" r="r" b="b"/>
            <a:pathLst>
              <a:path w="560069" h="553719">
                <a:moveTo>
                  <a:pt x="559536" y="276733"/>
                </a:moveTo>
                <a:lnTo>
                  <a:pt x="555874" y="231846"/>
                </a:lnTo>
                <a:lnTo>
                  <a:pt x="545273" y="189265"/>
                </a:lnTo>
                <a:lnTo>
                  <a:pt x="528308" y="149559"/>
                </a:lnTo>
                <a:lnTo>
                  <a:pt x="505556" y="113299"/>
                </a:lnTo>
                <a:lnTo>
                  <a:pt x="477593" y="81054"/>
                </a:lnTo>
                <a:lnTo>
                  <a:pt x="444994" y="53394"/>
                </a:lnTo>
                <a:lnTo>
                  <a:pt x="408336" y="30889"/>
                </a:lnTo>
                <a:lnTo>
                  <a:pt x="368195" y="14108"/>
                </a:lnTo>
                <a:lnTo>
                  <a:pt x="325147" y="3622"/>
                </a:lnTo>
                <a:lnTo>
                  <a:pt x="279768" y="0"/>
                </a:lnTo>
                <a:lnTo>
                  <a:pt x="234386" y="3622"/>
                </a:lnTo>
                <a:lnTo>
                  <a:pt x="191336" y="14108"/>
                </a:lnTo>
                <a:lnTo>
                  <a:pt x="151194" y="30889"/>
                </a:lnTo>
                <a:lnTo>
                  <a:pt x="114536" y="53394"/>
                </a:lnTo>
                <a:lnTo>
                  <a:pt x="81938" y="81054"/>
                </a:lnTo>
                <a:lnTo>
                  <a:pt x="53976" y="113299"/>
                </a:lnTo>
                <a:lnTo>
                  <a:pt x="31225" y="149559"/>
                </a:lnTo>
                <a:lnTo>
                  <a:pt x="14261" y="189265"/>
                </a:lnTo>
                <a:lnTo>
                  <a:pt x="3661" y="231846"/>
                </a:lnTo>
                <a:lnTo>
                  <a:pt x="0" y="276733"/>
                </a:lnTo>
                <a:lnTo>
                  <a:pt x="3661" y="321619"/>
                </a:lnTo>
                <a:lnTo>
                  <a:pt x="14261" y="364200"/>
                </a:lnTo>
                <a:lnTo>
                  <a:pt x="31225" y="403906"/>
                </a:lnTo>
                <a:lnTo>
                  <a:pt x="53976" y="440166"/>
                </a:lnTo>
                <a:lnTo>
                  <a:pt x="81938" y="472411"/>
                </a:lnTo>
                <a:lnTo>
                  <a:pt x="114536" y="500071"/>
                </a:lnTo>
                <a:lnTo>
                  <a:pt x="151194" y="522576"/>
                </a:lnTo>
                <a:lnTo>
                  <a:pt x="191336" y="539357"/>
                </a:lnTo>
                <a:lnTo>
                  <a:pt x="234386" y="549843"/>
                </a:lnTo>
                <a:lnTo>
                  <a:pt x="279768" y="553466"/>
                </a:lnTo>
                <a:lnTo>
                  <a:pt x="325147" y="549843"/>
                </a:lnTo>
                <a:lnTo>
                  <a:pt x="368195" y="539357"/>
                </a:lnTo>
                <a:lnTo>
                  <a:pt x="408336" y="522576"/>
                </a:lnTo>
                <a:lnTo>
                  <a:pt x="444994" y="500071"/>
                </a:lnTo>
                <a:lnTo>
                  <a:pt x="477593" y="472411"/>
                </a:lnTo>
                <a:lnTo>
                  <a:pt x="505556" y="440166"/>
                </a:lnTo>
                <a:lnTo>
                  <a:pt x="528308" y="403906"/>
                </a:lnTo>
                <a:lnTo>
                  <a:pt x="545273" y="364200"/>
                </a:lnTo>
                <a:lnTo>
                  <a:pt x="555874" y="321619"/>
                </a:lnTo>
                <a:lnTo>
                  <a:pt x="559536" y="276733"/>
                </a:lnTo>
                <a:close/>
              </a:path>
            </a:pathLst>
          </a:custGeom>
          <a:ln w="107810">
            <a:solidFill>
              <a:srgbClr val="494A58"/>
            </a:solidFill>
          </a:ln>
        </p:spPr>
        <p:txBody>
          <a:bodyPr wrap="square" lIns="0" tIns="0" rIns="0" bIns="0" rtlCol="0"/>
          <a:lstStyle/>
          <a:p>
            <a:endParaRPr/>
          </a:p>
        </p:txBody>
      </p:sp>
      <p:sp>
        <p:nvSpPr>
          <p:cNvPr id="27" name="object 26">
            <a:extLst>
              <a:ext uri="{FF2B5EF4-FFF2-40B4-BE49-F238E27FC236}">
                <a16:creationId xmlns:a16="http://schemas.microsoft.com/office/drawing/2014/main" id="{087BFF8E-F13F-684F-975F-8D7761FE2C08}"/>
              </a:ext>
            </a:extLst>
          </p:cNvPr>
          <p:cNvSpPr/>
          <p:nvPr userDrawn="1"/>
        </p:nvSpPr>
        <p:spPr>
          <a:xfrm>
            <a:off x="9667863" y="5237726"/>
            <a:ext cx="560070" cy="553720"/>
          </a:xfrm>
          <a:custGeom>
            <a:avLst/>
            <a:gdLst/>
            <a:ahLst/>
            <a:cxnLst/>
            <a:rect l="l" t="t" r="r" b="b"/>
            <a:pathLst>
              <a:path w="560070" h="553720">
                <a:moveTo>
                  <a:pt x="559549" y="276733"/>
                </a:moveTo>
                <a:lnTo>
                  <a:pt x="555887" y="231846"/>
                </a:lnTo>
                <a:lnTo>
                  <a:pt x="545286" y="189265"/>
                </a:lnTo>
                <a:lnTo>
                  <a:pt x="528321" y="149559"/>
                </a:lnTo>
                <a:lnTo>
                  <a:pt x="505569" y="113299"/>
                </a:lnTo>
                <a:lnTo>
                  <a:pt x="477605" y="81054"/>
                </a:lnTo>
                <a:lnTo>
                  <a:pt x="445006" y="53394"/>
                </a:lnTo>
                <a:lnTo>
                  <a:pt x="408349" y="30889"/>
                </a:lnTo>
                <a:lnTo>
                  <a:pt x="368208" y="14108"/>
                </a:lnTo>
                <a:lnTo>
                  <a:pt x="325160" y="3622"/>
                </a:lnTo>
                <a:lnTo>
                  <a:pt x="279781" y="0"/>
                </a:lnTo>
                <a:lnTo>
                  <a:pt x="234398" y="3622"/>
                </a:lnTo>
                <a:lnTo>
                  <a:pt x="191347" y="14108"/>
                </a:lnTo>
                <a:lnTo>
                  <a:pt x="151204" y="30889"/>
                </a:lnTo>
                <a:lnTo>
                  <a:pt x="114545" y="53394"/>
                </a:lnTo>
                <a:lnTo>
                  <a:pt x="81945" y="81054"/>
                </a:lnTo>
                <a:lnTo>
                  <a:pt x="53980" y="113299"/>
                </a:lnTo>
                <a:lnTo>
                  <a:pt x="31228" y="149559"/>
                </a:lnTo>
                <a:lnTo>
                  <a:pt x="14263" y="189265"/>
                </a:lnTo>
                <a:lnTo>
                  <a:pt x="3661" y="231846"/>
                </a:lnTo>
                <a:lnTo>
                  <a:pt x="0" y="276733"/>
                </a:lnTo>
                <a:lnTo>
                  <a:pt x="3661" y="321619"/>
                </a:lnTo>
                <a:lnTo>
                  <a:pt x="14263" y="364200"/>
                </a:lnTo>
                <a:lnTo>
                  <a:pt x="31228" y="403906"/>
                </a:lnTo>
                <a:lnTo>
                  <a:pt x="53980" y="440166"/>
                </a:lnTo>
                <a:lnTo>
                  <a:pt x="81945" y="472411"/>
                </a:lnTo>
                <a:lnTo>
                  <a:pt x="114545" y="500071"/>
                </a:lnTo>
                <a:lnTo>
                  <a:pt x="151204" y="522576"/>
                </a:lnTo>
                <a:lnTo>
                  <a:pt x="191347" y="539357"/>
                </a:lnTo>
                <a:lnTo>
                  <a:pt x="234398" y="549843"/>
                </a:lnTo>
                <a:lnTo>
                  <a:pt x="279781" y="553465"/>
                </a:lnTo>
                <a:lnTo>
                  <a:pt x="325160" y="549843"/>
                </a:lnTo>
                <a:lnTo>
                  <a:pt x="368208" y="539357"/>
                </a:lnTo>
                <a:lnTo>
                  <a:pt x="408349" y="522576"/>
                </a:lnTo>
                <a:lnTo>
                  <a:pt x="445006" y="500071"/>
                </a:lnTo>
                <a:lnTo>
                  <a:pt x="477605" y="472411"/>
                </a:lnTo>
                <a:lnTo>
                  <a:pt x="505569" y="440166"/>
                </a:lnTo>
                <a:lnTo>
                  <a:pt x="528321" y="403906"/>
                </a:lnTo>
                <a:lnTo>
                  <a:pt x="545286" y="364200"/>
                </a:lnTo>
                <a:lnTo>
                  <a:pt x="555887" y="321619"/>
                </a:lnTo>
                <a:lnTo>
                  <a:pt x="559549" y="276733"/>
                </a:lnTo>
                <a:close/>
              </a:path>
            </a:pathLst>
          </a:custGeom>
          <a:ln w="107810">
            <a:solidFill>
              <a:srgbClr val="494A58"/>
            </a:solidFill>
          </a:ln>
        </p:spPr>
        <p:txBody>
          <a:bodyPr wrap="square" lIns="0" tIns="0" rIns="0" bIns="0" rtlCol="0"/>
          <a:lstStyle/>
          <a:p>
            <a:endParaRPr/>
          </a:p>
        </p:txBody>
      </p:sp>
      <p:sp>
        <p:nvSpPr>
          <p:cNvPr id="28" name="object 27">
            <a:extLst>
              <a:ext uri="{FF2B5EF4-FFF2-40B4-BE49-F238E27FC236}">
                <a16:creationId xmlns:a16="http://schemas.microsoft.com/office/drawing/2014/main" id="{425CE763-185C-374D-8D18-2B93D54D982D}"/>
              </a:ext>
            </a:extLst>
          </p:cNvPr>
          <p:cNvSpPr/>
          <p:nvPr userDrawn="1"/>
        </p:nvSpPr>
        <p:spPr>
          <a:xfrm>
            <a:off x="1870292" y="2328626"/>
            <a:ext cx="8357234" cy="3186430"/>
          </a:xfrm>
          <a:custGeom>
            <a:avLst/>
            <a:gdLst/>
            <a:ahLst/>
            <a:cxnLst/>
            <a:rect l="l" t="t" r="r" b="b"/>
            <a:pathLst>
              <a:path w="8357234" h="3186429">
                <a:moveTo>
                  <a:pt x="7797571" y="3185833"/>
                </a:moveTo>
                <a:lnTo>
                  <a:pt x="802970" y="3185833"/>
                </a:lnTo>
                <a:lnTo>
                  <a:pt x="754055" y="3184383"/>
                </a:lnTo>
                <a:lnTo>
                  <a:pt x="705915" y="3180090"/>
                </a:lnTo>
                <a:lnTo>
                  <a:pt x="658634" y="3173036"/>
                </a:lnTo>
                <a:lnTo>
                  <a:pt x="612296" y="3163305"/>
                </a:lnTo>
                <a:lnTo>
                  <a:pt x="566986" y="3150979"/>
                </a:lnTo>
                <a:lnTo>
                  <a:pt x="522786" y="3136142"/>
                </a:lnTo>
                <a:lnTo>
                  <a:pt x="479782" y="3118877"/>
                </a:lnTo>
                <a:lnTo>
                  <a:pt x="438056" y="3099266"/>
                </a:lnTo>
                <a:lnTo>
                  <a:pt x="397694" y="3077394"/>
                </a:lnTo>
                <a:lnTo>
                  <a:pt x="358779" y="3053342"/>
                </a:lnTo>
                <a:lnTo>
                  <a:pt x="321394" y="3027195"/>
                </a:lnTo>
                <a:lnTo>
                  <a:pt x="285625" y="2999035"/>
                </a:lnTo>
                <a:lnTo>
                  <a:pt x="251555" y="2968945"/>
                </a:lnTo>
                <a:lnTo>
                  <a:pt x="219267" y="2937008"/>
                </a:lnTo>
                <a:lnTo>
                  <a:pt x="188847" y="2903308"/>
                </a:lnTo>
                <a:lnTo>
                  <a:pt x="160378" y="2867927"/>
                </a:lnTo>
                <a:lnTo>
                  <a:pt x="133943" y="2830949"/>
                </a:lnTo>
                <a:lnTo>
                  <a:pt x="109628" y="2792456"/>
                </a:lnTo>
                <a:lnTo>
                  <a:pt x="87515" y="2752532"/>
                </a:lnTo>
                <a:lnTo>
                  <a:pt x="67690" y="2711261"/>
                </a:lnTo>
                <a:lnTo>
                  <a:pt x="50235" y="2668723"/>
                </a:lnTo>
                <a:lnTo>
                  <a:pt x="35235" y="2625004"/>
                </a:lnTo>
                <a:lnTo>
                  <a:pt x="22774" y="2580187"/>
                </a:lnTo>
                <a:lnTo>
                  <a:pt x="12936" y="2534353"/>
                </a:lnTo>
                <a:lnTo>
                  <a:pt x="5805" y="2487586"/>
                </a:lnTo>
                <a:lnTo>
                  <a:pt x="1465" y="2439970"/>
                </a:lnTo>
                <a:lnTo>
                  <a:pt x="0" y="2391587"/>
                </a:lnTo>
                <a:lnTo>
                  <a:pt x="0" y="2382761"/>
                </a:lnTo>
                <a:lnTo>
                  <a:pt x="1465" y="2334377"/>
                </a:lnTo>
                <a:lnTo>
                  <a:pt x="5805" y="2286759"/>
                </a:lnTo>
                <a:lnTo>
                  <a:pt x="12936" y="2239992"/>
                </a:lnTo>
                <a:lnTo>
                  <a:pt x="22774" y="2194157"/>
                </a:lnTo>
                <a:lnTo>
                  <a:pt x="35235" y="2149338"/>
                </a:lnTo>
                <a:lnTo>
                  <a:pt x="50235" y="2105618"/>
                </a:lnTo>
                <a:lnTo>
                  <a:pt x="67690" y="2063080"/>
                </a:lnTo>
                <a:lnTo>
                  <a:pt x="87515" y="2021807"/>
                </a:lnTo>
                <a:lnTo>
                  <a:pt x="109628" y="1981883"/>
                </a:lnTo>
                <a:lnTo>
                  <a:pt x="133943" y="1943390"/>
                </a:lnTo>
                <a:lnTo>
                  <a:pt x="160378" y="1906411"/>
                </a:lnTo>
                <a:lnTo>
                  <a:pt x="188847" y="1871030"/>
                </a:lnTo>
                <a:lnTo>
                  <a:pt x="219267" y="1837329"/>
                </a:lnTo>
                <a:lnTo>
                  <a:pt x="251555" y="1805392"/>
                </a:lnTo>
                <a:lnTo>
                  <a:pt x="285625" y="1775302"/>
                </a:lnTo>
                <a:lnTo>
                  <a:pt x="321394" y="1747141"/>
                </a:lnTo>
                <a:lnTo>
                  <a:pt x="358779" y="1720994"/>
                </a:lnTo>
                <a:lnTo>
                  <a:pt x="397694" y="1696942"/>
                </a:lnTo>
                <a:lnTo>
                  <a:pt x="438056" y="1675069"/>
                </a:lnTo>
                <a:lnTo>
                  <a:pt x="479782" y="1655459"/>
                </a:lnTo>
                <a:lnTo>
                  <a:pt x="522786" y="1638193"/>
                </a:lnTo>
                <a:lnTo>
                  <a:pt x="566986" y="1623356"/>
                </a:lnTo>
                <a:lnTo>
                  <a:pt x="612296" y="1611031"/>
                </a:lnTo>
                <a:lnTo>
                  <a:pt x="658634" y="1601299"/>
                </a:lnTo>
                <a:lnTo>
                  <a:pt x="705915" y="1594246"/>
                </a:lnTo>
                <a:lnTo>
                  <a:pt x="754055" y="1589952"/>
                </a:lnTo>
                <a:lnTo>
                  <a:pt x="802970" y="1588503"/>
                </a:lnTo>
                <a:lnTo>
                  <a:pt x="7554137" y="1588503"/>
                </a:lnTo>
                <a:lnTo>
                  <a:pt x="7603052" y="1587053"/>
                </a:lnTo>
                <a:lnTo>
                  <a:pt x="7651192" y="1582760"/>
                </a:lnTo>
                <a:lnTo>
                  <a:pt x="7698473" y="1575706"/>
                </a:lnTo>
                <a:lnTo>
                  <a:pt x="7744811" y="1565975"/>
                </a:lnTo>
                <a:lnTo>
                  <a:pt x="7790122" y="1553649"/>
                </a:lnTo>
                <a:lnTo>
                  <a:pt x="7834322" y="1538812"/>
                </a:lnTo>
                <a:lnTo>
                  <a:pt x="7877327" y="1521547"/>
                </a:lnTo>
                <a:lnTo>
                  <a:pt x="7919053" y="1501937"/>
                </a:lnTo>
                <a:lnTo>
                  <a:pt x="7959416" y="1480064"/>
                </a:lnTo>
                <a:lnTo>
                  <a:pt x="7998332" y="1456013"/>
                </a:lnTo>
                <a:lnTo>
                  <a:pt x="8035717" y="1429865"/>
                </a:lnTo>
                <a:lnTo>
                  <a:pt x="8071487" y="1401705"/>
                </a:lnTo>
                <a:lnTo>
                  <a:pt x="8105558" y="1371615"/>
                </a:lnTo>
                <a:lnTo>
                  <a:pt x="8137846" y="1339678"/>
                </a:lnTo>
                <a:lnTo>
                  <a:pt x="8168267" y="1305978"/>
                </a:lnTo>
                <a:lnTo>
                  <a:pt x="8196737" y="1270597"/>
                </a:lnTo>
                <a:lnTo>
                  <a:pt x="8223173" y="1233619"/>
                </a:lnTo>
                <a:lnTo>
                  <a:pt x="8247489" y="1195126"/>
                </a:lnTo>
                <a:lnTo>
                  <a:pt x="8269602" y="1155203"/>
                </a:lnTo>
                <a:lnTo>
                  <a:pt x="8289428" y="1113931"/>
                </a:lnTo>
                <a:lnTo>
                  <a:pt x="8306883" y="1071394"/>
                </a:lnTo>
                <a:lnTo>
                  <a:pt x="8321883" y="1027675"/>
                </a:lnTo>
                <a:lnTo>
                  <a:pt x="8334345" y="982857"/>
                </a:lnTo>
                <a:lnTo>
                  <a:pt x="8344183" y="937023"/>
                </a:lnTo>
                <a:lnTo>
                  <a:pt x="8351314" y="890256"/>
                </a:lnTo>
                <a:lnTo>
                  <a:pt x="8355655" y="842640"/>
                </a:lnTo>
                <a:lnTo>
                  <a:pt x="8357120" y="794258"/>
                </a:lnTo>
                <a:lnTo>
                  <a:pt x="8355655" y="745862"/>
                </a:lnTo>
                <a:lnTo>
                  <a:pt x="8351314" y="698246"/>
                </a:lnTo>
                <a:lnTo>
                  <a:pt x="8344183" y="651479"/>
                </a:lnTo>
                <a:lnTo>
                  <a:pt x="8334345" y="605646"/>
                </a:lnTo>
                <a:lnTo>
                  <a:pt x="8321883" y="560828"/>
                </a:lnTo>
                <a:lnTo>
                  <a:pt x="8306883" y="517109"/>
                </a:lnTo>
                <a:lnTo>
                  <a:pt x="8289428" y="474572"/>
                </a:lnTo>
                <a:lnTo>
                  <a:pt x="8269602" y="433300"/>
                </a:lnTo>
                <a:lnTo>
                  <a:pt x="8247489" y="393376"/>
                </a:lnTo>
                <a:lnTo>
                  <a:pt x="8223173" y="354883"/>
                </a:lnTo>
                <a:lnTo>
                  <a:pt x="8196737" y="317905"/>
                </a:lnTo>
                <a:lnTo>
                  <a:pt x="8168267" y="282524"/>
                </a:lnTo>
                <a:lnTo>
                  <a:pt x="8137846" y="248824"/>
                </a:lnTo>
                <a:lnTo>
                  <a:pt x="8105558" y="216887"/>
                </a:lnTo>
                <a:lnTo>
                  <a:pt x="8071487" y="186797"/>
                </a:lnTo>
                <a:lnTo>
                  <a:pt x="8035717" y="158637"/>
                </a:lnTo>
                <a:lnTo>
                  <a:pt x="7998332" y="132490"/>
                </a:lnTo>
                <a:lnTo>
                  <a:pt x="7959416" y="108438"/>
                </a:lnTo>
                <a:lnTo>
                  <a:pt x="7919053" y="86566"/>
                </a:lnTo>
                <a:lnTo>
                  <a:pt x="7877327" y="66955"/>
                </a:lnTo>
                <a:lnTo>
                  <a:pt x="7834322" y="49690"/>
                </a:lnTo>
                <a:lnTo>
                  <a:pt x="7790122" y="34853"/>
                </a:lnTo>
                <a:lnTo>
                  <a:pt x="7744811" y="22527"/>
                </a:lnTo>
                <a:lnTo>
                  <a:pt x="7698473" y="12796"/>
                </a:lnTo>
                <a:lnTo>
                  <a:pt x="7651192" y="5742"/>
                </a:lnTo>
                <a:lnTo>
                  <a:pt x="7603052" y="1449"/>
                </a:lnTo>
                <a:lnTo>
                  <a:pt x="7554137" y="0"/>
                </a:lnTo>
                <a:lnTo>
                  <a:pt x="544245" y="0"/>
                </a:lnTo>
              </a:path>
            </a:pathLst>
          </a:custGeom>
          <a:ln w="107810">
            <a:solidFill>
              <a:srgbClr val="494A58"/>
            </a:solidFill>
          </a:ln>
        </p:spPr>
        <p:txBody>
          <a:bodyPr wrap="square" lIns="0" tIns="0" rIns="0" bIns="0" rtlCol="0"/>
          <a:lstStyle/>
          <a:p>
            <a:endParaRPr/>
          </a:p>
        </p:txBody>
      </p:sp>
      <p:sp>
        <p:nvSpPr>
          <p:cNvPr id="29" name="object 28">
            <a:extLst>
              <a:ext uri="{FF2B5EF4-FFF2-40B4-BE49-F238E27FC236}">
                <a16:creationId xmlns:a16="http://schemas.microsoft.com/office/drawing/2014/main" id="{7910B856-CC15-A544-8453-7DDF1A9887FE}"/>
              </a:ext>
            </a:extLst>
          </p:cNvPr>
          <p:cNvSpPr/>
          <p:nvPr userDrawn="1"/>
        </p:nvSpPr>
        <p:spPr>
          <a:xfrm>
            <a:off x="3932346" y="2211684"/>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0" name="object 29">
            <a:extLst>
              <a:ext uri="{FF2B5EF4-FFF2-40B4-BE49-F238E27FC236}">
                <a16:creationId xmlns:a16="http://schemas.microsoft.com/office/drawing/2014/main" id="{50A15D79-8FA2-DC4A-B93C-915A067A657E}"/>
              </a:ext>
            </a:extLst>
          </p:cNvPr>
          <p:cNvSpPr/>
          <p:nvPr userDrawn="1"/>
        </p:nvSpPr>
        <p:spPr>
          <a:xfrm>
            <a:off x="3932346" y="3800227"/>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1" name="object 30">
            <a:extLst>
              <a:ext uri="{FF2B5EF4-FFF2-40B4-BE49-F238E27FC236}">
                <a16:creationId xmlns:a16="http://schemas.microsoft.com/office/drawing/2014/main" id="{D75D4B43-DE03-244A-900E-3B9D92E86487}"/>
              </a:ext>
            </a:extLst>
          </p:cNvPr>
          <p:cNvSpPr/>
          <p:nvPr userDrawn="1"/>
        </p:nvSpPr>
        <p:spPr>
          <a:xfrm>
            <a:off x="3932346" y="5397549"/>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2" name="object 31">
            <a:extLst>
              <a:ext uri="{FF2B5EF4-FFF2-40B4-BE49-F238E27FC236}">
                <a16:creationId xmlns:a16="http://schemas.microsoft.com/office/drawing/2014/main" id="{8C7D62B2-9AAC-1F4B-B204-E83A29442795}"/>
              </a:ext>
            </a:extLst>
          </p:cNvPr>
          <p:cNvSpPr/>
          <p:nvPr userDrawn="1"/>
        </p:nvSpPr>
        <p:spPr>
          <a:xfrm>
            <a:off x="6183924" y="2211684"/>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3" name="object 32">
            <a:extLst>
              <a:ext uri="{FF2B5EF4-FFF2-40B4-BE49-F238E27FC236}">
                <a16:creationId xmlns:a16="http://schemas.microsoft.com/office/drawing/2014/main" id="{EA46E5E4-C586-EC48-B4C8-DBE25454A1A4}"/>
              </a:ext>
            </a:extLst>
          </p:cNvPr>
          <p:cNvSpPr/>
          <p:nvPr userDrawn="1"/>
        </p:nvSpPr>
        <p:spPr>
          <a:xfrm>
            <a:off x="6183924" y="3800227"/>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4" name="object 33">
            <a:extLst>
              <a:ext uri="{FF2B5EF4-FFF2-40B4-BE49-F238E27FC236}">
                <a16:creationId xmlns:a16="http://schemas.microsoft.com/office/drawing/2014/main" id="{DBAF2FB2-77CD-2C45-8FB3-5018317744E3}"/>
              </a:ext>
            </a:extLst>
          </p:cNvPr>
          <p:cNvSpPr/>
          <p:nvPr userDrawn="1"/>
        </p:nvSpPr>
        <p:spPr>
          <a:xfrm>
            <a:off x="6183924" y="5397549"/>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5" name="object 34">
            <a:extLst>
              <a:ext uri="{FF2B5EF4-FFF2-40B4-BE49-F238E27FC236}">
                <a16:creationId xmlns:a16="http://schemas.microsoft.com/office/drawing/2014/main" id="{EF095663-9F15-394A-9F5B-817D74B9FB9D}"/>
              </a:ext>
            </a:extLst>
          </p:cNvPr>
          <p:cNvSpPr/>
          <p:nvPr userDrawn="1"/>
        </p:nvSpPr>
        <p:spPr>
          <a:xfrm>
            <a:off x="8448978" y="2211684"/>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6" name="object 35">
            <a:extLst>
              <a:ext uri="{FF2B5EF4-FFF2-40B4-BE49-F238E27FC236}">
                <a16:creationId xmlns:a16="http://schemas.microsoft.com/office/drawing/2014/main" id="{F51FC42E-6865-F943-9970-D45FCDE29070}"/>
              </a:ext>
            </a:extLst>
          </p:cNvPr>
          <p:cNvSpPr/>
          <p:nvPr userDrawn="1"/>
        </p:nvSpPr>
        <p:spPr>
          <a:xfrm>
            <a:off x="8448978" y="3800227"/>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7" name="object 36">
            <a:extLst>
              <a:ext uri="{FF2B5EF4-FFF2-40B4-BE49-F238E27FC236}">
                <a16:creationId xmlns:a16="http://schemas.microsoft.com/office/drawing/2014/main" id="{881F8CB5-3116-3542-8EE7-6D986DF59FD5}"/>
              </a:ext>
            </a:extLst>
          </p:cNvPr>
          <p:cNvSpPr/>
          <p:nvPr userDrawn="1"/>
        </p:nvSpPr>
        <p:spPr>
          <a:xfrm>
            <a:off x="8448978" y="5397549"/>
            <a:ext cx="0" cy="234315"/>
          </a:xfrm>
          <a:custGeom>
            <a:avLst/>
            <a:gdLst/>
            <a:ahLst/>
            <a:cxnLst/>
            <a:rect l="l" t="t" r="r" b="b"/>
            <a:pathLst>
              <a:path h="234314">
                <a:moveTo>
                  <a:pt x="0" y="0"/>
                </a:moveTo>
                <a:lnTo>
                  <a:pt x="0" y="233857"/>
                </a:lnTo>
              </a:path>
            </a:pathLst>
          </a:custGeom>
          <a:ln w="26949">
            <a:solidFill>
              <a:srgbClr val="494A58"/>
            </a:solidFill>
          </a:ln>
        </p:spPr>
        <p:txBody>
          <a:bodyPr wrap="square" lIns="0" tIns="0" rIns="0" bIns="0" rtlCol="0"/>
          <a:lstStyle/>
          <a:p>
            <a:endParaRPr/>
          </a:p>
        </p:txBody>
      </p:sp>
      <p:sp>
        <p:nvSpPr>
          <p:cNvPr id="39" name="Text Placeholder 10">
            <a:extLst>
              <a:ext uri="{FF2B5EF4-FFF2-40B4-BE49-F238E27FC236}">
                <a16:creationId xmlns:a16="http://schemas.microsoft.com/office/drawing/2014/main" id="{B1615DF9-A221-0B4E-A206-2E71D1576A4B}"/>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Customer journey</a:t>
            </a:r>
            <a:endParaRPr lang="en-GB">
              <a:solidFill>
                <a:srgbClr val="5B5D6B"/>
              </a:solidFill>
              <a:effectLst/>
              <a:latin typeface="Raleway SemiBold" panose="020B0003030101060003" pitchFamily="34" charset="0"/>
            </a:endParaRPr>
          </a:p>
        </p:txBody>
      </p:sp>
      <p:sp>
        <p:nvSpPr>
          <p:cNvPr id="42" name="Text Placeholder 41">
            <a:extLst>
              <a:ext uri="{FF2B5EF4-FFF2-40B4-BE49-F238E27FC236}">
                <a16:creationId xmlns:a16="http://schemas.microsoft.com/office/drawing/2014/main" id="{FA171B12-AC7F-5C43-9B11-0B8FA72C4725}"/>
              </a:ext>
            </a:extLst>
          </p:cNvPr>
          <p:cNvSpPr>
            <a:spLocks noGrp="1"/>
          </p:cNvSpPr>
          <p:nvPr>
            <p:ph type="body" sz="quarter" idx="11" hasCustomPrompt="1"/>
          </p:nvPr>
        </p:nvSpPr>
        <p:spPr>
          <a:xfrm>
            <a:off x="1562998" y="1707387"/>
            <a:ext cx="1150452"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Record added</a:t>
            </a:r>
          </a:p>
        </p:txBody>
      </p:sp>
      <p:sp>
        <p:nvSpPr>
          <p:cNvPr id="43" name="Text Placeholder 41">
            <a:extLst>
              <a:ext uri="{FF2B5EF4-FFF2-40B4-BE49-F238E27FC236}">
                <a16:creationId xmlns:a16="http://schemas.microsoft.com/office/drawing/2014/main" id="{C8F3AFB4-759A-D04E-B4FA-55DD415B918C}"/>
              </a:ext>
            </a:extLst>
          </p:cNvPr>
          <p:cNvSpPr>
            <a:spLocks noGrp="1"/>
          </p:cNvSpPr>
          <p:nvPr>
            <p:ph type="body" sz="quarter" idx="12" hasCustomPrompt="1"/>
          </p:nvPr>
        </p:nvSpPr>
        <p:spPr>
          <a:xfrm>
            <a:off x="1570884" y="2667000"/>
            <a:ext cx="1150452" cy="283119"/>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Sept 22nd</a:t>
            </a:r>
          </a:p>
        </p:txBody>
      </p:sp>
      <p:sp>
        <p:nvSpPr>
          <p:cNvPr id="44" name="Text Placeholder 41">
            <a:extLst>
              <a:ext uri="{FF2B5EF4-FFF2-40B4-BE49-F238E27FC236}">
                <a16:creationId xmlns:a16="http://schemas.microsoft.com/office/drawing/2014/main" id="{A3BB6A14-7AED-FE4C-A25A-3D9892A9F5A8}"/>
              </a:ext>
            </a:extLst>
          </p:cNvPr>
          <p:cNvSpPr>
            <a:spLocks noGrp="1"/>
          </p:cNvSpPr>
          <p:nvPr>
            <p:ph type="body" sz="quarter" idx="13" hasCustomPrompt="1"/>
          </p:nvPr>
        </p:nvSpPr>
        <p:spPr>
          <a:xfrm>
            <a:off x="3351158" y="1789094"/>
            <a:ext cx="1150452"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Send lead</a:t>
            </a:r>
            <a:br>
              <a:rPr lang="en-US"/>
            </a:br>
            <a:r>
              <a:rPr lang="en-US"/>
              <a:t>gen email</a:t>
            </a:r>
          </a:p>
        </p:txBody>
      </p:sp>
      <p:sp>
        <p:nvSpPr>
          <p:cNvPr id="45" name="Text Placeholder 41">
            <a:extLst>
              <a:ext uri="{FF2B5EF4-FFF2-40B4-BE49-F238E27FC236}">
                <a16:creationId xmlns:a16="http://schemas.microsoft.com/office/drawing/2014/main" id="{76006E87-DE2A-2E40-858E-44873F870C43}"/>
              </a:ext>
            </a:extLst>
          </p:cNvPr>
          <p:cNvSpPr>
            <a:spLocks noGrp="1"/>
          </p:cNvSpPr>
          <p:nvPr>
            <p:ph type="body" sz="quarter" idx="14" hasCustomPrompt="1"/>
          </p:nvPr>
        </p:nvSpPr>
        <p:spPr>
          <a:xfrm>
            <a:off x="5608680" y="1789094"/>
            <a:ext cx="1150452"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Send follow</a:t>
            </a:r>
            <a:br>
              <a:rPr lang="en-US"/>
            </a:br>
            <a:r>
              <a:rPr lang="en-US"/>
              <a:t>up email</a:t>
            </a:r>
          </a:p>
        </p:txBody>
      </p:sp>
      <p:sp>
        <p:nvSpPr>
          <p:cNvPr id="46" name="Text Placeholder 41">
            <a:extLst>
              <a:ext uri="{FF2B5EF4-FFF2-40B4-BE49-F238E27FC236}">
                <a16:creationId xmlns:a16="http://schemas.microsoft.com/office/drawing/2014/main" id="{85F59096-84D7-5040-A655-B74168CEE4EB}"/>
              </a:ext>
            </a:extLst>
          </p:cNvPr>
          <p:cNvSpPr>
            <a:spLocks noGrp="1"/>
          </p:cNvSpPr>
          <p:nvPr>
            <p:ph type="body" sz="quarter" idx="15" hasCustomPrompt="1"/>
          </p:nvPr>
        </p:nvSpPr>
        <p:spPr>
          <a:xfrm>
            <a:off x="7873752" y="1794324"/>
            <a:ext cx="1150452"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Send content</a:t>
            </a:r>
            <a:br>
              <a:rPr lang="en-US"/>
            </a:br>
            <a:r>
              <a:rPr lang="en-US"/>
              <a:t>based email</a:t>
            </a:r>
          </a:p>
        </p:txBody>
      </p:sp>
      <p:sp>
        <p:nvSpPr>
          <p:cNvPr id="47" name="Text Placeholder 41">
            <a:extLst>
              <a:ext uri="{FF2B5EF4-FFF2-40B4-BE49-F238E27FC236}">
                <a16:creationId xmlns:a16="http://schemas.microsoft.com/office/drawing/2014/main" id="{40D871CB-290D-B646-BED2-D8F45E728055}"/>
              </a:ext>
            </a:extLst>
          </p:cNvPr>
          <p:cNvSpPr>
            <a:spLocks noGrp="1"/>
          </p:cNvSpPr>
          <p:nvPr>
            <p:ph type="body" sz="quarter" idx="16" hasCustomPrompt="1"/>
          </p:nvPr>
        </p:nvSpPr>
        <p:spPr>
          <a:xfrm>
            <a:off x="3291891" y="2546784"/>
            <a:ext cx="1284783"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Oct 22nd</a:t>
            </a:r>
          </a:p>
        </p:txBody>
      </p:sp>
      <p:sp>
        <p:nvSpPr>
          <p:cNvPr id="48" name="Text Placeholder 41">
            <a:extLst>
              <a:ext uri="{FF2B5EF4-FFF2-40B4-BE49-F238E27FC236}">
                <a16:creationId xmlns:a16="http://schemas.microsoft.com/office/drawing/2014/main" id="{D9A70CFF-DCE9-A140-A34E-489070DF28E7}"/>
              </a:ext>
            </a:extLst>
          </p:cNvPr>
          <p:cNvSpPr>
            <a:spLocks noGrp="1"/>
          </p:cNvSpPr>
          <p:nvPr>
            <p:ph type="body" sz="quarter" idx="17" hasCustomPrompt="1"/>
          </p:nvPr>
        </p:nvSpPr>
        <p:spPr>
          <a:xfrm>
            <a:off x="3291891" y="2694999"/>
            <a:ext cx="1300074" cy="490488"/>
          </a:xfrm>
          <a:prstGeom prst="rect">
            <a:avLst/>
          </a:prstGeom>
        </p:spPr>
        <p:txBody>
          <a:bodyPr lIns="0" tIns="0" rIns="0" bIns="0" anchor="t" anchorCtr="0"/>
          <a:lstStyle>
            <a:lvl1pPr algn="ctr">
              <a:defRPr sz="1000" b="0" i="0">
                <a:solidFill>
                  <a:srgbClr val="E591B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Sent to transport</a:t>
            </a:r>
            <a:br>
              <a:rPr lang="en-US"/>
            </a:br>
            <a:r>
              <a:rPr lang="en-US"/>
              <a:t>manager, fleet manager &amp; MD</a:t>
            </a:r>
          </a:p>
        </p:txBody>
      </p:sp>
      <p:sp>
        <p:nvSpPr>
          <p:cNvPr id="49" name="Text Placeholder 41">
            <a:extLst>
              <a:ext uri="{FF2B5EF4-FFF2-40B4-BE49-F238E27FC236}">
                <a16:creationId xmlns:a16="http://schemas.microsoft.com/office/drawing/2014/main" id="{0B3785F4-FEE5-1D41-A581-2F691295BCDE}"/>
              </a:ext>
            </a:extLst>
          </p:cNvPr>
          <p:cNvSpPr>
            <a:spLocks noGrp="1"/>
          </p:cNvSpPr>
          <p:nvPr>
            <p:ph type="body" sz="quarter" idx="18" hasCustomPrompt="1"/>
          </p:nvPr>
        </p:nvSpPr>
        <p:spPr>
          <a:xfrm>
            <a:off x="5541514" y="2546784"/>
            <a:ext cx="1284783"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Oct 30th</a:t>
            </a:r>
          </a:p>
        </p:txBody>
      </p:sp>
      <p:sp>
        <p:nvSpPr>
          <p:cNvPr id="50" name="Text Placeholder 41">
            <a:extLst>
              <a:ext uri="{FF2B5EF4-FFF2-40B4-BE49-F238E27FC236}">
                <a16:creationId xmlns:a16="http://schemas.microsoft.com/office/drawing/2014/main" id="{EA98C322-4649-4D43-B039-B3DABD1A9EFA}"/>
              </a:ext>
            </a:extLst>
          </p:cNvPr>
          <p:cNvSpPr>
            <a:spLocks noGrp="1"/>
          </p:cNvSpPr>
          <p:nvPr>
            <p:ph type="body" sz="quarter" idx="19" hasCustomPrompt="1"/>
          </p:nvPr>
        </p:nvSpPr>
        <p:spPr>
          <a:xfrm>
            <a:off x="7806586" y="2546784"/>
            <a:ext cx="1300074"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Nov 6th</a:t>
            </a:r>
          </a:p>
        </p:txBody>
      </p:sp>
      <p:sp>
        <p:nvSpPr>
          <p:cNvPr id="51" name="Text Placeholder 41">
            <a:extLst>
              <a:ext uri="{FF2B5EF4-FFF2-40B4-BE49-F238E27FC236}">
                <a16:creationId xmlns:a16="http://schemas.microsoft.com/office/drawing/2014/main" id="{015743E2-9BD7-A544-8220-6912D72F66FA}"/>
              </a:ext>
            </a:extLst>
          </p:cNvPr>
          <p:cNvSpPr>
            <a:spLocks noGrp="1"/>
          </p:cNvSpPr>
          <p:nvPr>
            <p:ph type="body" sz="quarter" idx="20" hasCustomPrompt="1"/>
          </p:nvPr>
        </p:nvSpPr>
        <p:spPr>
          <a:xfrm>
            <a:off x="7806586" y="2694999"/>
            <a:ext cx="1300074" cy="490488"/>
          </a:xfrm>
          <a:prstGeom prst="rect">
            <a:avLst/>
          </a:prstGeom>
        </p:spPr>
        <p:txBody>
          <a:bodyPr lIns="0" tIns="0" rIns="0" bIns="0" anchor="t"/>
          <a:lstStyle>
            <a:lvl1pPr algn="ctr">
              <a:defRPr sz="1000" b="0" i="0">
                <a:solidFill>
                  <a:srgbClr val="E591B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Infographic #1</a:t>
            </a:r>
            <a:br>
              <a:rPr lang="en-US"/>
            </a:br>
            <a:r>
              <a:rPr lang="en-US"/>
              <a:t>clicked &amp; viewed</a:t>
            </a:r>
          </a:p>
        </p:txBody>
      </p:sp>
      <p:sp>
        <p:nvSpPr>
          <p:cNvPr id="52" name="Text Placeholder 41">
            <a:extLst>
              <a:ext uri="{FF2B5EF4-FFF2-40B4-BE49-F238E27FC236}">
                <a16:creationId xmlns:a16="http://schemas.microsoft.com/office/drawing/2014/main" id="{1CFA77B0-56E4-F144-AE10-4BFAE47B17C3}"/>
              </a:ext>
            </a:extLst>
          </p:cNvPr>
          <p:cNvSpPr>
            <a:spLocks noGrp="1"/>
          </p:cNvSpPr>
          <p:nvPr>
            <p:ph type="body" sz="quarter" idx="21" hasCustomPrompt="1"/>
          </p:nvPr>
        </p:nvSpPr>
        <p:spPr>
          <a:xfrm>
            <a:off x="3351158" y="3384064"/>
            <a:ext cx="1225516"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Send content</a:t>
            </a:r>
            <a:br>
              <a:rPr lang="en-US"/>
            </a:br>
            <a:r>
              <a:rPr lang="en-US"/>
              <a:t>follow up email</a:t>
            </a:r>
          </a:p>
        </p:txBody>
      </p:sp>
      <p:sp>
        <p:nvSpPr>
          <p:cNvPr id="53" name="Text Placeholder 41">
            <a:extLst>
              <a:ext uri="{FF2B5EF4-FFF2-40B4-BE49-F238E27FC236}">
                <a16:creationId xmlns:a16="http://schemas.microsoft.com/office/drawing/2014/main" id="{B1786637-1F84-AA4C-AB6D-3F884E042E95}"/>
              </a:ext>
            </a:extLst>
          </p:cNvPr>
          <p:cNvSpPr>
            <a:spLocks noGrp="1"/>
          </p:cNvSpPr>
          <p:nvPr>
            <p:ph type="body" sz="quarter" idx="22" hasCustomPrompt="1"/>
          </p:nvPr>
        </p:nvSpPr>
        <p:spPr>
          <a:xfrm>
            <a:off x="5608680" y="3384064"/>
            <a:ext cx="1150452"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Requested</a:t>
            </a:r>
            <a:br>
              <a:rPr lang="en-US"/>
            </a:br>
            <a:r>
              <a:rPr lang="en-US" err="1"/>
              <a:t>ebook</a:t>
            </a:r>
            <a:endParaRPr lang="en-US"/>
          </a:p>
        </p:txBody>
      </p:sp>
      <p:sp>
        <p:nvSpPr>
          <p:cNvPr id="54" name="Text Placeholder 41">
            <a:extLst>
              <a:ext uri="{FF2B5EF4-FFF2-40B4-BE49-F238E27FC236}">
                <a16:creationId xmlns:a16="http://schemas.microsoft.com/office/drawing/2014/main" id="{493775A0-D021-B142-99A7-0F2EE4F51A9D}"/>
              </a:ext>
            </a:extLst>
          </p:cNvPr>
          <p:cNvSpPr>
            <a:spLocks noGrp="1"/>
          </p:cNvSpPr>
          <p:nvPr>
            <p:ph type="body" sz="quarter" idx="23" hasCustomPrompt="1"/>
          </p:nvPr>
        </p:nvSpPr>
        <p:spPr>
          <a:xfrm>
            <a:off x="7873752" y="3389294"/>
            <a:ext cx="1232908"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Send content</a:t>
            </a:r>
            <a:br>
              <a:rPr lang="en-US"/>
            </a:br>
            <a:r>
              <a:rPr lang="en-US"/>
              <a:t>based email</a:t>
            </a:r>
          </a:p>
        </p:txBody>
      </p:sp>
      <p:sp>
        <p:nvSpPr>
          <p:cNvPr id="58" name="Text Placeholder 41">
            <a:extLst>
              <a:ext uri="{FF2B5EF4-FFF2-40B4-BE49-F238E27FC236}">
                <a16:creationId xmlns:a16="http://schemas.microsoft.com/office/drawing/2014/main" id="{B0A93FAE-796D-9E43-B02E-F83554328387}"/>
              </a:ext>
            </a:extLst>
          </p:cNvPr>
          <p:cNvSpPr>
            <a:spLocks noGrp="1"/>
          </p:cNvSpPr>
          <p:nvPr>
            <p:ph type="body" sz="quarter" idx="27" hasCustomPrompt="1"/>
          </p:nvPr>
        </p:nvSpPr>
        <p:spPr>
          <a:xfrm>
            <a:off x="3291891" y="4114800"/>
            <a:ext cx="1284783"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Nov 21st</a:t>
            </a:r>
          </a:p>
        </p:txBody>
      </p:sp>
      <p:sp>
        <p:nvSpPr>
          <p:cNvPr id="61" name="Text Placeholder 41">
            <a:extLst>
              <a:ext uri="{FF2B5EF4-FFF2-40B4-BE49-F238E27FC236}">
                <a16:creationId xmlns:a16="http://schemas.microsoft.com/office/drawing/2014/main" id="{D38BA8EC-48BE-E943-B4F7-656B1E054E09}"/>
              </a:ext>
            </a:extLst>
          </p:cNvPr>
          <p:cNvSpPr>
            <a:spLocks noGrp="1"/>
          </p:cNvSpPr>
          <p:nvPr>
            <p:ph type="body" sz="quarter" idx="30" hasCustomPrompt="1"/>
          </p:nvPr>
        </p:nvSpPr>
        <p:spPr>
          <a:xfrm>
            <a:off x="7806586" y="4110472"/>
            <a:ext cx="1300074" cy="148215"/>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Nov 13th</a:t>
            </a:r>
          </a:p>
        </p:txBody>
      </p:sp>
      <p:sp>
        <p:nvSpPr>
          <p:cNvPr id="62" name="Text Placeholder 41">
            <a:extLst>
              <a:ext uri="{FF2B5EF4-FFF2-40B4-BE49-F238E27FC236}">
                <a16:creationId xmlns:a16="http://schemas.microsoft.com/office/drawing/2014/main" id="{C5501D44-0007-B846-8BE1-2B79D82B0EDC}"/>
              </a:ext>
            </a:extLst>
          </p:cNvPr>
          <p:cNvSpPr>
            <a:spLocks noGrp="1"/>
          </p:cNvSpPr>
          <p:nvPr>
            <p:ph type="body" sz="quarter" idx="31" hasCustomPrompt="1"/>
          </p:nvPr>
        </p:nvSpPr>
        <p:spPr>
          <a:xfrm>
            <a:off x="7806586" y="4293113"/>
            <a:ext cx="1300074" cy="376671"/>
          </a:xfrm>
          <a:prstGeom prst="rect">
            <a:avLst/>
          </a:prstGeom>
        </p:spPr>
        <p:txBody>
          <a:bodyPr lIns="0" tIns="0" rIns="0" bIns="0" anchor="t"/>
          <a:lstStyle>
            <a:lvl1pPr algn="ctr">
              <a:defRPr sz="1000" b="0" i="0">
                <a:solidFill>
                  <a:srgbClr val="E591B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err="1"/>
              <a:t>ebook</a:t>
            </a:r>
            <a:r>
              <a:rPr lang="en-US"/>
              <a:t> #1</a:t>
            </a:r>
          </a:p>
        </p:txBody>
      </p:sp>
      <p:sp>
        <p:nvSpPr>
          <p:cNvPr id="64" name="Text Placeholder 41">
            <a:extLst>
              <a:ext uri="{FF2B5EF4-FFF2-40B4-BE49-F238E27FC236}">
                <a16:creationId xmlns:a16="http://schemas.microsoft.com/office/drawing/2014/main" id="{CBC2E0DD-FA8B-684F-A5DA-BF2C8BCEF885}"/>
              </a:ext>
            </a:extLst>
          </p:cNvPr>
          <p:cNvSpPr>
            <a:spLocks noGrp="1"/>
          </p:cNvSpPr>
          <p:nvPr>
            <p:ph type="body" sz="quarter" idx="32" hasCustomPrompt="1"/>
          </p:nvPr>
        </p:nvSpPr>
        <p:spPr>
          <a:xfrm>
            <a:off x="5564651" y="4119970"/>
            <a:ext cx="1300074"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Nov 14th</a:t>
            </a:r>
          </a:p>
        </p:txBody>
      </p:sp>
      <p:sp>
        <p:nvSpPr>
          <p:cNvPr id="65" name="Text Placeholder 41">
            <a:extLst>
              <a:ext uri="{FF2B5EF4-FFF2-40B4-BE49-F238E27FC236}">
                <a16:creationId xmlns:a16="http://schemas.microsoft.com/office/drawing/2014/main" id="{08A96D6A-6C32-2042-A4E5-8B94754C4FEC}"/>
              </a:ext>
            </a:extLst>
          </p:cNvPr>
          <p:cNvSpPr>
            <a:spLocks noGrp="1"/>
          </p:cNvSpPr>
          <p:nvPr>
            <p:ph type="body" sz="quarter" idx="33" hasCustomPrompt="1"/>
          </p:nvPr>
        </p:nvSpPr>
        <p:spPr>
          <a:xfrm>
            <a:off x="5564651" y="4268185"/>
            <a:ext cx="1300074" cy="401599"/>
          </a:xfrm>
          <a:prstGeom prst="rect">
            <a:avLst/>
          </a:prstGeom>
        </p:spPr>
        <p:txBody>
          <a:bodyPr lIns="0" tIns="0" rIns="0" bIns="0" anchor="t"/>
          <a:lstStyle>
            <a:lvl1pPr algn="ctr">
              <a:defRPr sz="1000" b="0" i="0">
                <a:solidFill>
                  <a:srgbClr val="E591B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Send </a:t>
            </a:r>
            <a:r>
              <a:rPr lang="en-US" err="1"/>
              <a:t>ebook</a:t>
            </a:r>
            <a:r>
              <a:rPr lang="en-US"/>
              <a:t> #2</a:t>
            </a:r>
          </a:p>
        </p:txBody>
      </p:sp>
      <p:sp>
        <p:nvSpPr>
          <p:cNvPr id="66" name="Text Placeholder 41">
            <a:extLst>
              <a:ext uri="{FF2B5EF4-FFF2-40B4-BE49-F238E27FC236}">
                <a16:creationId xmlns:a16="http://schemas.microsoft.com/office/drawing/2014/main" id="{404A5ACD-64C3-2849-9D3E-73A07F8CF847}"/>
              </a:ext>
            </a:extLst>
          </p:cNvPr>
          <p:cNvSpPr>
            <a:spLocks noGrp="1"/>
          </p:cNvSpPr>
          <p:nvPr>
            <p:ph type="body" sz="quarter" idx="34" hasCustomPrompt="1"/>
          </p:nvPr>
        </p:nvSpPr>
        <p:spPr>
          <a:xfrm>
            <a:off x="3351158" y="4984356"/>
            <a:ext cx="1225516"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Hot</a:t>
            </a:r>
            <a:br>
              <a:rPr lang="en-US"/>
            </a:br>
            <a:r>
              <a:rPr lang="en-US"/>
              <a:t>email reply</a:t>
            </a:r>
          </a:p>
        </p:txBody>
      </p:sp>
      <p:sp>
        <p:nvSpPr>
          <p:cNvPr id="67" name="Text Placeholder 41">
            <a:extLst>
              <a:ext uri="{FF2B5EF4-FFF2-40B4-BE49-F238E27FC236}">
                <a16:creationId xmlns:a16="http://schemas.microsoft.com/office/drawing/2014/main" id="{5DF69A71-E4D4-F243-969F-11F742E5D54A}"/>
              </a:ext>
            </a:extLst>
          </p:cNvPr>
          <p:cNvSpPr>
            <a:spLocks noGrp="1"/>
          </p:cNvSpPr>
          <p:nvPr>
            <p:ph type="body" sz="quarter" idx="35" hasCustomPrompt="1"/>
          </p:nvPr>
        </p:nvSpPr>
        <p:spPr>
          <a:xfrm>
            <a:off x="3291891" y="5715092"/>
            <a:ext cx="1284783"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Nov 21st</a:t>
            </a:r>
          </a:p>
        </p:txBody>
      </p:sp>
      <p:sp>
        <p:nvSpPr>
          <p:cNvPr id="71" name="Text Placeholder 41">
            <a:extLst>
              <a:ext uri="{FF2B5EF4-FFF2-40B4-BE49-F238E27FC236}">
                <a16:creationId xmlns:a16="http://schemas.microsoft.com/office/drawing/2014/main" id="{5C543A83-7B06-0141-A117-12CFFDB81EE3}"/>
              </a:ext>
            </a:extLst>
          </p:cNvPr>
          <p:cNvSpPr>
            <a:spLocks noGrp="1"/>
          </p:cNvSpPr>
          <p:nvPr>
            <p:ph type="body" sz="quarter" idx="36" hasCustomPrompt="1"/>
          </p:nvPr>
        </p:nvSpPr>
        <p:spPr>
          <a:xfrm>
            <a:off x="5608680" y="4984356"/>
            <a:ext cx="1225516"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Call back</a:t>
            </a:r>
            <a:br>
              <a:rPr lang="en-US"/>
            </a:br>
            <a:r>
              <a:rPr lang="en-US"/>
              <a:t>- hot</a:t>
            </a:r>
          </a:p>
        </p:txBody>
      </p:sp>
      <p:sp>
        <p:nvSpPr>
          <p:cNvPr id="72" name="Text Placeholder 41">
            <a:extLst>
              <a:ext uri="{FF2B5EF4-FFF2-40B4-BE49-F238E27FC236}">
                <a16:creationId xmlns:a16="http://schemas.microsoft.com/office/drawing/2014/main" id="{3B70EFF8-0709-8647-B889-511DC70A12AC}"/>
              </a:ext>
            </a:extLst>
          </p:cNvPr>
          <p:cNvSpPr>
            <a:spLocks noGrp="1"/>
          </p:cNvSpPr>
          <p:nvPr>
            <p:ph type="body" sz="quarter" idx="37" hasCustomPrompt="1"/>
          </p:nvPr>
        </p:nvSpPr>
        <p:spPr>
          <a:xfrm>
            <a:off x="5549413" y="5715092"/>
            <a:ext cx="1284783"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Nov 25th</a:t>
            </a:r>
          </a:p>
        </p:txBody>
      </p:sp>
      <p:sp>
        <p:nvSpPr>
          <p:cNvPr id="73" name="Text Placeholder 41">
            <a:extLst>
              <a:ext uri="{FF2B5EF4-FFF2-40B4-BE49-F238E27FC236}">
                <a16:creationId xmlns:a16="http://schemas.microsoft.com/office/drawing/2014/main" id="{6F10637B-9EE1-7042-8528-D6F2CF33355C}"/>
              </a:ext>
            </a:extLst>
          </p:cNvPr>
          <p:cNvSpPr>
            <a:spLocks noGrp="1"/>
          </p:cNvSpPr>
          <p:nvPr>
            <p:ph type="body" sz="quarter" idx="38" hasCustomPrompt="1"/>
          </p:nvPr>
        </p:nvSpPr>
        <p:spPr>
          <a:xfrm>
            <a:off x="7886532" y="4984356"/>
            <a:ext cx="1225516"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Call back</a:t>
            </a:r>
            <a:br>
              <a:rPr lang="en-US"/>
            </a:br>
            <a:r>
              <a:rPr lang="en-US"/>
              <a:t>- hot VM</a:t>
            </a:r>
          </a:p>
        </p:txBody>
      </p:sp>
      <p:sp>
        <p:nvSpPr>
          <p:cNvPr id="74" name="Text Placeholder 41">
            <a:extLst>
              <a:ext uri="{FF2B5EF4-FFF2-40B4-BE49-F238E27FC236}">
                <a16:creationId xmlns:a16="http://schemas.microsoft.com/office/drawing/2014/main" id="{E09E401A-C4A6-DC4A-B186-79037B1C6266}"/>
              </a:ext>
            </a:extLst>
          </p:cNvPr>
          <p:cNvSpPr>
            <a:spLocks noGrp="1"/>
          </p:cNvSpPr>
          <p:nvPr>
            <p:ph type="body" sz="quarter" idx="39" hasCustomPrompt="1"/>
          </p:nvPr>
        </p:nvSpPr>
        <p:spPr>
          <a:xfrm>
            <a:off x="7827265" y="5715092"/>
            <a:ext cx="1284783" cy="127730"/>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Nov 26th</a:t>
            </a:r>
          </a:p>
        </p:txBody>
      </p:sp>
      <p:sp>
        <p:nvSpPr>
          <p:cNvPr id="75" name="Text Placeholder 41">
            <a:extLst>
              <a:ext uri="{FF2B5EF4-FFF2-40B4-BE49-F238E27FC236}">
                <a16:creationId xmlns:a16="http://schemas.microsoft.com/office/drawing/2014/main" id="{AF807D25-4B3B-874A-B1B2-6D0C6D2C216B}"/>
              </a:ext>
            </a:extLst>
          </p:cNvPr>
          <p:cNvSpPr>
            <a:spLocks noGrp="1"/>
          </p:cNvSpPr>
          <p:nvPr>
            <p:ph type="body" sz="quarter" idx="40" hasCustomPrompt="1"/>
          </p:nvPr>
        </p:nvSpPr>
        <p:spPr>
          <a:xfrm>
            <a:off x="9372600" y="4734890"/>
            <a:ext cx="1150452" cy="344506"/>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Appointment</a:t>
            </a:r>
            <a:br>
              <a:rPr lang="en-US"/>
            </a:br>
            <a:r>
              <a:rPr lang="en-US"/>
              <a:t>booked</a:t>
            </a:r>
          </a:p>
        </p:txBody>
      </p:sp>
      <p:sp>
        <p:nvSpPr>
          <p:cNvPr id="76" name="Text Placeholder 41">
            <a:extLst>
              <a:ext uri="{FF2B5EF4-FFF2-40B4-BE49-F238E27FC236}">
                <a16:creationId xmlns:a16="http://schemas.microsoft.com/office/drawing/2014/main" id="{994BB249-3050-414A-9FBE-F9DA6EB32E83}"/>
              </a:ext>
            </a:extLst>
          </p:cNvPr>
          <p:cNvSpPr>
            <a:spLocks noGrp="1"/>
          </p:cNvSpPr>
          <p:nvPr>
            <p:ph type="body" sz="quarter" idx="41" hasCustomPrompt="1"/>
          </p:nvPr>
        </p:nvSpPr>
        <p:spPr>
          <a:xfrm>
            <a:off x="9372600" y="5890965"/>
            <a:ext cx="1150452" cy="283119"/>
          </a:xfrm>
          <a:prstGeom prst="rect">
            <a:avLst/>
          </a:prstGeom>
        </p:spPr>
        <p:txBody>
          <a:bodyPr anchor="ctr"/>
          <a:lstStyle>
            <a:lvl1pPr algn="ctr">
              <a:defRPr sz="11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Sept 27th</a:t>
            </a:r>
          </a:p>
        </p:txBody>
      </p:sp>
    </p:spTree>
    <p:extLst>
      <p:ext uri="{BB962C8B-B14F-4D97-AF65-F5344CB8AC3E}">
        <p14:creationId xmlns:p14="http://schemas.microsoft.com/office/powerpoint/2010/main" val="18111978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ustomer Journey Diagram">
    <p:spTree>
      <p:nvGrpSpPr>
        <p:cNvPr id="1" name=""/>
        <p:cNvGrpSpPr/>
        <p:nvPr/>
      </p:nvGrpSpPr>
      <p:grpSpPr>
        <a:xfrm>
          <a:off x="0" y="0"/>
          <a:ext cx="0" cy="0"/>
          <a:chOff x="0" y="0"/>
          <a:chExt cx="0" cy="0"/>
        </a:xfrm>
      </p:grpSpPr>
      <p:sp>
        <p:nvSpPr>
          <p:cNvPr id="39" name="Text Placeholder 10">
            <a:extLst>
              <a:ext uri="{FF2B5EF4-FFF2-40B4-BE49-F238E27FC236}">
                <a16:creationId xmlns:a16="http://schemas.microsoft.com/office/drawing/2014/main" id="{B1615DF9-A221-0B4E-A206-2E71D1576A4B}"/>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Customer journey</a:t>
            </a:r>
            <a:endParaRPr lang="en-GB">
              <a:solidFill>
                <a:srgbClr val="5B5D6B"/>
              </a:solidFill>
              <a:effectLst/>
              <a:latin typeface="Raleway SemiBold" panose="020B0003030101060003" pitchFamily="34" charset="0"/>
            </a:endParaRPr>
          </a:p>
        </p:txBody>
      </p:sp>
      <p:sp>
        <p:nvSpPr>
          <p:cNvPr id="42" name="Text Placeholder 41">
            <a:extLst>
              <a:ext uri="{FF2B5EF4-FFF2-40B4-BE49-F238E27FC236}">
                <a16:creationId xmlns:a16="http://schemas.microsoft.com/office/drawing/2014/main" id="{FA171B12-AC7F-5C43-9B11-0B8FA72C4725}"/>
              </a:ext>
            </a:extLst>
          </p:cNvPr>
          <p:cNvSpPr>
            <a:spLocks noGrp="1"/>
          </p:cNvSpPr>
          <p:nvPr>
            <p:ph type="body" sz="quarter" idx="11" hasCustomPrompt="1"/>
          </p:nvPr>
        </p:nvSpPr>
        <p:spPr>
          <a:xfrm>
            <a:off x="734948"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pic>
        <p:nvPicPr>
          <p:cNvPr id="137" name="Picture 136">
            <a:extLst>
              <a:ext uri="{FF2B5EF4-FFF2-40B4-BE49-F238E27FC236}">
                <a16:creationId xmlns:a16="http://schemas.microsoft.com/office/drawing/2014/main" id="{D0386FB4-C46D-A545-8979-1E26F6F153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6000" y="2819400"/>
            <a:ext cx="533400" cy="533400"/>
          </a:xfrm>
          <a:prstGeom prst="rect">
            <a:avLst/>
          </a:prstGeom>
        </p:spPr>
      </p:pic>
      <p:pic>
        <p:nvPicPr>
          <p:cNvPr id="138" name="Picture 137">
            <a:extLst>
              <a:ext uri="{FF2B5EF4-FFF2-40B4-BE49-F238E27FC236}">
                <a16:creationId xmlns:a16="http://schemas.microsoft.com/office/drawing/2014/main" id="{13A07684-E95A-AC40-B5C5-6AD038C641B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16000" y="2819400"/>
            <a:ext cx="540000" cy="540000"/>
          </a:xfrm>
          <a:prstGeom prst="rect">
            <a:avLst/>
          </a:prstGeom>
        </p:spPr>
      </p:pic>
      <p:pic>
        <p:nvPicPr>
          <p:cNvPr id="139" name="Picture 138">
            <a:extLst>
              <a:ext uri="{FF2B5EF4-FFF2-40B4-BE49-F238E27FC236}">
                <a16:creationId xmlns:a16="http://schemas.microsoft.com/office/drawing/2014/main" id="{B9D54421-1A5A-3148-A5E9-B008388CF68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844000" y="2833946"/>
            <a:ext cx="540000" cy="540000"/>
          </a:xfrm>
          <a:prstGeom prst="rect">
            <a:avLst/>
          </a:prstGeom>
        </p:spPr>
      </p:pic>
      <p:pic>
        <p:nvPicPr>
          <p:cNvPr id="140" name="Picture 139">
            <a:extLst>
              <a:ext uri="{FF2B5EF4-FFF2-40B4-BE49-F238E27FC236}">
                <a16:creationId xmlns:a16="http://schemas.microsoft.com/office/drawing/2014/main" id="{9B917508-F35D-7346-8BB2-E1933B8EF0F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816000" y="2833946"/>
            <a:ext cx="540000" cy="540000"/>
          </a:xfrm>
          <a:prstGeom prst="rect">
            <a:avLst/>
          </a:prstGeom>
        </p:spPr>
      </p:pic>
      <p:pic>
        <p:nvPicPr>
          <p:cNvPr id="141" name="Picture 140">
            <a:extLst>
              <a:ext uri="{FF2B5EF4-FFF2-40B4-BE49-F238E27FC236}">
                <a16:creationId xmlns:a16="http://schemas.microsoft.com/office/drawing/2014/main" id="{D1DC4FA7-8C56-7F49-BC52-E3F497602EF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885291" y="2833946"/>
            <a:ext cx="540000" cy="540000"/>
          </a:xfrm>
          <a:prstGeom prst="rect">
            <a:avLst/>
          </a:prstGeom>
        </p:spPr>
      </p:pic>
      <p:pic>
        <p:nvPicPr>
          <p:cNvPr id="142" name="Picture 141">
            <a:extLst>
              <a:ext uri="{FF2B5EF4-FFF2-40B4-BE49-F238E27FC236}">
                <a16:creationId xmlns:a16="http://schemas.microsoft.com/office/drawing/2014/main" id="{68CFBD19-CF60-E74A-B260-92F6BED952C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954582" y="2833946"/>
            <a:ext cx="540000" cy="540000"/>
          </a:xfrm>
          <a:prstGeom prst="rect">
            <a:avLst/>
          </a:prstGeom>
        </p:spPr>
      </p:pic>
      <p:pic>
        <p:nvPicPr>
          <p:cNvPr id="143" name="Picture 142">
            <a:extLst>
              <a:ext uri="{FF2B5EF4-FFF2-40B4-BE49-F238E27FC236}">
                <a16:creationId xmlns:a16="http://schemas.microsoft.com/office/drawing/2014/main" id="{DD5A13A3-DF23-6846-963D-432428B4366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033268" y="2833946"/>
            <a:ext cx="540000" cy="540000"/>
          </a:xfrm>
          <a:prstGeom prst="rect">
            <a:avLst/>
          </a:prstGeom>
        </p:spPr>
      </p:pic>
      <p:pic>
        <p:nvPicPr>
          <p:cNvPr id="144" name="Picture 143">
            <a:extLst>
              <a:ext uri="{FF2B5EF4-FFF2-40B4-BE49-F238E27FC236}">
                <a16:creationId xmlns:a16="http://schemas.microsoft.com/office/drawing/2014/main" id="{20FD6432-92F8-644C-BD09-E26218D16BC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991185" y="2833946"/>
            <a:ext cx="540000" cy="540000"/>
          </a:xfrm>
          <a:prstGeom prst="rect">
            <a:avLst/>
          </a:prstGeom>
        </p:spPr>
      </p:pic>
      <p:pic>
        <p:nvPicPr>
          <p:cNvPr id="145" name="Picture 144">
            <a:extLst>
              <a:ext uri="{FF2B5EF4-FFF2-40B4-BE49-F238E27FC236}">
                <a16:creationId xmlns:a16="http://schemas.microsoft.com/office/drawing/2014/main" id="{740FE679-0046-3F48-BE24-A8AC786F13C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965585" y="2833946"/>
            <a:ext cx="540000" cy="540000"/>
          </a:xfrm>
          <a:prstGeom prst="rect">
            <a:avLst/>
          </a:prstGeom>
        </p:spPr>
      </p:pic>
      <p:pic>
        <p:nvPicPr>
          <p:cNvPr id="146" name="Picture 145">
            <a:extLst>
              <a:ext uri="{FF2B5EF4-FFF2-40B4-BE49-F238E27FC236}">
                <a16:creationId xmlns:a16="http://schemas.microsoft.com/office/drawing/2014/main" id="{EB29D8E8-AE57-CD43-9C4B-51453723600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948941" y="2804388"/>
            <a:ext cx="594000" cy="594000"/>
          </a:xfrm>
          <a:prstGeom prst="rect">
            <a:avLst/>
          </a:prstGeom>
        </p:spPr>
      </p:pic>
      <p:pic>
        <p:nvPicPr>
          <p:cNvPr id="147" name="Picture 146">
            <a:extLst>
              <a:ext uri="{FF2B5EF4-FFF2-40B4-BE49-F238E27FC236}">
                <a16:creationId xmlns:a16="http://schemas.microsoft.com/office/drawing/2014/main" id="{3BD71507-1FDB-F94E-857A-536F2D4FC923}"/>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0875757" y="2819400"/>
            <a:ext cx="540000" cy="540000"/>
          </a:xfrm>
          <a:prstGeom prst="rect">
            <a:avLst/>
          </a:prstGeom>
        </p:spPr>
      </p:pic>
      <p:pic>
        <p:nvPicPr>
          <p:cNvPr id="148" name="Picture 147">
            <a:extLst>
              <a:ext uri="{FF2B5EF4-FFF2-40B4-BE49-F238E27FC236}">
                <a16:creationId xmlns:a16="http://schemas.microsoft.com/office/drawing/2014/main" id="{A2633593-9C4C-9A4B-9CAE-8A2A08969E56}"/>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974000" y="1342762"/>
            <a:ext cx="576000" cy="576000"/>
          </a:xfrm>
          <a:prstGeom prst="rect">
            <a:avLst/>
          </a:prstGeom>
        </p:spPr>
      </p:pic>
      <p:pic>
        <p:nvPicPr>
          <p:cNvPr id="149" name="Picture 148">
            <a:extLst>
              <a:ext uri="{FF2B5EF4-FFF2-40B4-BE49-F238E27FC236}">
                <a16:creationId xmlns:a16="http://schemas.microsoft.com/office/drawing/2014/main" id="{27EDE609-485C-EE42-950F-5B9CADE9561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4903982" y="1454672"/>
            <a:ext cx="540000" cy="540000"/>
          </a:xfrm>
          <a:prstGeom prst="rect">
            <a:avLst/>
          </a:prstGeom>
        </p:spPr>
      </p:pic>
      <p:pic>
        <p:nvPicPr>
          <p:cNvPr id="150" name="Picture 149">
            <a:extLst>
              <a:ext uri="{FF2B5EF4-FFF2-40B4-BE49-F238E27FC236}">
                <a16:creationId xmlns:a16="http://schemas.microsoft.com/office/drawing/2014/main" id="{A42F1636-C8B4-ED42-A359-A1028EAB4D4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4896000" y="4050000"/>
            <a:ext cx="540000" cy="540000"/>
          </a:xfrm>
          <a:prstGeom prst="rect">
            <a:avLst/>
          </a:prstGeom>
        </p:spPr>
      </p:pic>
      <p:pic>
        <p:nvPicPr>
          <p:cNvPr id="151" name="Picture 150">
            <a:extLst>
              <a:ext uri="{FF2B5EF4-FFF2-40B4-BE49-F238E27FC236}">
                <a16:creationId xmlns:a16="http://schemas.microsoft.com/office/drawing/2014/main" id="{F35663D5-17D5-464A-9D6F-22224547FBFE}"/>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6983593" y="4050000"/>
            <a:ext cx="540000" cy="540000"/>
          </a:xfrm>
          <a:prstGeom prst="rect">
            <a:avLst/>
          </a:prstGeom>
        </p:spPr>
      </p:pic>
      <p:pic>
        <p:nvPicPr>
          <p:cNvPr id="152" name="Picture 151">
            <a:extLst>
              <a:ext uri="{FF2B5EF4-FFF2-40B4-BE49-F238E27FC236}">
                <a16:creationId xmlns:a16="http://schemas.microsoft.com/office/drawing/2014/main" id="{4B094C43-11DB-384E-B086-ABD801D7D47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5954582" y="4050000"/>
            <a:ext cx="540000" cy="540000"/>
          </a:xfrm>
          <a:prstGeom prst="rect">
            <a:avLst/>
          </a:prstGeom>
        </p:spPr>
      </p:pic>
      <p:pic>
        <p:nvPicPr>
          <p:cNvPr id="153" name="Picture 152">
            <a:extLst>
              <a:ext uri="{FF2B5EF4-FFF2-40B4-BE49-F238E27FC236}">
                <a16:creationId xmlns:a16="http://schemas.microsoft.com/office/drawing/2014/main" id="{783EFCBA-E78F-A440-B30D-682E01662685}"/>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7955910" y="4050000"/>
            <a:ext cx="540000" cy="540000"/>
          </a:xfrm>
          <a:prstGeom prst="rect">
            <a:avLst/>
          </a:prstGeom>
        </p:spPr>
      </p:pic>
      <p:pic>
        <p:nvPicPr>
          <p:cNvPr id="154" name="Picture 153">
            <a:extLst>
              <a:ext uri="{FF2B5EF4-FFF2-40B4-BE49-F238E27FC236}">
                <a16:creationId xmlns:a16="http://schemas.microsoft.com/office/drawing/2014/main" id="{E81F47E5-52F9-2443-AEC0-10082157683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971200" y="4108200"/>
            <a:ext cx="540000" cy="540000"/>
          </a:xfrm>
          <a:prstGeom prst="rect">
            <a:avLst/>
          </a:prstGeom>
        </p:spPr>
      </p:pic>
      <p:pic>
        <p:nvPicPr>
          <p:cNvPr id="155" name="Picture 154">
            <a:extLst>
              <a:ext uri="{FF2B5EF4-FFF2-40B4-BE49-F238E27FC236}">
                <a16:creationId xmlns:a16="http://schemas.microsoft.com/office/drawing/2014/main" id="{04810FF1-D064-BA45-9271-07B204FC70F9}"/>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953283" y="5269303"/>
            <a:ext cx="540000" cy="540000"/>
          </a:xfrm>
          <a:prstGeom prst="rect">
            <a:avLst/>
          </a:prstGeom>
        </p:spPr>
      </p:pic>
      <p:pic>
        <p:nvPicPr>
          <p:cNvPr id="156" name="Picture 155">
            <a:extLst>
              <a:ext uri="{FF2B5EF4-FFF2-40B4-BE49-F238E27FC236}">
                <a16:creationId xmlns:a16="http://schemas.microsoft.com/office/drawing/2014/main" id="{2B324EDF-38AB-254E-948C-AFC8797BD7E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6969872" y="5269303"/>
            <a:ext cx="540000" cy="540000"/>
          </a:xfrm>
          <a:prstGeom prst="rect">
            <a:avLst/>
          </a:prstGeom>
        </p:spPr>
      </p:pic>
      <p:pic>
        <p:nvPicPr>
          <p:cNvPr id="157" name="Picture 156">
            <a:extLst>
              <a:ext uri="{FF2B5EF4-FFF2-40B4-BE49-F238E27FC236}">
                <a16:creationId xmlns:a16="http://schemas.microsoft.com/office/drawing/2014/main" id="{A647EFE5-9320-6244-9BAA-C9537432CA6B}"/>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5960581" y="5269303"/>
            <a:ext cx="540000" cy="540000"/>
          </a:xfrm>
          <a:prstGeom prst="rect">
            <a:avLst/>
          </a:prstGeom>
        </p:spPr>
      </p:pic>
      <p:pic>
        <p:nvPicPr>
          <p:cNvPr id="158" name="Picture 157">
            <a:extLst>
              <a:ext uri="{FF2B5EF4-FFF2-40B4-BE49-F238E27FC236}">
                <a16:creationId xmlns:a16="http://schemas.microsoft.com/office/drawing/2014/main" id="{3F35879E-6233-CA44-B1E7-657067402163}"/>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4890905" y="5269303"/>
            <a:ext cx="540000" cy="540000"/>
          </a:xfrm>
          <a:prstGeom prst="rect">
            <a:avLst/>
          </a:prstGeom>
        </p:spPr>
      </p:pic>
      <p:pic>
        <p:nvPicPr>
          <p:cNvPr id="159" name="Picture 158">
            <a:extLst>
              <a:ext uri="{FF2B5EF4-FFF2-40B4-BE49-F238E27FC236}">
                <a16:creationId xmlns:a16="http://schemas.microsoft.com/office/drawing/2014/main" id="{84B88196-9D35-AA4E-871C-C3128BFE34CA}"/>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rot="16200000">
            <a:off x="4960483" y="2137810"/>
            <a:ext cx="426997" cy="125999"/>
          </a:xfrm>
          <a:prstGeom prst="rect">
            <a:avLst/>
          </a:prstGeom>
        </p:spPr>
      </p:pic>
      <p:pic>
        <p:nvPicPr>
          <p:cNvPr id="160" name="Picture 159">
            <a:extLst>
              <a:ext uri="{FF2B5EF4-FFF2-40B4-BE49-F238E27FC236}">
                <a16:creationId xmlns:a16="http://schemas.microsoft.com/office/drawing/2014/main" id="{9876E36A-275B-2947-8F62-0C27252F48FF}"/>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rot="16200000">
            <a:off x="8057366" y="2137810"/>
            <a:ext cx="426997" cy="125999"/>
          </a:xfrm>
          <a:prstGeom prst="rect">
            <a:avLst/>
          </a:prstGeom>
        </p:spPr>
      </p:pic>
      <p:pic>
        <p:nvPicPr>
          <p:cNvPr id="161" name="Picture 160">
            <a:extLst>
              <a:ext uri="{FF2B5EF4-FFF2-40B4-BE49-F238E27FC236}">
                <a16:creationId xmlns:a16="http://schemas.microsoft.com/office/drawing/2014/main" id="{D7491858-BF07-B94F-BB60-80DF1A5460F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576670" y="3038388"/>
            <a:ext cx="349997" cy="125999"/>
          </a:xfrm>
          <a:prstGeom prst="rect">
            <a:avLst/>
          </a:prstGeom>
        </p:spPr>
      </p:pic>
      <p:pic>
        <p:nvPicPr>
          <p:cNvPr id="162" name="Picture 161">
            <a:extLst>
              <a:ext uri="{FF2B5EF4-FFF2-40B4-BE49-F238E27FC236}">
                <a16:creationId xmlns:a16="http://schemas.microsoft.com/office/drawing/2014/main" id="{C7F0BB85-D688-C648-9C51-79BEA420FF1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603213" y="3038388"/>
            <a:ext cx="349997" cy="125999"/>
          </a:xfrm>
          <a:prstGeom prst="rect">
            <a:avLst/>
          </a:prstGeom>
        </p:spPr>
      </p:pic>
      <p:pic>
        <p:nvPicPr>
          <p:cNvPr id="163" name="Picture 162">
            <a:extLst>
              <a:ext uri="{FF2B5EF4-FFF2-40B4-BE49-F238E27FC236}">
                <a16:creationId xmlns:a16="http://schemas.microsoft.com/office/drawing/2014/main" id="{C7FC4A76-2472-5A46-8221-278254CA201F}"/>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327832" y="3038388"/>
            <a:ext cx="349997" cy="125999"/>
          </a:xfrm>
          <a:prstGeom prst="rect">
            <a:avLst/>
          </a:prstGeom>
        </p:spPr>
      </p:pic>
      <p:pic>
        <p:nvPicPr>
          <p:cNvPr id="164" name="Picture 163">
            <a:extLst>
              <a:ext uri="{FF2B5EF4-FFF2-40B4-BE49-F238E27FC236}">
                <a16:creationId xmlns:a16="http://schemas.microsoft.com/office/drawing/2014/main" id="{ECD72707-3646-7148-82A0-A0105FD676EE}"/>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4509651" y="3038388"/>
            <a:ext cx="349997" cy="125999"/>
          </a:xfrm>
          <a:prstGeom prst="rect">
            <a:avLst/>
          </a:prstGeom>
        </p:spPr>
      </p:pic>
      <p:pic>
        <p:nvPicPr>
          <p:cNvPr id="165" name="Picture 164">
            <a:extLst>
              <a:ext uri="{FF2B5EF4-FFF2-40B4-BE49-F238E27FC236}">
                <a16:creationId xmlns:a16="http://schemas.microsoft.com/office/drawing/2014/main" id="{25E8608E-13A9-4845-A04D-01CB68D34588}"/>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5450934" y="3049890"/>
            <a:ext cx="426997" cy="125999"/>
          </a:xfrm>
          <a:prstGeom prst="rect">
            <a:avLst/>
          </a:prstGeom>
        </p:spPr>
      </p:pic>
      <p:pic>
        <p:nvPicPr>
          <p:cNvPr id="166" name="Picture 165">
            <a:extLst>
              <a:ext uri="{FF2B5EF4-FFF2-40B4-BE49-F238E27FC236}">
                <a16:creationId xmlns:a16="http://schemas.microsoft.com/office/drawing/2014/main" id="{4870071B-9D89-0247-87AB-5C90FB9E9D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6572368" y="3049890"/>
            <a:ext cx="426997" cy="125999"/>
          </a:xfrm>
          <a:prstGeom prst="rect">
            <a:avLst/>
          </a:prstGeom>
        </p:spPr>
      </p:pic>
      <p:pic>
        <p:nvPicPr>
          <p:cNvPr id="167" name="Picture 166">
            <a:extLst>
              <a:ext uri="{FF2B5EF4-FFF2-40B4-BE49-F238E27FC236}">
                <a16:creationId xmlns:a16="http://schemas.microsoft.com/office/drawing/2014/main" id="{CA9D9C92-1CE4-7B44-9BD8-C499FC0549D5}"/>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7512647" y="3049890"/>
            <a:ext cx="426997" cy="125999"/>
          </a:xfrm>
          <a:prstGeom prst="rect">
            <a:avLst/>
          </a:prstGeom>
        </p:spPr>
      </p:pic>
      <p:pic>
        <p:nvPicPr>
          <p:cNvPr id="168" name="Picture 167">
            <a:extLst>
              <a:ext uri="{FF2B5EF4-FFF2-40B4-BE49-F238E27FC236}">
                <a16:creationId xmlns:a16="http://schemas.microsoft.com/office/drawing/2014/main" id="{282ABB79-A247-2A4C-AC45-B280C7BBC939}"/>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8624451" y="3038388"/>
            <a:ext cx="349997" cy="125999"/>
          </a:xfrm>
          <a:prstGeom prst="rect">
            <a:avLst/>
          </a:prstGeom>
        </p:spPr>
      </p:pic>
      <p:pic>
        <p:nvPicPr>
          <p:cNvPr id="169" name="Picture 168">
            <a:extLst>
              <a:ext uri="{FF2B5EF4-FFF2-40B4-BE49-F238E27FC236}">
                <a16:creationId xmlns:a16="http://schemas.microsoft.com/office/drawing/2014/main" id="{6090284D-9407-9B42-BA4B-4F4F2ABF1BAA}"/>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9504346" y="3038388"/>
            <a:ext cx="349997" cy="125999"/>
          </a:xfrm>
          <a:prstGeom prst="rect">
            <a:avLst/>
          </a:prstGeom>
        </p:spPr>
      </p:pic>
      <p:pic>
        <p:nvPicPr>
          <p:cNvPr id="170" name="Picture 169">
            <a:extLst>
              <a:ext uri="{FF2B5EF4-FFF2-40B4-BE49-F238E27FC236}">
                <a16:creationId xmlns:a16="http://schemas.microsoft.com/office/drawing/2014/main" id="{E5E2FF7B-4BEA-E44A-8423-6B08A133F361}"/>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5400000">
            <a:off x="8048284" y="4746373"/>
            <a:ext cx="349997" cy="125999"/>
          </a:xfrm>
          <a:prstGeom prst="rect">
            <a:avLst/>
          </a:prstGeom>
        </p:spPr>
      </p:pic>
      <p:pic>
        <p:nvPicPr>
          <p:cNvPr id="171" name="Picture 170">
            <a:extLst>
              <a:ext uri="{FF2B5EF4-FFF2-40B4-BE49-F238E27FC236}">
                <a16:creationId xmlns:a16="http://schemas.microsoft.com/office/drawing/2014/main" id="{B33CCA6A-7FF0-D246-8868-96718C15415B}"/>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5400000">
            <a:off x="7108005" y="4746373"/>
            <a:ext cx="349997" cy="125999"/>
          </a:xfrm>
          <a:prstGeom prst="rect">
            <a:avLst/>
          </a:prstGeom>
        </p:spPr>
      </p:pic>
      <p:pic>
        <p:nvPicPr>
          <p:cNvPr id="172" name="Picture 171">
            <a:extLst>
              <a:ext uri="{FF2B5EF4-FFF2-40B4-BE49-F238E27FC236}">
                <a16:creationId xmlns:a16="http://schemas.microsoft.com/office/drawing/2014/main" id="{CF54173E-38CE-7845-8240-26A27B0CCFEA}"/>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5400000">
            <a:off x="6064209" y="4746373"/>
            <a:ext cx="349997" cy="125999"/>
          </a:xfrm>
          <a:prstGeom prst="rect">
            <a:avLst/>
          </a:prstGeom>
        </p:spPr>
      </p:pic>
      <p:pic>
        <p:nvPicPr>
          <p:cNvPr id="173" name="Picture 172">
            <a:extLst>
              <a:ext uri="{FF2B5EF4-FFF2-40B4-BE49-F238E27FC236}">
                <a16:creationId xmlns:a16="http://schemas.microsoft.com/office/drawing/2014/main" id="{74E0C8DA-4786-A24B-B695-B8D2569781C8}"/>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5400000">
            <a:off x="5011787" y="4746373"/>
            <a:ext cx="349997" cy="125999"/>
          </a:xfrm>
          <a:prstGeom prst="rect">
            <a:avLst/>
          </a:prstGeom>
        </p:spPr>
      </p:pic>
      <p:pic>
        <p:nvPicPr>
          <p:cNvPr id="174" name="Picture 173">
            <a:extLst>
              <a:ext uri="{FF2B5EF4-FFF2-40B4-BE49-F238E27FC236}">
                <a16:creationId xmlns:a16="http://schemas.microsoft.com/office/drawing/2014/main" id="{1BFC9AE8-367F-9641-A630-8941228FE92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0601136" y="3038388"/>
            <a:ext cx="349997" cy="125999"/>
          </a:xfrm>
          <a:prstGeom prst="rect">
            <a:avLst/>
          </a:prstGeom>
        </p:spPr>
      </p:pic>
      <p:pic>
        <p:nvPicPr>
          <p:cNvPr id="175" name="Picture 174">
            <a:extLst>
              <a:ext uri="{FF2B5EF4-FFF2-40B4-BE49-F238E27FC236}">
                <a16:creationId xmlns:a16="http://schemas.microsoft.com/office/drawing/2014/main" id="{35494B0A-988A-CD49-A3CD-3BB2714F0633}"/>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5400000">
            <a:off x="9060586" y="3575994"/>
            <a:ext cx="349997" cy="125999"/>
          </a:xfrm>
          <a:prstGeom prst="rect">
            <a:avLst/>
          </a:prstGeom>
        </p:spPr>
      </p:pic>
      <p:cxnSp>
        <p:nvCxnSpPr>
          <p:cNvPr id="198" name="Straight Connector 197">
            <a:extLst>
              <a:ext uri="{FF2B5EF4-FFF2-40B4-BE49-F238E27FC236}">
                <a16:creationId xmlns:a16="http://schemas.microsoft.com/office/drawing/2014/main" id="{87629E43-53E4-C649-9995-7F14A3E08416}"/>
              </a:ext>
            </a:extLst>
          </p:cNvPr>
          <p:cNvCxnSpPr>
            <a:cxnSpLocks/>
          </p:cNvCxnSpPr>
          <p:nvPr userDrawn="1"/>
        </p:nvCxnSpPr>
        <p:spPr>
          <a:xfrm>
            <a:off x="6836669" y="1724672"/>
            <a:ext cx="489732" cy="0"/>
          </a:xfrm>
          <a:prstGeom prst="line">
            <a:avLst/>
          </a:prstGeom>
          <a:ln w="19050" cap="rnd">
            <a:solidFill>
              <a:srgbClr val="5EB1AC"/>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0DA727D6-71E6-774B-B701-B10FBC733354}"/>
              </a:ext>
            </a:extLst>
          </p:cNvPr>
          <p:cNvCxnSpPr>
            <a:cxnSpLocks/>
          </p:cNvCxnSpPr>
          <p:nvPr userDrawn="1"/>
        </p:nvCxnSpPr>
        <p:spPr>
          <a:xfrm>
            <a:off x="7330430" y="1724672"/>
            <a:ext cx="0" cy="697046"/>
          </a:xfrm>
          <a:prstGeom prst="line">
            <a:avLst/>
          </a:prstGeom>
          <a:ln w="19050" cap="rnd">
            <a:solidFill>
              <a:srgbClr val="5EB1AC"/>
            </a:solidFill>
          </a:ln>
        </p:spPr>
        <p:style>
          <a:lnRef idx="1">
            <a:schemeClr val="accent1"/>
          </a:lnRef>
          <a:fillRef idx="0">
            <a:schemeClr val="accent1"/>
          </a:fillRef>
          <a:effectRef idx="0">
            <a:schemeClr val="accent1"/>
          </a:effectRef>
          <a:fontRef idx="minor">
            <a:schemeClr val="tx1"/>
          </a:fontRef>
        </p:style>
      </p:cxnSp>
      <p:sp>
        <p:nvSpPr>
          <p:cNvPr id="200" name="Triangle 199">
            <a:extLst>
              <a:ext uri="{FF2B5EF4-FFF2-40B4-BE49-F238E27FC236}">
                <a16:creationId xmlns:a16="http://schemas.microsoft.com/office/drawing/2014/main" id="{8CE07ECC-7C9B-DD43-AF76-4959EF91F17B}"/>
              </a:ext>
            </a:extLst>
          </p:cNvPr>
          <p:cNvSpPr/>
          <p:nvPr userDrawn="1"/>
        </p:nvSpPr>
        <p:spPr>
          <a:xfrm rot="10800000">
            <a:off x="7276982" y="2014726"/>
            <a:ext cx="108000" cy="58469"/>
          </a:xfrm>
          <a:prstGeom prst="triangle">
            <a:avLst/>
          </a:prstGeom>
          <a:solidFill>
            <a:schemeClr val="bg1"/>
          </a:solidFill>
          <a:ln w="19050">
            <a:solidFill>
              <a:srgbClr val="5EB1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1" name="Straight Connector 200">
            <a:extLst>
              <a:ext uri="{FF2B5EF4-FFF2-40B4-BE49-F238E27FC236}">
                <a16:creationId xmlns:a16="http://schemas.microsoft.com/office/drawing/2014/main" id="{D68FF72A-AA4A-194E-8B55-DB870F11D38C}"/>
              </a:ext>
            </a:extLst>
          </p:cNvPr>
          <p:cNvCxnSpPr>
            <a:cxnSpLocks/>
          </p:cNvCxnSpPr>
          <p:nvPr userDrawn="1"/>
        </p:nvCxnSpPr>
        <p:spPr>
          <a:xfrm>
            <a:off x="9408419" y="1717262"/>
            <a:ext cx="1747337" cy="0"/>
          </a:xfrm>
          <a:prstGeom prst="line">
            <a:avLst/>
          </a:prstGeom>
          <a:ln w="19050" cap="rnd">
            <a:solidFill>
              <a:srgbClr val="5EB1AC"/>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CE9E6B26-CF5A-7D4F-9661-3601ABF568C2}"/>
              </a:ext>
            </a:extLst>
          </p:cNvPr>
          <p:cNvCxnSpPr>
            <a:cxnSpLocks/>
          </p:cNvCxnSpPr>
          <p:nvPr userDrawn="1"/>
        </p:nvCxnSpPr>
        <p:spPr>
          <a:xfrm>
            <a:off x="11155756" y="1717262"/>
            <a:ext cx="0" cy="697046"/>
          </a:xfrm>
          <a:prstGeom prst="line">
            <a:avLst/>
          </a:prstGeom>
          <a:ln w="19050" cap="rnd">
            <a:solidFill>
              <a:srgbClr val="5EB1AC"/>
            </a:solidFill>
          </a:ln>
        </p:spPr>
        <p:style>
          <a:lnRef idx="1">
            <a:schemeClr val="accent1"/>
          </a:lnRef>
          <a:fillRef idx="0">
            <a:schemeClr val="accent1"/>
          </a:fillRef>
          <a:effectRef idx="0">
            <a:schemeClr val="accent1"/>
          </a:effectRef>
          <a:fontRef idx="minor">
            <a:schemeClr val="tx1"/>
          </a:fontRef>
        </p:style>
      </p:cxnSp>
      <p:sp>
        <p:nvSpPr>
          <p:cNvPr id="203" name="Triangle 202">
            <a:extLst>
              <a:ext uri="{FF2B5EF4-FFF2-40B4-BE49-F238E27FC236}">
                <a16:creationId xmlns:a16="http://schemas.microsoft.com/office/drawing/2014/main" id="{F4DDE811-C5C2-BF4A-A590-931DB5832A39}"/>
              </a:ext>
            </a:extLst>
          </p:cNvPr>
          <p:cNvSpPr/>
          <p:nvPr userDrawn="1"/>
        </p:nvSpPr>
        <p:spPr>
          <a:xfrm rot="10800000">
            <a:off x="11102857" y="2014726"/>
            <a:ext cx="108000" cy="58469"/>
          </a:xfrm>
          <a:prstGeom prst="triangle">
            <a:avLst/>
          </a:prstGeom>
          <a:solidFill>
            <a:schemeClr val="bg1"/>
          </a:solidFill>
          <a:ln w="19050">
            <a:solidFill>
              <a:srgbClr val="5EB1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riangle 203">
            <a:extLst>
              <a:ext uri="{FF2B5EF4-FFF2-40B4-BE49-F238E27FC236}">
                <a16:creationId xmlns:a16="http://schemas.microsoft.com/office/drawing/2014/main" id="{04C8483A-C45B-704E-BD0E-BBF998EF7A8F}"/>
              </a:ext>
            </a:extLst>
          </p:cNvPr>
          <p:cNvSpPr/>
          <p:nvPr userDrawn="1"/>
        </p:nvSpPr>
        <p:spPr>
          <a:xfrm rot="5400000">
            <a:off x="9865706" y="1688028"/>
            <a:ext cx="108000" cy="58469"/>
          </a:xfrm>
          <a:prstGeom prst="triangle">
            <a:avLst/>
          </a:prstGeom>
          <a:solidFill>
            <a:schemeClr val="bg1"/>
          </a:solidFill>
          <a:ln w="19050">
            <a:solidFill>
              <a:srgbClr val="5EB1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207DEC7-78D1-054E-B464-D502E2DF6881}"/>
              </a:ext>
            </a:extLst>
          </p:cNvPr>
          <p:cNvSpPr>
            <a:spLocks noGrp="1"/>
          </p:cNvSpPr>
          <p:nvPr>
            <p:ph type="body" sz="quarter" idx="17" hasCustomPrompt="1"/>
          </p:nvPr>
        </p:nvSpPr>
        <p:spPr>
          <a:xfrm>
            <a:off x="703682" y="4194114"/>
            <a:ext cx="3333750" cy="1338262"/>
          </a:xfrm>
          <a:prstGeom prst="rect">
            <a:avLst/>
          </a:prstGeom>
        </p:spPr>
        <p:txBody>
          <a:bodyPr lIns="0" tIns="0" rIns="0" bIns="0"/>
          <a:lstStyle>
            <a:lvl1pPr>
              <a:lnSpc>
                <a:spcPts val="2020"/>
              </a:lnSpc>
              <a:defRPr sz="1600" b="0" i="0">
                <a:solidFill>
                  <a:srgbClr val="494A58"/>
                </a:solidFill>
                <a:latin typeface="Raleway Light" panose="020B0003030101060003" pitchFamily="34" charset="0"/>
              </a:defRPr>
            </a:lvl1pPr>
            <a:lvl2pPr>
              <a:lnSpc>
                <a:spcPts val="2020"/>
              </a:lnSpc>
              <a:defRPr sz="1600" b="0" i="0">
                <a:latin typeface="Raleway Light" panose="020B0003030101060003" pitchFamily="34" charset="0"/>
              </a:defRPr>
            </a:lvl2pPr>
            <a:lvl3pPr>
              <a:lnSpc>
                <a:spcPts val="2020"/>
              </a:lnSpc>
              <a:defRPr sz="1600" b="0" i="0">
                <a:latin typeface="Raleway Light" panose="020B0003030101060003" pitchFamily="34" charset="0"/>
              </a:defRPr>
            </a:lvl3pPr>
            <a:lvl4pPr>
              <a:lnSpc>
                <a:spcPts val="2020"/>
              </a:lnSpc>
              <a:defRPr sz="1600" b="0" i="0">
                <a:latin typeface="Raleway Light" panose="020B0003030101060003" pitchFamily="34" charset="0"/>
              </a:defRPr>
            </a:lvl4pPr>
            <a:lvl5pPr>
              <a:lnSpc>
                <a:spcPts val="2020"/>
              </a:lnSpc>
              <a:defRPr sz="1600" b="0" i="0">
                <a:latin typeface="Raleway Light" panose="020B0003030101060003" pitchFamily="34" charset="0"/>
              </a:defRPr>
            </a:lvl5pPr>
          </a:lstStyle>
          <a:p>
            <a:pPr lvl="0"/>
            <a:r>
              <a:rPr lang="en-US"/>
              <a:t>1-column text box</a:t>
            </a:r>
          </a:p>
        </p:txBody>
      </p:sp>
      <p:sp>
        <p:nvSpPr>
          <p:cNvPr id="205" name="Text Placeholder 41">
            <a:extLst>
              <a:ext uri="{FF2B5EF4-FFF2-40B4-BE49-F238E27FC236}">
                <a16:creationId xmlns:a16="http://schemas.microsoft.com/office/drawing/2014/main" id="{A803E802-66B2-CD44-9788-2EBE01FEC7DF}"/>
              </a:ext>
            </a:extLst>
          </p:cNvPr>
          <p:cNvSpPr>
            <a:spLocks noGrp="1"/>
          </p:cNvSpPr>
          <p:nvPr>
            <p:ph type="body" sz="quarter" idx="18" hasCustomPrompt="1"/>
          </p:nvPr>
        </p:nvSpPr>
        <p:spPr>
          <a:xfrm>
            <a:off x="1816742"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06" name="Text Placeholder 41">
            <a:extLst>
              <a:ext uri="{FF2B5EF4-FFF2-40B4-BE49-F238E27FC236}">
                <a16:creationId xmlns:a16="http://schemas.microsoft.com/office/drawing/2014/main" id="{BB5810D2-F3F0-9F4D-90BC-06A473766F89}"/>
              </a:ext>
            </a:extLst>
          </p:cNvPr>
          <p:cNvSpPr>
            <a:spLocks noGrp="1"/>
          </p:cNvSpPr>
          <p:nvPr>
            <p:ph type="body" sz="quarter" idx="19" hasCustomPrompt="1"/>
          </p:nvPr>
        </p:nvSpPr>
        <p:spPr>
          <a:xfrm>
            <a:off x="2639625"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07" name="Text Placeholder 41">
            <a:extLst>
              <a:ext uri="{FF2B5EF4-FFF2-40B4-BE49-F238E27FC236}">
                <a16:creationId xmlns:a16="http://schemas.microsoft.com/office/drawing/2014/main" id="{0F65AEE8-C39B-0F47-8084-1828EAD87FC4}"/>
              </a:ext>
            </a:extLst>
          </p:cNvPr>
          <p:cNvSpPr>
            <a:spLocks noGrp="1"/>
          </p:cNvSpPr>
          <p:nvPr>
            <p:ph type="body" sz="quarter" idx="20" hasCustomPrompt="1"/>
          </p:nvPr>
        </p:nvSpPr>
        <p:spPr>
          <a:xfrm>
            <a:off x="3616742"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08" name="Text Placeholder 41">
            <a:extLst>
              <a:ext uri="{FF2B5EF4-FFF2-40B4-BE49-F238E27FC236}">
                <a16:creationId xmlns:a16="http://schemas.microsoft.com/office/drawing/2014/main" id="{52D2D203-DE55-C54A-A519-7CC0F2B86910}"/>
              </a:ext>
            </a:extLst>
          </p:cNvPr>
          <p:cNvSpPr>
            <a:spLocks noGrp="1"/>
          </p:cNvSpPr>
          <p:nvPr>
            <p:ph type="body" sz="quarter" idx="21" hasCustomPrompt="1"/>
          </p:nvPr>
        </p:nvSpPr>
        <p:spPr>
          <a:xfrm>
            <a:off x="4664675"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09" name="Text Placeholder 41">
            <a:extLst>
              <a:ext uri="{FF2B5EF4-FFF2-40B4-BE49-F238E27FC236}">
                <a16:creationId xmlns:a16="http://schemas.microsoft.com/office/drawing/2014/main" id="{4D8C6E11-EAF7-8D40-A2DD-90D1232078A7}"/>
              </a:ext>
            </a:extLst>
          </p:cNvPr>
          <p:cNvSpPr>
            <a:spLocks noGrp="1"/>
          </p:cNvSpPr>
          <p:nvPr>
            <p:ph type="body" sz="quarter" idx="22" hasCustomPrompt="1"/>
          </p:nvPr>
        </p:nvSpPr>
        <p:spPr>
          <a:xfrm>
            <a:off x="5712608"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0" name="Text Placeholder 41">
            <a:extLst>
              <a:ext uri="{FF2B5EF4-FFF2-40B4-BE49-F238E27FC236}">
                <a16:creationId xmlns:a16="http://schemas.microsoft.com/office/drawing/2014/main" id="{BB2608F2-99A8-AC46-9570-A963FCEE82BB}"/>
              </a:ext>
            </a:extLst>
          </p:cNvPr>
          <p:cNvSpPr>
            <a:spLocks noGrp="1"/>
          </p:cNvSpPr>
          <p:nvPr>
            <p:ph type="body" sz="quarter" idx="23" hasCustomPrompt="1"/>
          </p:nvPr>
        </p:nvSpPr>
        <p:spPr>
          <a:xfrm>
            <a:off x="6810006"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1" name="Text Placeholder 41">
            <a:extLst>
              <a:ext uri="{FF2B5EF4-FFF2-40B4-BE49-F238E27FC236}">
                <a16:creationId xmlns:a16="http://schemas.microsoft.com/office/drawing/2014/main" id="{0EE7DACB-8529-8244-81C5-0BD3FC0DB90A}"/>
              </a:ext>
            </a:extLst>
          </p:cNvPr>
          <p:cNvSpPr>
            <a:spLocks noGrp="1"/>
          </p:cNvSpPr>
          <p:nvPr>
            <p:ph type="body" sz="quarter" idx="24" hasCustomPrompt="1"/>
          </p:nvPr>
        </p:nvSpPr>
        <p:spPr>
          <a:xfrm>
            <a:off x="7791927"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2" name="Text Placeholder 41">
            <a:extLst>
              <a:ext uri="{FF2B5EF4-FFF2-40B4-BE49-F238E27FC236}">
                <a16:creationId xmlns:a16="http://schemas.microsoft.com/office/drawing/2014/main" id="{9BC997B6-B13A-CE4C-92CE-9C99E73F7A95}"/>
              </a:ext>
            </a:extLst>
          </p:cNvPr>
          <p:cNvSpPr>
            <a:spLocks noGrp="1"/>
          </p:cNvSpPr>
          <p:nvPr>
            <p:ph type="body" sz="quarter" idx="25" hasCustomPrompt="1"/>
          </p:nvPr>
        </p:nvSpPr>
        <p:spPr>
          <a:xfrm>
            <a:off x="8766326"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3" name="Text Placeholder 41">
            <a:extLst>
              <a:ext uri="{FF2B5EF4-FFF2-40B4-BE49-F238E27FC236}">
                <a16:creationId xmlns:a16="http://schemas.microsoft.com/office/drawing/2014/main" id="{7C71A2B3-DD35-6843-B70D-46E4E8BE8C65}"/>
              </a:ext>
            </a:extLst>
          </p:cNvPr>
          <p:cNvSpPr>
            <a:spLocks noGrp="1"/>
          </p:cNvSpPr>
          <p:nvPr>
            <p:ph type="body" sz="quarter" idx="26" hasCustomPrompt="1"/>
          </p:nvPr>
        </p:nvSpPr>
        <p:spPr>
          <a:xfrm>
            <a:off x="9775533"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4" name="Text Placeholder 41">
            <a:extLst>
              <a:ext uri="{FF2B5EF4-FFF2-40B4-BE49-F238E27FC236}">
                <a16:creationId xmlns:a16="http://schemas.microsoft.com/office/drawing/2014/main" id="{5AA79FBB-DF96-AE42-9F44-6BB19B99FB5B}"/>
              </a:ext>
            </a:extLst>
          </p:cNvPr>
          <p:cNvSpPr>
            <a:spLocks noGrp="1"/>
          </p:cNvSpPr>
          <p:nvPr>
            <p:ph type="body" sz="quarter" idx="27" hasCustomPrompt="1"/>
          </p:nvPr>
        </p:nvSpPr>
        <p:spPr>
          <a:xfrm>
            <a:off x="10674868" y="2362200"/>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5" name="Text Placeholder 41">
            <a:extLst>
              <a:ext uri="{FF2B5EF4-FFF2-40B4-BE49-F238E27FC236}">
                <a16:creationId xmlns:a16="http://schemas.microsoft.com/office/drawing/2014/main" id="{CBE33565-F788-F941-B703-C3C46FAEAF21}"/>
              </a:ext>
            </a:extLst>
          </p:cNvPr>
          <p:cNvSpPr>
            <a:spLocks noGrp="1"/>
          </p:cNvSpPr>
          <p:nvPr>
            <p:ph type="body" sz="quarter" idx="28" hasCustomPrompt="1"/>
          </p:nvPr>
        </p:nvSpPr>
        <p:spPr>
          <a:xfrm>
            <a:off x="8531185" y="1552419"/>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6" name="Text Placeholder 41">
            <a:extLst>
              <a:ext uri="{FF2B5EF4-FFF2-40B4-BE49-F238E27FC236}">
                <a16:creationId xmlns:a16="http://schemas.microsoft.com/office/drawing/2014/main" id="{BA4B3551-263E-8F4A-8630-FAFB0DD6BF21}"/>
              </a:ext>
            </a:extLst>
          </p:cNvPr>
          <p:cNvSpPr>
            <a:spLocks noGrp="1"/>
          </p:cNvSpPr>
          <p:nvPr>
            <p:ph type="body" sz="quarter" idx="29" hasCustomPrompt="1"/>
          </p:nvPr>
        </p:nvSpPr>
        <p:spPr>
          <a:xfrm>
            <a:off x="5706950" y="1552419"/>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7" name="Text Placeholder 41">
            <a:extLst>
              <a:ext uri="{FF2B5EF4-FFF2-40B4-BE49-F238E27FC236}">
                <a16:creationId xmlns:a16="http://schemas.microsoft.com/office/drawing/2014/main" id="{EEAEC5C9-F3A8-7E4B-AA19-857C55C2A018}"/>
              </a:ext>
            </a:extLst>
          </p:cNvPr>
          <p:cNvSpPr>
            <a:spLocks noGrp="1"/>
          </p:cNvSpPr>
          <p:nvPr>
            <p:ph type="body" sz="quarter" idx="30" hasCustomPrompt="1"/>
          </p:nvPr>
        </p:nvSpPr>
        <p:spPr>
          <a:xfrm>
            <a:off x="4664675" y="3525981"/>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8" name="Text Placeholder 41">
            <a:extLst>
              <a:ext uri="{FF2B5EF4-FFF2-40B4-BE49-F238E27FC236}">
                <a16:creationId xmlns:a16="http://schemas.microsoft.com/office/drawing/2014/main" id="{387FE33D-77DA-4C40-831F-FA37526BD4EC}"/>
              </a:ext>
            </a:extLst>
          </p:cNvPr>
          <p:cNvSpPr>
            <a:spLocks noGrp="1"/>
          </p:cNvSpPr>
          <p:nvPr>
            <p:ph type="body" sz="quarter" idx="31" hasCustomPrompt="1"/>
          </p:nvPr>
        </p:nvSpPr>
        <p:spPr>
          <a:xfrm>
            <a:off x="5712608" y="3525981"/>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19" name="Text Placeholder 41">
            <a:extLst>
              <a:ext uri="{FF2B5EF4-FFF2-40B4-BE49-F238E27FC236}">
                <a16:creationId xmlns:a16="http://schemas.microsoft.com/office/drawing/2014/main" id="{C5135B61-658D-A14A-9E8E-8F49952681FF}"/>
              </a:ext>
            </a:extLst>
          </p:cNvPr>
          <p:cNvSpPr>
            <a:spLocks noGrp="1"/>
          </p:cNvSpPr>
          <p:nvPr>
            <p:ph type="body" sz="quarter" idx="32" hasCustomPrompt="1"/>
          </p:nvPr>
        </p:nvSpPr>
        <p:spPr>
          <a:xfrm>
            <a:off x="6810006" y="3525981"/>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20" name="Text Placeholder 41">
            <a:extLst>
              <a:ext uri="{FF2B5EF4-FFF2-40B4-BE49-F238E27FC236}">
                <a16:creationId xmlns:a16="http://schemas.microsoft.com/office/drawing/2014/main" id="{02F2E19E-2DBD-4840-99CD-5F704DDA736D}"/>
              </a:ext>
            </a:extLst>
          </p:cNvPr>
          <p:cNvSpPr>
            <a:spLocks noGrp="1"/>
          </p:cNvSpPr>
          <p:nvPr>
            <p:ph type="body" sz="quarter" idx="33" hasCustomPrompt="1"/>
          </p:nvPr>
        </p:nvSpPr>
        <p:spPr>
          <a:xfrm>
            <a:off x="7791927" y="3525981"/>
            <a:ext cx="938516" cy="344506"/>
          </a:xfrm>
          <a:prstGeom prst="rect">
            <a:avLst/>
          </a:prstGeom>
        </p:spPr>
        <p:txBody>
          <a:bodyPr anchor="ctr"/>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br>
              <a:rPr lang="en-US"/>
            </a:br>
            <a:r>
              <a:rPr lang="en-US"/>
              <a:t>dolor sit </a:t>
            </a:r>
            <a:r>
              <a:rPr lang="en-US" err="1"/>
              <a:t>amet</a:t>
            </a:r>
            <a:endParaRPr lang="en-US"/>
          </a:p>
        </p:txBody>
      </p:sp>
      <p:sp>
        <p:nvSpPr>
          <p:cNvPr id="221" name="Text Placeholder 41">
            <a:extLst>
              <a:ext uri="{FF2B5EF4-FFF2-40B4-BE49-F238E27FC236}">
                <a16:creationId xmlns:a16="http://schemas.microsoft.com/office/drawing/2014/main" id="{4BC29FDF-C791-5A4B-822A-F76FEEDC8F55}"/>
              </a:ext>
            </a:extLst>
          </p:cNvPr>
          <p:cNvSpPr>
            <a:spLocks noGrp="1"/>
          </p:cNvSpPr>
          <p:nvPr>
            <p:ph type="body" sz="quarter" idx="34" hasCustomPrompt="1"/>
          </p:nvPr>
        </p:nvSpPr>
        <p:spPr>
          <a:xfrm>
            <a:off x="4664675" y="5063835"/>
            <a:ext cx="938516" cy="139001"/>
          </a:xfrm>
          <a:prstGeom prst="rect">
            <a:avLst/>
          </a:prstGeom>
        </p:spPr>
        <p:txBody>
          <a:bodyPr anchor="ctr" anchorCtr="0"/>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p>
        </p:txBody>
      </p:sp>
      <p:sp>
        <p:nvSpPr>
          <p:cNvPr id="222" name="Text Placeholder 41">
            <a:extLst>
              <a:ext uri="{FF2B5EF4-FFF2-40B4-BE49-F238E27FC236}">
                <a16:creationId xmlns:a16="http://schemas.microsoft.com/office/drawing/2014/main" id="{5AB20771-B9CE-FA48-B60B-3A3FF6ED08DB}"/>
              </a:ext>
            </a:extLst>
          </p:cNvPr>
          <p:cNvSpPr>
            <a:spLocks noGrp="1"/>
          </p:cNvSpPr>
          <p:nvPr>
            <p:ph type="body" sz="quarter" idx="35" hasCustomPrompt="1"/>
          </p:nvPr>
        </p:nvSpPr>
        <p:spPr>
          <a:xfrm>
            <a:off x="5712608" y="5063835"/>
            <a:ext cx="938516" cy="139001"/>
          </a:xfrm>
          <a:prstGeom prst="rect">
            <a:avLst/>
          </a:prstGeom>
        </p:spPr>
        <p:txBody>
          <a:bodyPr anchor="ctr" anchorCtr="0"/>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p>
        </p:txBody>
      </p:sp>
      <p:sp>
        <p:nvSpPr>
          <p:cNvPr id="223" name="Text Placeholder 41">
            <a:extLst>
              <a:ext uri="{FF2B5EF4-FFF2-40B4-BE49-F238E27FC236}">
                <a16:creationId xmlns:a16="http://schemas.microsoft.com/office/drawing/2014/main" id="{365EF8D7-4636-7C4B-8531-F60CF79F1575}"/>
              </a:ext>
            </a:extLst>
          </p:cNvPr>
          <p:cNvSpPr>
            <a:spLocks noGrp="1"/>
          </p:cNvSpPr>
          <p:nvPr>
            <p:ph type="body" sz="quarter" idx="36" hasCustomPrompt="1"/>
          </p:nvPr>
        </p:nvSpPr>
        <p:spPr>
          <a:xfrm>
            <a:off x="6810006" y="5063835"/>
            <a:ext cx="938516" cy="139001"/>
          </a:xfrm>
          <a:prstGeom prst="rect">
            <a:avLst/>
          </a:prstGeom>
        </p:spPr>
        <p:txBody>
          <a:bodyPr anchor="ctr" anchorCtr="0"/>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p>
        </p:txBody>
      </p:sp>
      <p:sp>
        <p:nvSpPr>
          <p:cNvPr id="224" name="Text Placeholder 41">
            <a:extLst>
              <a:ext uri="{FF2B5EF4-FFF2-40B4-BE49-F238E27FC236}">
                <a16:creationId xmlns:a16="http://schemas.microsoft.com/office/drawing/2014/main" id="{F8E3E311-103B-AC4A-8974-98CCD22AB34A}"/>
              </a:ext>
            </a:extLst>
          </p:cNvPr>
          <p:cNvSpPr>
            <a:spLocks noGrp="1"/>
          </p:cNvSpPr>
          <p:nvPr>
            <p:ph type="body" sz="quarter" idx="37" hasCustomPrompt="1"/>
          </p:nvPr>
        </p:nvSpPr>
        <p:spPr>
          <a:xfrm>
            <a:off x="7791927" y="5063835"/>
            <a:ext cx="938516" cy="139001"/>
          </a:xfrm>
          <a:prstGeom prst="rect">
            <a:avLst/>
          </a:prstGeom>
        </p:spPr>
        <p:txBody>
          <a:bodyPr anchor="ctr" anchorCtr="0"/>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p>
        </p:txBody>
      </p:sp>
      <p:sp>
        <p:nvSpPr>
          <p:cNvPr id="225" name="Text Placeholder 41">
            <a:extLst>
              <a:ext uri="{FF2B5EF4-FFF2-40B4-BE49-F238E27FC236}">
                <a16:creationId xmlns:a16="http://schemas.microsoft.com/office/drawing/2014/main" id="{CC1DED1C-2159-A140-A4F4-055DB43F6B80}"/>
              </a:ext>
            </a:extLst>
          </p:cNvPr>
          <p:cNvSpPr>
            <a:spLocks noGrp="1"/>
          </p:cNvSpPr>
          <p:nvPr>
            <p:ph type="body" sz="quarter" idx="38" hasCustomPrompt="1"/>
          </p:nvPr>
        </p:nvSpPr>
        <p:spPr>
          <a:xfrm>
            <a:off x="8766326" y="3878772"/>
            <a:ext cx="938516" cy="139001"/>
          </a:xfrm>
          <a:prstGeom prst="rect">
            <a:avLst/>
          </a:prstGeom>
        </p:spPr>
        <p:txBody>
          <a:bodyPr anchor="ctr" anchorCtr="0"/>
          <a:lstStyle>
            <a:lvl1pPr algn="ctr">
              <a:defRPr sz="900" b="0" i="0">
                <a:solidFill>
                  <a:srgbClr val="494A58"/>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Lorem ipsum</a:t>
            </a:r>
          </a:p>
        </p:txBody>
      </p:sp>
    </p:spTree>
    <p:extLst>
      <p:ext uri="{BB962C8B-B14F-4D97-AF65-F5344CB8AC3E}">
        <p14:creationId xmlns:p14="http://schemas.microsoft.com/office/powerpoint/2010/main" val="16902513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ustomer Journey">
    <p:spTree>
      <p:nvGrpSpPr>
        <p:cNvPr id="1" name=""/>
        <p:cNvGrpSpPr/>
        <p:nvPr/>
      </p:nvGrpSpPr>
      <p:grpSpPr>
        <a:xfrm>
          <a:off x="0" y="0"/>
          <a:ext cx="0" cy="0"/>
          <a:chOff x="0" y="0"/>
          <a:chExt cx="0" cy="0"/>
        </a:xfrm>
      </p:grpSpPr>
      <p:sp>
        <p:nvSpPr>
          <p:cNvPr id="4" name="Text Placeholder 11">
            <a:extLst>
              <a:ext uri="{FF2B5EF4-FFF2-40B4-BE49-F238E27FC236}">
                <a16:creationId xmlns:a16="http://schemas.microsoft.com/office/drawing/2014/main" id="{F8559352-327F-8940-8AFF-DDC6BD73281B}"/>
              </a:ext>
            </a:extLst>
          </p:cNvPr>
          <p:cNvSpPr>
            <a:spLocks noGrp="1"/>
          </p:cNvSpPr>
          <p:nvPr>
            <p:ph type="body" sz="quarter" idx="13" hasCustomPrompt="1"/>
          </p:nvPr>
        </p:nvSpPr>
        <p:spPr>
          <a:xfrm>
            <a:off x="457200" y="381000"/>
            <a:ext cx="2090803" cy="291230"/>
          </a:xfrm>
          <a:prstGeom prst="rect">
            <a:avLst/>
          </a:prstGeom>
        </p:spPr>
        <p:txBody>
          <a:bodyPr lIns="0" tIns="0" rIns="0" bIns="0" anchor="ctr"/>
          <a:lstStyle>
            <a:lvl1pPr marL="0" indent="0">
              <a:lnSpc>
                <a:spcPts val="2860"/>
              </a:lnSpc>
              <a:buFont typeface="Arial" panose="020B0604020202020204" pitchFamily="34" charset="0"/>
              <a:buNone/>
              <a:defRPr lang="en-GB" sz="1600" b="1" i="0" smtClean="0">
                <a:effectLst/>
                <a:latin typeface="Raleway Heavy" panose="020B0003030101060003" pitchFamily="34" charset="0"/>
              </a:defRPr>
            </a:lvl1pPr>
          </a:lstStyle>
          <a:p>
            <a:r>
              <a:rPr lang="en-GB">
                <a:solidFill>
                  <a:srgbClr val="5B5D6B"/>
                </a:solidFill>
                <a:effectLst/>
                <a:latin typeface="Raleway Light" panose="020B0003030101060003" pitchFamily="34" charset="0"/>
              </a:rPr>
              <a:t>Customer Journey</a:t>
            </a:r>
          </a:p>
        </p:txBody>
      </p:sp>
      <p:pic>
        <p:nvPicPr>
          <p:cNvPr id="5" name="Picture 4">
            <a:extLst>
              <a:ext uri="{FF2B5EF4-FFF2-40B4-BE49-F238E27FC236}">
                <a16:creationId xmlns:a16="http://schemas.microsoft.com/office/drawing/2014/main" id="{5CC24065-9F59-D044-B30B-7D3FC1C1ACED}"/>
              </a:ext>
            </a:extLst>
          </p:cNvPr>
          <p:cNvPicPr>
            <a:picLocks noChangeAspect="1"/>
          </p:cNvPicPr>
          <p:nvPr userDrawn="1"/>
        </p:nvPicPr>
        <p:blipFill>
          <a:blip r:embed="rId2"/>
          <a:stretch>
            <a:fillRect/>
          </a:stretch>
        </p:blipFill>
        <p:spPr>
          <a:xfrm>
            <a:off x="1904999" y="1524000"/>
            <a:ext cx="537519" cy="685800"/>
          </a:xfrm>
          <a:prstGeom prst="rect">
            <a:avLst/>
          </a:prstGeom>
        </p:spPr>
      </p:pic>
      <p:pic>
        <p:nvPicPr>
          <p:cNvPr id="6" name="Picture 5">
            <a:extLst>
              <a:ext uri="{FF2B5EF4-FFF2-40B4-BE49-F238E27FC236}">
                <a16:creationId xmlns:a16="http://schemas.microsoft.com/office/drawing/2014/main" id="{C8C57171-2D9A-404F-B38F-7C5BFE22FA57}"/>
              </a:ext>
            </a:extLst>
          </p:cNvPr>
          <p:cNvPicPr>
            <a:picLocks noChangeAspect="1"/>
          </p:cNvPicPr>
          <p:nvPr userDrawn="1"/>
        </p:nvPicPr>
        <p:blipFill>
          <a:blip r:embed="rId3"/>
          <a:stretch>
            <a:fillRect/>
          </a:stretch>
        </p:blipFill>
        <p:spPr>
          <a:xfrm>
            <a:off x="2971800" y="1524000"/>
            <a:ext cx="537519" cy="685800"/>
          </a:xfrm>
          <a:prstGeom prst="rect">
            <a:avLst/>
          </a:prstGeom>
        </p:spPr>
      </p:pic>
      <p:pic>
        <p:nvPicPr>
          <p:cNvPr id="7" name="Picture 6">
            <a:extLst>
              <a:ext uri="{FF2B5EF4-FFF2-40B4-BE49-F238E27FC236}">
                <a16:creationId xmlns:a16="http://schemas.microsoft.com/office/drawing/2014/main" id="{DAAB1BCB-3CC8-E34E-81D7-530F2EFD8D4A}"/>
              </a:ext>
            </a:extLst>
          </p:cNvPr>
          <p:cNvPicPr>
            <a:picLocks noChangeAspect="1"/>
          </p:cNvPicPr>
          <p:nvPr userDrawn="1"/>
        </p:nvPicPr>
        <p:blipFill>
          <a:blip r:embed="rId4"/>
          <a:stretch>
            <a:fillRect/>
          </a:stretch>
        </p:blipFill>
        <p:spPr>
          <a:xfrm>
            <a:off x="4107729" y="1509486"/>
            <a:ext cx="466876" cy="700314"/>
          </a:xfrm>
          <a:prstGeom prst="rect">
            <a:avLst/>
          </a:prstGeom>
        </p:spPr>
      </p:pic>
      <p:pic>
        <p:nvPicPr>
          <p:cNvPr id="9" name="Picture 8">
            <a:extLst>
              <a:ext uri="{FF2B5EF4-FFF2-40B4-BE49-F238E27FC236}">
                <a16:creationId xmlns:a16="http://schemas.microsoft.com/office/drawing/2014/main" id="{A1886640-723E-5943-89CA-D145C7F658B8}"/>
              </a:ext>
            </a:extLst>
          </p:cNvPr>
          <p:cNvPicPr>
            <a:picLocks noChangeAspect="1"/>
          </p:cNvPicPr>
          <p:nvPr userDrawn="1"/>
        </p:nvPicPr>
        <p:blipFill>
          <a:blip r:embed="rId2"/>
          <a:stretch>
            <a:fillRect/>
          </a:stretch>
        </p:blipFill>
        <p:spPr>
          <a:xfrm>
            <a:off x="5199741" y="1524000"/>
            <a:ext cx="537519" cy="685800"/>
          </a:xfrm>
          <a:prstGeom prst="rect">
            <a:avLst/>
          </a:prstGeom>
        </p:spPr>
      </p:pic>
      <p:pic>
        <p:nvPicPr>
          <p:cNvPr id="10" name="Picture 9">
            <a:extLst>
              <a:ext uri="{FF2B5EF4-FFF2-40B4-BE49-F238E27FC236}">
                <a16:creationId xmlns:a16="http://schemas.microsoft.com/office/drawing/2014/main" id="{CB894A07-4AA8-494D-A77A-F7133AF22C0A}"/>
              </a:ext>
            </a:extLst>
          </p:cNvPr>
          <p:cNvPicPr>
            <a:picLocks noChangeAspect="1"/>
          </p:cNvPicPr>
          <p:nvPr userDrawn="1"/>
        </p:nvPicPr>
        <p:blipFill>
          <a:blip r:embed="rId3"/>
          <a:stretch>
            <a:fillRect/>
          </a:stretch>
        </p:blipFill>
        <p:spPr>
          <a:xfrm>
            <a:off x="6281058" y="1524000"/>
            <a:ext cx="537519" cy="685800"/>
          </a:xfrm>
          <a:prstGeom prst="rect">
            <a:avLst/>
          </a:prstGeom>
        </p:spPr>
      </p:pic>
      <p:pic>
        <p:nvPicPr>
          <p:cNvPr id="11" name="Picture 10">
            <a:extLst>
              <a:ext uri="{FF2B5EF4-FFF2-40B4-BE49-F238E27FC236}">
                <a16:creationId xmlns:a16="http://schemas.microsoft.com/office/drawing/2014/main" id="{26EF4E9D-C91E-BB44-8BFB-2861663D927F}"/>
              </a:ext>
            </a:extLst>
          </p:cNvPr>
          <p:cNvPicPr>
            <a:picLocks noChangeAspect="1"/>
          </p:cNvPicPr>
          <p:nvPr userDrawn="1"/>
        </p:nvPicPr>
        <p:blipFill>
          <a:blip r:embed="rId2"/>
          <a:stretch>
            <a:fillRect/>
          </a:stretch>
        </p:blipFill>
        <p:spPr>
          <a:xfrm>
            <a:off x="8487226" y="1524000"/>
            <a:ext cx="537519" cy="685800"/>
          </a:xfrm>
          <a:prstGeom prst="rect">
            <a:avLst/>
          </a:prstGeom>
        </p:spPr>
      </p:pic>
      <p:pic>
        <p:nvPicPr>
          <p:cNvPr id="12" name="Picture 11">
            <a:extLst>
              <a:ext uri="{FF2B5EF4-FFF2-40B4-BE49-F238E27FC236}">
                <a16:creationId xmlns:a16="http://schemas.microsoft.com/office/drawing/2014/main" id="{80E78C1E-CE81-0D49-BFFD-EA018204EC87}"/>
              </a:ext>
            </a:extLst>
          </p:cNvPr>
          <p:cNvPicPr>
            <a:picLocks noChangeAspect="1"/>
          </p:cNvPicPr>
          <p:nvPr userDrawn="1"/>
        </p:nvPicPr>
        <p:blipFill>
          <a:blip r:embed="rId3"/>
          <a:stretch>
            <a:fillRect/>
          </a:stretch>
        </p:blipFill>
        <p:spPr>
          <a:xfrm>
            <a:off x="9568543" y="1524000"/>
            <a:ext cx="537519" cy="685800"/>
          </a:xfrm>
          <a:prstGeom prst="rect">
            <a:avLst/>
          </a:prstGeom>
        </p:spPr>
      </p:pic>
      <p:pic>
        <p:nvPicPr>
          <p:cNvPr id="8" name="Picture 7">
            <a:extLst>
              <a:ext uri="{FF2B5EF4-FFF2-40B4-BE49-F238E27FC236}">
                <a16:creationId xmlns:a16="http://schemas.microsoft.com/office/drawing/2014/main" id="{A80B9248-1128-D04C-B20B-9BA15A26F442}"/>
              </a:ext>
            </a:extLst>
          </p:cNvPr>
          <p:cNvPicPr>
            <a:picLocks noChangeAspect="1"/>
          </p:cNvPicPr>
          <p:nvPr userDrawn="1"/>
        </p:nvPicPr>
        <p:blipFill>
          <a:blip r:embed="rId5"/>
          <a:stretch>
            <a:fillRect/>
          </a:stretch>
        </p:blipFill>
        <p:spPr>
          <a:xfrm>
            <a:off x="2975428" y="2819400"/>
            <a:ext cx="537519" cy="685800"/>
          </a:xfrm>
          <a:prstGeom prst="rect">
            <a:avLst/>
          </a:prstGeom>
        </p:spPr>
      </p:pic>
      <p:pic>
        <p:nvPicPr>
          <p:cNvPr id="14" name="Picture 13">
            <a:extLst>
              <a:ext uri="{FF2B5EF4-FFF2-40B4-BE49-F238E27FC236}">
                <a16:creationId xmlns:a16="http://schemas.microsoft.com/office/drawing/2014/main" id="{B6055140-0BD8-7B49-92AA-4F8BAFB7BFCB}"/>
              </a:ext>
            </a:extLst>
          </p:cNvPr>
          <p:cNvPicPr>
            <a:picLocks noChangeAspect="1"/>
          </p:cNvPicPr>
          <p:nvPr userDrawn="1"/>
        </p:nvPicPr>
        <p:blipFill>
          <a:blip r:embed="rId5"/>
          <a:stretch>
            <a:fillRect/>
          </a:stretch>
        </p:blipFill>
        <p:spPr>
          <a:xfrm>
            <a:off x="6291942" y="2819400"/>
            <a:ext cx="537519" cy="685800"/>
          </a:xfrm>
          <a:prstGeom prst="rect">
            <a:avLst/>
          </a:prstGeom>
        </p:spPr>
      </p:pic>
      <p:pic>
        <p:nvPicPr>
          <p:cNvPr id="15" name="Picture 14">
            <a:extLst>
              <a:ext uri="{FF2B5EF4-FFF2-40B4-BE49-F238E27FC236}">
                <a16:creationId xmlns:a16="http://schemas.microsoft.com/office/drawing/2014/main" id="{188BAB7A-2221-FD4C-BF6A-7F31EBDBE16E}"/>
              </a:ext>
            </a:extLst>
          </p:cNvPr>
          <p:cNvPicPr>
            <a:picLocks noChangeAspect="1"/>
          </p:cNvPicPr>
          <p:nvPr userDrawn="1"/>
        </p:nvPicPr>
        <p:blipFill>
          <a:blip r:embed="rId5"/>
          <a:stretch>
            <a:fillRect/>
          </a:stretch>
        </p:blipFill>
        <p:spPr>
          <a:xfrm>
            <a:off x="9568542" y="2819400"/>
            <a:ext cx="537519" cy="685800"/>
          </a:xfrm>
          <a:prstGeom prst="rect">
            <a:avLst/>
          </a:prstGeom>
        </p:spPr>
      </p:pic>
      <p:pic>
        <p:nvPicPr>
          <p:cNvPr id="13" name="Picture 12">
            <a:extLst>
              <a:ext uri="{FF2B5EF4-FFF2-40B4-BE49-F238E27FC236}">
                <a16:creationId xmlns:a16="http://schemas.microsoft.com/office/drawing/2014/main" id="{A365B8D1-8F54-E240-97B8-E3F2FCD7451A}"/>
              </a:ext>
            </a:extLst>
          </p:cNvPr>
          <p:cNvPicPr>
            <a:picLocks noChangeAspect="1"/>
          </p:cNvPicPr>
          <p:nvPr userDrawn="1"/>
        </p:nvPicPr>
        <p:blipFill>
          <a:blip r:embed="rId6"/>
          <a:stretch>
            <a:fillRect/>
          </a:stretch>
        </p:blipFill>
        <p:spPr>
          <a:xfrm>
            <a:off x="7405909" y="1631043"/>
            <a:ext cx="541867" cy="457200"/>
          </a:xfrm>
          <a:prstGeom prst="rect">
            <a:avLst/>
          </a:prstGeom>
        </p:spPr>
      </p:pic>
      <p:pic>
        <p:nvPicPr>
          <p:cNvPr id="17" name="Picture 16">
            <a:extLst>
              <a:ext uri="{FF2B5EF4-FFF2-40B4-BE49-F238E27FC236}">
                <a16:creationId xmlns:a16="http://schemas.microsoft.com/office/drawing/2014/main" id="{C0D5ED61-96B3-694D-8D13-62CBC05B4C6B}"/>
              </a:ext>
            </a:extLst>
          </p:cNvPr>
          <p:cNvPicPr>
            <a:picLocks noChangeAspect="1"/>
          </p:cNvPicPr>
          <p:nvPr userDrawn="1"/>
        </p:nvPicPr>
        <p:blipFill>
          <a:blip r:embed="rId5"/>
          <a:stretch>
            <a:fillRect/>
          </a:stretch>
        </p:blipFill>
        <p:spPr>
          <a:xfrm>
            <a:off x="6291942" y="4419600"/>
            <a:ext cx="537519" cy="685800"/>
          </a:xfrm>
          <a:prstGeom prst="rect">
            <a:avLst/>
          </a:prstGeom>
        </p:spPr>
      </p:pic>
      <p:pic>
        <p:nvPicPr>
          <p:cNvPr id="16" name="Picture 15">
            <a:extLst>
              <a:ext uri="{FF2B5EF4-FFF2-40B4-BE49-F238E27FC236}">
                <a16:creationId xmlns:a16="http://schemas.microsoft.com/office/drawing/2014/main" id="{11098D99-5058-BA4D-8336-E46BF99EC32E}"/>
              </a:ext>
            </a:extLst>
          </p:cNvPr>
          <p:cNvPicPr>
            <a:picLocks noChangeAspect="1"/>
          </p:cNvPicPr>
          <p:nvPr userDrawn="1"/>
        </p:nvPicPr>
        <p:blipFill>
          <a:blip r:embed="rId7"/>
          <a:stretch>
            <a:fillRect/>
          </a:stretch>
        </p:blipFill>
        <p:spPr>
          <a:xfrm>
            <a:off x="4214167" y="5435487"/>
            <a:ext cx="360438" cy="324394"/>
          </a:xfrm>
          <a:prstGeom prst="rect">
            <a:avLst/>
          </a:prstGeom>
        </p:spPr>
      </p:pic>
      <p:pic>
        <p:nvPicPr>
          <p:cNvPr id="19" name="Picture 18">
            <a:extLst>
              <a:ext uri="{FF2B5EF4-FFF2-40B4-BE49-F238E27FC236}">
                <a16:creationId xmlns:a16="http://schemas.microsoft.com/office/drawing/2014/main" id="{7FDDD683-C7A2-F946-9588-6A590C8E6D33}"/>
              </a:ext>
            </a:extLst>
          </p:cNvPr>
          <p:cNvPicPr>
            <a:picLocks noChangeAspect="1"/>
          </p:cNvPicPr>
          <p:nvPr userDrawn="1"/>
        </p:nvPicPr>
        <p:blipFill>
          <a:blip r:embed="rId7"/>
          <a:stretch>
            <a:fillRect/>
          </a:stretch>
        </p:blipFill>
        <p:spPr>
          <a:xfrm>
            <a:off x="5665595" y="5435487"/>
            <a:ext cx="360438" cy="324394"/>
          </a:xfrm>
          <a:prstGeom prst="rect">
            <a:avLst/>
          </a:prstGeom>
        </p:spPr>
      </p:pic>
      <p:pic>
        <p:nvPicPr>
          <p:cNvPr id="20" name="Picture 19">
            <a:extLst>
              <a:ext uri="{FF2B5EF4-FFF2-40B4-BE49-F238E27FC236}">
                <a16:creationId xmlns:a16="http://schemas.microsoft.com/office/drawing/2014/main" id="{9597F98A-EA8E-BC4E-AB34-5E902263EF8E}"/>
              </a:ext>
            </a:extLst>
          </p:cNvPr>
          <p:cNvPicPr>
            <a:picLocks noChangeAspect="1"/>
          </p:cNvPicPr>
          <p:nvPr userDrawn="1"/>
        </p:nvPicPr>
        <p:blipFill>
          <a:blip r:embed="rId7"/>
          <a:stretch>
            <a:fillRect/>
          </a:stretch>
        </p:blipFill>
        <p:spPr>
          <a:xfrm>
            <a:off x="7146053" y="5435487"/>
            <a:ext cx="360438" cy="324394"/>
          </a:xfrm>
          <a:prstGeom prst="rect">
            <a:avLst/>
          </a:prstGeom>
        </p:spPr>
      </p:pic>
      <p:pic>
        <p:nvPicPr>
          <p:cNvPr id="18" name="Picture 17">
            <a:extLst>
              <a:ext uri="{FF2B5EF4-FFF2-40B4-BE49-F238E27FC236}">
                <a16:creationId xmlns:a16="http://schemas.microsoft.com/office/drawing/2014/main" id="{D572C818-79B2-534A-B8A3-A5D6902C3790}"/>
              </a:ext>
            </a:extLst>
          </p:cNvPr>
          <p:cNvPicPr>
            <a:picLocks noChangeAspect="1"/>
          </p:cNvPicPr>
          <p:nvPr userDrawn="1"/>
        </p:nvPicPr>
        <p:blipFill>
          <a:blip r:embed="rId8"/>
          <a:stretch>
            <a:fillRect/>
          </a:stretch>
        </p:blipFill>
        <p:spPr>
          <a:xfrm>
            <a:off x="8533602" y="5353853"/>
            <a:ext cx="520172" cy="487661"/>
          </a:xfrm>
          <a:prstGeom prst="rect">
            <a:avLst/>
          </a:prstGeom>
        </p:spPr>
      </p:pic>
      <p:sp>
        <p:nvSpPr>
          <p:cNvPr id="22" name="Text Placeholder 41">
            <a:extLst>
              <a:ext uri="{FF2B5EF4-FFF2-40B4-BE49-F238E27FC236}">
                <a16:creationId xmlns:a16="http://schemas.microsoft.com/office/drawing/2014/main" id="{66D344B6-DF81-9446-A9A7-4EBADB9A6223}"/>
              </a:ext>
            </a:extLst>
          </p:cNvPr>
          <p:cNvSpPr>
            <a:spLocks noGrp="1"/>
          </p:cNvSpPr>
          <p:nvPr>
            <p:ph type="body" sz="quarter" idx="14" hasCustomPrompt="1"/>
          </p:nvPr>
        </p:nvSpPr>
        <p:spPr>
          <a:xfrm>
            <a:off x="1904998" y="3810000"/>
            <a:ext cx="9220202" cy="344506"/>
          </a:xfrm>
          <a:prstGeom prst="rect">
            <a:avLst/>
          </a:prstGeom>
          <a:ln w="19050">
            <a:solidFill>
              <a:srgbClr val="5EB1AC"/>
            </a:solidFill>
          </a:ln>
        </p:spPr>
        <p:txBody>
          <a:bodyPr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Telemarketing-prospect qualification and SQL qualification</a:t>
            </a:r>
          </a:p>
        </p:txBody>
      </p:sp>
      <p:sp>
        <p:nvSpPr>
          <p:cNvPr id="23" name="Text Placeholder 41">
            <a:extLst>
              <a:ext uri="{FF2B5EF4-FFF2-40B4-BE49-F238E27FC236}">
                <a16:creationId xmlns:a16="http://schemas.microsoft.com/office/drawing/2014/main" id="{9A3209D4-FE65-6044-B09C-30CE7720F9F1}"/>
              </a:ext>
            </a:extLst>
          </p:cNvPr>
          <p:cNvSpPr>
            <a:spLocks noGrp="1"/>
          </p:cNvSpPr>
          <p:nvPr>
            <p:ph type="body" sz="quarter" idx="11" hasCustomPrompt="1"/>
          </p:nvPr>
        </p:nvSpPr>
        <p:spPr>
          <a:xfrm>
            <a:off x="1751765" y="1086653"/>
            <a:ext cx="843986"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Lead Gen</a:t>
            </a:r>
          </a:p>
          <a:p>
            <a:pPr lvl="0"/>
            <a:r>
              <a:rPr lang="en-US"/>
              <a:t>Email</a:t>
            </a:r>
          </a:p>
        </p:txBody>
      </p:sp>
      <p:sp>
        <p:nvSpPr>
          <p:cNvPr id="24" name="Text Placeholder 41">
            <a:extLst>
              <a:ext uri="{FF2B5EF4-FFF2-40B4-BE49-F238E27FC236}">
                <a16:creationId xmlns:a16="http://schemas.microsoft.com/office/drawing/2014/main" id="{9345F8C1-47F6-7E42-B80D-89BEA97F0B6D}"/>
              </a:ext>
            </a:extLst>
          </p:cNvPr>
          <p:cNvSpPr>
            <a:spLocks noGrp="1"/>
          </p:cNvSpPr>
          <p:nvPr>
            <p:ph type="body" sz="quarter" idx="15" hasCustomPrompt="1"/>
          </p:nvPr>
        </p:nvSpPr>
        <p:spPr>
          <a:xfrm>
            <a:off x="2818566" y="1086653"/>
            <a:ext cx="843985"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HTML</a:t>
            </a:r>
            <a:br>
              <a:rPr lang="en-US"/>
            </a:br>
            <a:r>
              <a:rPr lang="en-US"/>
              <a:t>Content</a:t>
            </a:r>
            <a:br>
              <a:rPr lang="en-US"/>
            </a:br>
            <a:r>
              <a:rPr lang="en-US"/>
              <a:t>based</a:t>
            </a:r>
          </a:p>
        </p:txBody>
      </p:sp>
      <p:sp>
        <p:nvSpPr>
          <p:cNvPr id="25" name="Text Placeholder 41">
            <a:extLst>
              <a:ext uri="{FF2B5EF4-FFF2-40B4-BE49-F238E27FC236}">
                <a16:creationId xmlns:a16="http://schemas.microsoft.com/office/drawing/2014/main" id="{571B1D5B-FF1C-2A47-9556-A7962F8D107C}"/>
              </a:ext>
            </a:extLst>
          </p:cNvPr>
          <p:cNvSpPr>
            <a:spLocks noGrp="1"/>
          </p:cNvSpPr>
          <p:nvPr>
            <p:ph type="body" sz="quarter" idx="16" hasCustomPrompt="1"/>
          </p:nvPr>
        </p:nvSpPr>
        <p:spPr>
          <a:xfrm>
            <a:off x="3911912" y="1086653"/>
            <a:ext cx="858508"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Dream</a:t>
            </a:r>
            <a:br>
              <a:rPr lang="en-US"/>
            </a:br>
            <a:r>
              <a:rPr lang="en-US"/>
              <a:t>Direct Mail</a:t>
            </a:r>
          </a:p>
          <a:p>
            <a:pPr lvl="0"/>
            <a:r>
              <a:rPr lang="en-US"/>
              <a:t>x100</a:t>
            </a:r>
          </a:p>
        </p:txBody>
      </p:sp>
      <p:sp>
        <p:nvSpPr>
          <p:cNvPr id="27" name="Text Placeholder 41">
            <a:extLst>
              <a:ext uri="{FF2B5EF4-FFF2-40B4-BE49-F238E27FC236}">
                <a16:creationId xmlns:a16="http://schemas.microsoft.com/office/drawing/2014/main" id="{3E004175-95FE-C247-A597-2AC9BEE2D1FD}"/>
              </a:ext>
            </a:extLst>
          </p:cNvPr>
          <p:cNvSpPr>
            <a:spLocks noGrp="1"/>
          </p:cNvSpPr>
          <p:nvPr>
            <p:ph type="body" sz="quarter" idx="17" hasCustomPrompt="1"/>
          </p:nvPr>
        </p:nvSpPr>
        <p:spPr>
          <a:xfrm>
            <a:off x="5047967" y="1086653"/>
            <a:ext cx="843986"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Lead Gen</a:t>
            </a:r>
          </a:p>
          <a:p>
            <a:pPr lvl="0"/>
            <a:r>
              <a:rPr lang="en-US"/>
              <a:t>Email</a:t>
            </a:r>
          </a:p>
        </p:txBody>
      </p:sp>
      <p:sp>
        <p:nvSpPr>
          <p:cNvPr id="28" name="Text Placeholder 41">
            <a:extLst>
              <a:ext uri="{FF2B5EF4-FFF2-40B4-BE49-F238E27FC236}">
                <a16:creationId xmlns:a16="http://schemas.microsoft.com/office/drawing/2014/main" id="{96E821A2-53E2-E444-9FC2-7A76D7E6B714}"/>
              </a:ext>
            </a:extLst>
          </p:cNvPr>
          <p:cNvSpPr>
            <a:spLocks noGrp="1"/>
          </p:cNvSpPr>
          <p:nvPr>
            <p:ph type="body" sz="quarter" idx="18" hasCustomPrompt="1"/>
          </p:nvPr>
        </p:nvSpPr>
        <p:spPr>
          <a:xfrm>
            <a:off x="6124914" y="1086653"/>
            <a:ext cx="843985"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HTML</a:t>
            </a:r>
            <a:br>
              <a:rPr lang="en-US"/>
            </a:br>
            <a:r>
              <a:rPr lang="en-US"/>
              <a:t>Content</a:t>
            </a:r>
            <a:br>
              <a:rPr lang="en-US"/>
            </a:br>
            <a:r>
              <a:rPr lang="en-US"/>
              <a:t>based</a:t>
            </a:r>
          </a:p>
        </p:txBody>
      </p:sp>
      <p:sp>
        <p:nvSpPr>
          <p:cNvPr id="29" name="Text Placeholder 41">
            <a:extLst>
              <a:ext uri="{FF2B5EF4-FFF2-40B4-BE49-F238E27FC236}">
                <a16:creationId xmlns:a16="http://schemas.microsoft.com/office/drawing/2014/main" id="{54616125-2771-6D41-BDB6-F3531F8D44E8}"/>
              </a:ext>
            </a:extLst>
          </p:cNvPr>
          <p:cNvSpPr>
            <a:spLocks noGrp="1"/>
          </p:cNvSpPr>
          <p:nvPr>
            <p:ph type="body" sz="quarter" idx="19" hasCustomPrompt="1"/>
          </p:nvPr>
        </p:nvSpPr>
        <p:spPr>
          <a:xfrm>
            <a:off x="7254849" y="1086653"/>
            <a:ext cx="843986"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Webinar</a:t>
            </a:r>
          </a:p>
        </p:txBody>
      </p:sp>
      <p:sp>
        <p:nvSpPr>
          <p:cNvPr id="30" name="Text Placeholder 41">
            <a:extLst>
              <a:ext uri="{FF2B5EF4-FFF2-40B4-BE49-F238E27FC236}">
                <a16:creationId xmlns:a16="http://schemas.microsoft.com/office/drawing/2014/main" id="{C2B6D6FB-3B3F-E248-A7F2-57FE5C9DAADA}"/>
              </a:ext>
            </a:extLst>
          </p:cNvPr>
          <p:cNvSpPr>
            <a:spLocks noGrp="1"/>
          </p:cNvSpPr>
          <p:nvPr>
            <p:ph type="body" sz="quarter" idx="20" hasCustomPrompt="1"/>
          </p:nvPr>
        </p:nvSpPr>
        <p:spPr>
          <a:xfrm>
            <a:off x="8333992" y="1086653"/>
            <a:ext cx="843986"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Lead Gen</a:t>
            </a:r>
          </a:p>
          <a:p>
            <a:pPr lvl="0"/>
            <a:r>
              <a:rPr lang="en-US"/>
              <a:t>Email</a:t>
            </a:r>
          </a:p>
        </p:txBody>
      </p:sp>
      <p:sp>
        <p:nvSpPr>
          <p:cNvPr id="31" name="Text Placeholder 41">
            <a:extLst>
              <a:ext uri="{FF2B5EF4-FFF2-40B4-BE49-F238E27FC236}">
                <a16:creationId xmlns:a16="http://schemas.microsoft.com/office/drawing/2014/main" id="{7116485D-F313-C441-82EF-B5EE0EF97092}"/>
              </a:ext>
            </a:extLst>
          </p:cNvPr>
          <p:cNvSpPr>
            <a:spLocks noGrp="1"/>
          </p:cNvSpPr>
          <p:nvPr>
            <p:ph type="body" sz="quarter" idx="21" hasCustomPrompt="1"/>
          </p:nvPr>
        </p:nvSpPr>
        <p:spPr>
          <a:xfrm>
            <a:off x="9419011" y="1086653"/>
            <a:ext cx="843985"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HTML</a:t>
            </a:r>
            <a:br>
              <a:rPr lang="en-US"/>
            </a:br>
            <a:r>
              <a:rPr lang="en-US"/>
              <a:t>Content</a:t>
            </a:r>
            <a:br>
              <a:rPr lang="en-US"/>
            </a:br>
            <a:r>
              <a:rPr lang="en-US"/>
              <a:t>based</a:t>
            </a:r>
          </a:p>
        </p:txBody>
      </p:sp>
      <p:pic>
        <p:nvPicPr>
          <p:cNvPr id="21" name="Picture 20">
            <a:extLst>
              <a:ext uri="{FF2B5EF4-FFF2-40B4-BE49-F238E27FC236}">
                <a16:creationId xmlns:a16="http://schemas.microsoft.com/office/drawing/2014/main" id="{2852823D-2C39-8843-9E03-A730D30B142A}"/>
              </a:ext>
            </a:extLst>
          </p:cNvPr>
          <p:cNvPicPr>
            <a:picLocks noChangeAspect="1"/>
          </p:cNvPicPr>
          <p:nvPr userDrawn="1"/>
        </p:nvPicPr>
        <p:blipFill>
          <a:blip r:embed="rId9"/>
          <a:stretch>
            <a:fillRect/>
          </a:stretch>
        </p:blipFill>
        <p:spPr>
          <a:xfrm>
            <a:off x="10567135" y="1571293"/>
            <a:ext cx="576699" cy="576699"/>
          </a:xfrm>
          <a:prstGeom prst="rect">
            <a:avLst/>
          </a:prstGeom>
        </p:spPr>
      </p:pic>
      <p:sp>
        <p:nvSpPr>
          <p:cNvPr id="33" name="Text Placeholder 41">
            <a:extLst>
              <a:ext uri="{FF2B5EF4-FFF2-40B4-BE49-F238E27FC236}">
                <a16:creationId xmlns:a16="http://schemas.microsoft.com/office/drawing/2014/main" id="{AFABF03F-D845-CC4F-9683-7DBA3803FA59}"/>
              </a:ext>
            </a:extLst>
          </p:cNvPr>
          <p:cNvSpPr>
            <a:spLocks noGrp="1"/>
          </p:cNvSpPr>
          <p:nvPr>
            <p:ph type="body" sz="quarter" idx="22" hasCustomPrompt="1"/>
          </p:nvPr>
        </p:nvSpPr>
        <p:spPr>
          <a:xfrm>
            <a:off x="10433491" y="1086653"/>
            <a:ext cx="843986"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Round</a:t>
            </a:r>
            <a:br>
              <a:rPr lang="en-US"/>
            </a:br>
            <a:r>
              <a:rPr lang="en-US"/>
              <a:t>table</a:t>
            </a:r>
          </a:p>
        </p:txBody>
      </p:sp>
      <p:sp>
        <p:nvSpPr>
          <p:cNvPr id="35" name="Text Placeholder 41">
            <a:extLst>
              <a:ext uri="{FF2B5EF4-FFF2-40B4-BE49-F238E27FC236}">
                <a16:creationId xmlns:a16="http://schemas.microsoft.com/office/drawing/2014/main" id="{E72CB743-0E85-5A44-BCE5-2DDB9704F1C6}"/>
              </a:ext>
            </a:extLst>
          </p:cNvPr>
          <p:cNvSpPr>
            <a:spLocks noGrp="1"/>
          </p:cNvSpPr>
          <p:nvPr>
            <p:ph type="body" sz="quarter" idx="23" hasCustomPrompt="1"/>
          </p:nvPr>
        </p:nvSpPr>
        <p:spPr>
          <a:xfrm>
            <a:off x="1075659" y="2507238"/>
            <a:ext cx="843986" cy="381000"/>
          </a:xfrm>
          <a:prstGeom prst="rect">
            <a:avLst/>
          </a:prstGeom>
        </p:spPr>
        <p:txBody>
          <a:bodyPr lIns="0" tIns="0" rIns="0" bIns="0" anchor="ctr"/>
          <a:lstStyle>
            <a:lvl1pPr algn="l">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Response/</a:t>
            </a:r>
            <a:br>
              <a:rPr lang="en-US"/>
            </a:br>
            <a:r>
              <a:rPr lang="en-US"/>
              <a:t>Content</a:t>
            </a:r>
            <a:br>
              <a:rPr lang="en-US"/>
            </a:br>
            <a:r>
              <a:rPr lang="en-US"/>
              <a:t>download</a:t>
            </a:r>
          </a:p>
        </p:txBody>
      </p:sp>
      <p:sp>
        <p:nvSpPr>
          <p:cNvPr id="36" name="Text Placeholder 41">
            <a:extLst>
              <a:ext uri="{FF2B5EF4-FFF2-40B4-BE49-F238E27FC236}">
                <a16:creationId xmlns:a16="http://schemas.microsoft.com/office/drawing/2014/main" id="{13461827-D2D2-6846-8978-9F55043C965A}"/>
              </a:ext>
            </a:extLst>
          </p:cNvPr>
          <p:cNvSpPr>
            <a:spLocks noGrp="1"/>
          </p:cNvSpPr>
          <p:nvPr>
            <p:ph type="body" sz="quarter" idx="24" hasCustomPrompt="1"/>
          </p:nvPr>
        </p:nvSpPr>
        <p:spPr>
          <a:xfrm>
            <a:off x="2782941" y="2400196"/>
            <a:ext cx="915234"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Content</a:t>
            </a:r>
            <a:br>
              <a:rPr lang="en-US"/>
            </a:br>
            <a:r>
              <a:rPr lang="en-US"/>
              <a:t>Landing Page</a:t>
            </a:r>
          </a:p>
        </p:txBody>
      </p:sp>
      <p:sp>
        <p:nvSpPr>
          <p:cNvPr id="37" name="Text Placeholder 41">
            <a:extLst>
              <a:ext uri="{FF2B5EF4-FFF2-40B4-BE49-F238E27FC236}">
                <a16:creationId xmlns:a16="http://schemas.microsoft.com/office/drawing/2014/main" id="{BF99CBFA-19AE-D24E-BAC6-76382A45B04C}"/>
              </a:ext>
            </a:extLst>
          </p:cNvPr>
          <p:cNvSpPr>
            <a:spLocks noGrp="1"/>
          </p:cNvSpPr>
          <p:nvPr>
            <p:ph type="body" sz="quarter" idx="25" hasCustomPrompt="1"/>
          </p:nvPr>
        </p:nvSpPr>
        <p:spPr>
          <a:xfrm>
            <a:off x="6103084" y="2400196"/>
            <a:ext cx="915234"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Content</a:t>
            </a:r>
            <a:br>
              <a:rPr lang="en-US"/>
            </a:br>
            <a:r>
              <a:rPr lang="en-US"/>
              <a:t>Landing Page</a:t>
            </a:r>
          </a:p>
        </p:txBody>
      </p:sp>
      <p:sp>
        <p:nvSpPr>
          <p:cNvPr id="38" name="Text Placeholder 41">
            <a:extLst>
              <a:ext uri="{FF2B5EF4-FFF2-40B4-BE49-F238E27FC236}">
                <a16:creationId xmlns:a16="http://schemas.microsoft.com/office/drawing/2014/main" id="{48A58EB1-7881-1F4D-80EE-F026CB85982A}"/>
              </a:ext>
            </a:extLst>
          </p:cNvPr>
          <p:cNvSpPr>
            <a:spLocks noGrp="1"/>
          </p:cNvSpPr>
          <p:nvPr>
            <p:ph type="body" sz="quarter" idx="26" hasCustomPrompt="1"/>
          </p:nvPr>
        </p:nvSpPr>
        <p:spPr>
          <a:xfrm>
            <a:off x="9379684" y="2400196"/>
            <a:ext cx="915234" cy="381000"/>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Content</a:t>
            </a:r>
            <a:br>
              <a:rPr lang="en-US"/>
            </a:br>
            <a:r>
              <a:rPr lang="en-US"/>
              <a:t>Landing Page</a:t>
            </a:r>
          </a:p>
        </p:txBody>
      </p:sp>
      <p:sp>
        <p:nvSpPr>
          <p:cNvPr id="39" name="Text Placeholder 41">
            <a:extLst>
              <a:ext uri="{FF2B5EF4-FFF2-40B4-BE49-F238E27FC236}">
                <a16:creationId xmlns:a16="http://schemas.microsoft.com/office/drawing/2014/main" id="{FCB31356-0E4D-9E4B-B402-B24A592355EB}"/>
              </a:ext>
            </a:extLst>
          </p:cNvPr>
          <p:cNvSpPr>
            <a:spLocks noGrp="1"/>
          </p:cNvSpPr>
          <p:nvPr>
            <p:ph type="body" sz="quarter" idx="27" hasCustomPrompt="1"/>
          </p:nvPr>
        </p:nvSpPr>
        <p:spPr>
          <a:xfrm>
            <a:off x="6923141" y="4502953"/>
            <a:ext cx="915234" cy="519094"/>
          </a:xfrm>
          <a:prstGeom prst="rect">
            <a:avLst/>
          </a:prstGeom>
        </p:spPr>
        <p:txBody>
          <a:bodyPr anchor="ctr"/>
          <a:lstStyle>
            <a:lvl1pPr algn="l">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Content</a:t>
            </a:r>
            <a:br>
              <a:rPr lang="en-US"/>
            </a:br>
            <a:r>
              <a:rPr lang="en-US"/>
              <a:t>Landing</a:t>
            </a:r>
            <a:br>
              <a:rPr lang="en-US"/>
            </a:br>
            <a:r>
              <a:rPr lang="en-US"/>
              <a:t>Page</a:t>
            </a:r>
          </a:p>
        </p:txBody>
      </p:sp>
      <p:sp>
        <p:nvSpPr>
          <p:cNvPr id="40" name="Text Placeholder 41">
            <a:extLst>
              <a:ext uri="{FF2B5EF4-FFF2-40B4-BE49-F238E27FC236}">
                <a16:creationId xmlns:a16="http://schemas.microsoft.com/office/drawing/2014/main" id="{FE88DD02-4179-5F4B-883C-F27077D8864C}"/>
              </a:ext>
            </a:extLst>
          </p:cNvPr>
          <p:cNvSpPr>
            <a:spLocks noGrp="1"/>
          </p:cNvSpPr>
          <p:nvPr>
            <p:ph type="body" sz="quarter" idx="28" hasCustomPrompt="1"/>
          </p:nvPr>
        </p:nvSpPr>
        <p:spPr>
          <a:xfrm>
            <a:off x="3936769" y="5941309"/>
            <a:ext cx="915234" cy="266804"/>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LinkedIn</a:t>
            </a:r>
          </a:p>
          <a:p>
            <a:pPr lvl="0"/>
            <a:r>
              <a:rPr lang="en-US"/>
              <a:t>1:1 InMail</a:t>
            </a:r>
          </a:p>
        </p:txBody>
      </p:sp>
      <p:sp>
        <p:nvSpPr>
          <p:cNvPr id="41" name="Text Placeholder 41">
            <a:extLst>
              <a:ext uri="{FF2B5EF4-FFF2-40B4-BE49-F238E27FC236}">
                <a16:creationId xmlns:a16="http://schemas.microsoft.com/office/drawing/2014/main" id="{0750BD74-1CE7-6F4F-8EFC-8EE9D39DAB5E}"/>
              </a:ext>
            </a:extLst>
          </p:cNvPr>
          <p:cNvSpPr>
            <a:spLocks noGrp="1"/>
          </p:cNvSpPr>
          <p:nvPr>
            <p:ph type="body" sz="quarter" idx="29" hasCustomPrompt="1"/>
          </p:nvPr>
        </p:nvSpPr>
        <p:spPr>
          <a:xfrm>
            <a:off x="5263312" y="5941309"/>
            <a:ext cx="1165003" cy="266804"/>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LinkedIn</a:t>
            </a:r>
          </a:p>
          <a:p>
            <a:pPr lvl="0"/>
            <a:r>
              <a:rPr lang="en-US"/>
              <a:t>Sponsored InMail</a:t>
            </a:r>
          </a:p>
        </p:txBody>
      </p:sp>
      <p:sp>
        <p:nvSpPr>
          <p:cNvPr id="42" name="Text Placeholder 41">
            <a:extLst>
              <a:ext uri="{FF2B5EF4-FFF2-40B4-BE49-F238E27FC236}">
                <a16:creationId xmlns:a16="http://schemas.microsoft.com/office/drawing/2014/main" id="{32D02E8C-6117-3349-9FF6-380070D8F60A}"/>
              </a:ext>
            </a:extLst>
          </p:cNvPr>
          <p:cNvSpPr>
            <a:spLocks noGrp="1"/>
          </p:cNvSpPr>
          <p:nvPr>
            <p:ph type="body" sz="quarter" idx="30" hasCustomPrompt="1"/>
          </p:nvPr>
        </p:nvSpPr>
        <p:spPr>
          <a:xfrm>
            <a:off x="6697657" y="5941309"/>
            <a:ext cx="1257230" cy="266804"/>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LinkedIn</a:t>
            </a:r>
          </a:p>
          <a:p>
            <a:pPr lvl="0"/>
            <a:r>
              <a:rPr lang="en-US"/>
              <a:t>Sponsored Content</a:t>
            </a:r>
          </a:p>
        </p:txBody>
      </p:sp>
      <p:sp>
        <p:nvSpPr>
          <p:cNvPr id="43" name="Text Placeholder 41">
            <a:extLst>
              <a:ext uri="{FF2B5EF4-FFF2-40B4-BE49-F238E27FC236}">
                <a16:creationId xmlns:a16="http://schemas.microsoft.com/office/drawing/2014/main" id="{687FF462-F7E8-734E-9BE7-E8A30C2DDD29}"/>
              </a:ext>
            </a:extLst>
          </p:cNvPr>
          <p:cNvSpPr>
            <a:spLocks noGrp="1"/>
          </p:cNvSpPr>
          <p:nvPr>
            <p:ph type="body" sz="quarter" idx="31" hasCustomPrompt="1"/>
          </p:nvPr>
        </p:nvSpPr>
        <p:spPr>
          <a:xfrm>
            <a:off x="8295098" y="5941309"/>
            <a:ext cx="915234" cy="266804"/>
          </a:xfrm>
          <a:prstGeom prst="rect">
            <a:avLst/>
          </a:prstGeom>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Display</a:t>
            </a:r>
            <a:br>
              <a:rPr lang="en-US"/>
            </a:br>
            <a:r>
              <a:rPr lang="en-US"/>
              <a:t>Marketing</a:t>
            </a:r>
          </a:p>
        </p:txBody>
      </p:sp>
      <p:sp>
        <p:nvSpPr>
          <p:cNvPr id="44" name="Text Placeholder 11">
            <a:extLst>
              <a:ext uri="{FF2B5EF4-FFF2-40B4-BE49-F238E27FC236}">
                <a16:creationId xmlns:a16="http://schemas.microsoft.com/office/drawing/2014/main" id="{5A167142-1B1A-094C-9796-DCAA8EE82FE4}"/>
              </a:ext>
            </a:extLst>
          </p:cNvPr>
          <p:cNvSpPr>
            <a:spLocks noGrp="1"/>
          </p:cNvSpPr>
          <p:nvPr>
            <p:ph type="body" sz="quarter" idx="32" hasCustomPrompt="1"/>
          </p:nvPr>
        </p:nvSpPr>
        <p:spPr>
          <a:xfrm>
            <a:off x="1748972" y="843172"/>
            <a:ext cx="4142981" cy="189525"/>
          </a:xfrm>
          <a:prstGeom prst="rect">
            <a:avLst/>
          </a:prstGeom>
        </p:spPr>
        <p:txBody>
          <a:bodyPr lIns="0" tIns="0" rIns="0" bIns="0" anchor="b"/>
          <a:lstStyle>
            <a:lvl1pPr marL="0" indent="0">
              <a:lnSpc>
                <a:spcPts val="2860"/>
              </a:lnSpc>
              <a:buFont typeface="Arial" panose="020B0604020202020204" pitchFamily="34" charset="0"/>
              <a:buNone/>
              <a:defRPr lang="en-GB" sz="800" b="1" i="0" spc="300" smtClean="0">
                <a:effectLst/>
                <a:latin typeface="Raleway Heavy" panose="020B0003030101060003" pitchFamily="34" charset="0"/>
              </a:defRPr>
            </a:lvl1pPr>
          </a:lstStyle>
          <a:p>
            <a:r>
              <a:rPr lang="en-GB">
                <a:solidFill>
                  <a:srgbClr val="5B5D6B"/>
                </a:solidFill>
                <a:effectLst/>
                <a:latin typeface="Raleway Light" panose="020B0003030101060003" pitchFamily="34" charset="0"/>
              </a:rPr>
              <a:t>DIRECT DEMAND GENERATION</a:t>
            </a:r>
          </a:p>
        </p:txBody>
      </p:sp>
      <p:sp>
        <p:nvSpPr>
          <p:cNvPr id="45" name="Text Placeholder 11">
            <a:extLst>
              <a:ext uri="{FF2B5EF4-FFF2-40B4-BE49-F238E27FC236}">
                <a16:creationId xmlns:a16="http://schemas.microsoft.com/office/drawing/2014/main" id="{7B08DD96-18B7-EB41-BAC5-29C8F4663FBE}"/>
              </a:ext>
            </a:extLst>
          </p:cNvPr>
          <p:cNvSpPr>
            <a:spLocks noGrp="1"/>
          </p:cNvSpPr>
          <p:nvPr>
            <p:ph type="body" sz="quarter" idx="33" hasCustomPrompt="1"/>
          </p:nvPr>
        </p:nvSpPr>
        <p:spPr>
          <a:xfrm>
            <a:off x="1894356" y="4169219"/>
            <a:ext cx="4142981" cy="189525"/>
          </a:xfrm>
          <a:prstGeom prst="rect">
            <a:avLst/>
          </a:prstGeom>
        </p:spPr>
        <p:txBody>
          <a:bodyPr lIns="0" tIns="0" rIns="0" bIns="0" anchor="b"/>
          <a:lstStyle>
            <a:lvl1pPr marL="0" indent="0">
              <a:lnSpc>
                <a:spcPts val="2860"/>
              </a:lnSpc>
              <a:buFont typeface="Arial" panose="020B0604020202020204" pitchFamily="34" charset="0"/>
              <a:buNone/>
              <a:defRPr lang="en-GB" sz="800" b="1" i="0" spc="300" smtClean="0">
                <a:effectLst/>
                <a:latin typeface="Raleway Heavy" panose="020B0003030101060003" pitchFamily="34" charset="0"/>
              </a:defRPr>
            </a:lvl1pPr>
          </a:lstStyle>
          <a:p>
            <a:r>
              <a:rPr lang="en-GB">
                <a:solidFill>
                  <a:srgbClr val="5B5D6B"/>
                </a:solidFill>
                <a:effectLst/>
                <a:latin typeface="Raleway Light" panose="020B0003030101060003" pitchFamily="34" charset="0"/>
              </a:rPr>
              <a:t>DIGITAL/SOCIAL DEMAND GENERATION</a:t>
            </a:r>
          </a:p>
        </p:txBody>
      </p:sp>
      <p:cxnSp>
        <p:nvCxnSpPr>
          <p:cNvPr id="46" name="Straight Arrow Connector 45">
            <a:extLst>
              <a:ext uri="{FF2B5EF4-FFF2-40B4-BE49-F238E27FC236}">
                <a16:creationId xmlns:a16="http://schemas.microsoft.com/office/drawing/2014/main" id="{91AD4EEA-90E6-6A4C-BB2C-F6E0CEA28AF0}"/>
              </a:ext>
            </a:extLst>
          </p:cNvPr>
          <p:cNvCxnSpPr>
            <a:cxnSpLocks/>
          </p:cNvCxnSpPr>
          <p:nvPr userDrawn="1"/>
        </p:nvCxnSpPr>
        <p:spPr>
          <a:xfrm>
            <a:off x="2160000" y="2286000"/>
            <a:ext cx="0" cy="14400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0" name="Straight Arrow Connector 49">
            <a:extLst>
              <a:ext uri="{FF2B5EF4-FFF2-40B4-BE49-F238E27FC236}">
                <a16:creationId xmlns:a16="http://schemas.microsoft.com/office/drawing/2014/main" id="{519ED26C-7AFE-EE47-80FD-1911C9600194}"/>
              </a:ext>
            </a:extLst>
          </p:cNvPr>
          <p:cNvCxnSpPr>
            <a:cxnSpLocks/>
          </p:cNvCxnSpPr>
          <p:nvPr userDrawn="1"/>
        </p:nvCxnSpPr>
        <p:spPr>
          <a:xfrm>
            <a:off x="4343400" y="2286000"/>
            <a:ext cx="0" cy="14400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F6D15FEA-1094-FE4D-B1BE-F18B67C6B5B6}"/>
              </a:ext>
            </a:extLst>
          </p:cNvPr>
          <p:cNvCxnSpPr>
            <a:cxnSpLocks/>
          </p:cNvCxnSpPr>
          <p:nvPr userDrawn="1"/>
        </p:nvCxnSpPr>
        <p:spPr>
          <a:xfrm>
            <a:off x="5471023" y="2286000"/>
            <a:ext cx="0" cy="14400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2" name="Straight Arrow Connector 51">
            <a:extLst>
              <a:ext uri="{FF2B5EF4-FFF2-40B4-BE49-F238E27FC236}">
                <a16:creationId xmlns:a16="http://schemas.microsoft.com/office/drawing/2014/main" id="{E699D17A-50CE-2C4B-8AE2-E5DA9A60BDEF}"/>
              </a:ext>
            </a:extLst>
          </p:cNvPr>
          <p:cNvCxnSpPr>
            <a:cxnSpLocks/>
          </p:cNvCxnSpPr>
          <p:nvPr userDrawn="1"/>
        </p:nvCxnSpPr>
        <p:spPr>
          <a:xfrm>
            <a:off x="7668863" y="2286000"/>
            <a:ext cx="0" cy="14400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3" name="Straight Arrow Connector 52">
            <a:extLst>
              <a:ext uri="{FF2B5EF4-FFF2-40B4-BE49-F238E27FC236}">
                <a16:creationId xmlns:a16="http://schemas.microsoft.com/office/drawing/2014/main" id="{D64C201D-465D-2B4D-8D77-603EAE030539}"/>
              </a:ext>
            </a:extLst>
          </p:cNvPr>
          <p:cNvCxnSpPr>
            <a:cxnSpLocks/>
          </p:cNvCxnSpPr>
          <p:nvPr userDrawn="1"/>
        </p:nvCxnSpPr>
        <p:spPr>
          <a:xfrm>
            <a:off x="8751381" y="2286000"/>
            <a:ext cx="0" cy="14400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4" name="Straight Arrow Connector 53">
            <a:extLst>
              <a:ext uri="{FF2B5EF4-FFF2-40B4-BE49-F238E27FC236}">
                <a16:creationId xmlns:a16="http://schemas.microsoft.com/office/drawing/2014/main" id="{7F4D6582-3A2C-DA43-80CB-DD18420A2E49}"/>
              </a:ext>
            </a:extLst>
          </p:cNvPr>
          <p:cNvCxnSpPr>
            <a:cxnSpLocks/>
          </p:cNvCxnSpPr>
          <p:nvPr userDrawn="1"/>
        </p:nvCxnSpPr>
        <p:spPr>
          <a:xfrm>
            <a:off x="10859012" y="2286000"/>
            <a:ext cx="0" cy="14400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5" name="Straight Arrow Connector 54">
            <a:extLst>
              <a:ext uri="{FF2B5EF4-FFF2-40B4-BE49-F238E27FC236}">
                <a16:creationId xmlns:a16="http://schemas.microsoft.com/office/drawing/2014/main" id="{6ECF2C92-3B09-B14F-9BED-A4F66FBB5890}"/>
              </a:ext>
            </a:extLst>
          </p:cNvPr>
          <p:cNvCxnSpPr>
            <a:cxnSpLocks/>
          </p:cNvCxnSpPr>
          <p:nvPr userDrawn="1"/>
        </p:nvCxnSpPr>
        <p:spPr>
          <a:xfrm>
            <a:off x="9838001" y="3581400"/>
            <a:ext cx="0" cy="1446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7" name="Straight Arrow Connector 56">
            <a:extLst>
              <a:ext uri="{FF2B5EF4-FFF2-40B4-BE49-F238E27FC236}">
                <a16:creationId xmlns:a16="http://schemas.microsoft.com/office/drawing/2014/main" id="{58813384-526F-D54E-9536-76EA356D155C}"/>
              </a:ext>
            </a:extLst>
          </p:cNvPr>
          <p:cNvCxnSpPr>
            <a:cxnSpLocks/>
          </p:cNvCxnSpPr>
          <p:nvPr userDrawn="1"/>
        </p:nvCxnSpPr>
        <p:spPr>
          <a:xfrm>
            <a:off x="9838001" y="2269257"/>
            <a:ext cx="0" cy="1446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8" name="Straight Arrow Connector 57">
            <a:extLst>
              <a:ext uri="{FF2B5EF4-FFF2-40B4-BE49-F238E27FC236}">
                <a16:creationId xmlns:a16="http://schemas.microsoft.com/office/drawing/2014/main" id="{6223A740-6FA8-7E4B-8CF5-64BC31FA9CD0}"/>
              </a:ext>
            </a:extLst>
          </p:cNvPr>
          <p:cNvCxnSpPr>
            <a:cxnSpLocks/>
          </p:cNvCxnSpPr>
          <p:nvPr userDrawn="1"/>
        </p:nvCxnSpPr>
        <p:spPr>
          <a:xfrm>
            <a:off x="6549441" y="3581400"/>
            <a:ext cx="0" cy="1446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9" name="Straight Arrow Connector 58">
            <a:extLst>
              <a:ext uri="{FF2B5EF4-FFF2-40B4-BE49-F238E27FC236}">
                <a16:creationId xmlns:a16="http://schemas.microsoft.com/office/drawing/2014/main" id="{4654889E-46A3-AA49-88E7-C76FBEC20433}"/>
              </a:ext>
            </a:extLst>
          </p:cNvPr>
          <p:cNvCxnSpPr>
            <a:cxnSpLocks/>
          </p:cNvCxnSpPr>
          <p:nvPr userDrawn="1"/>
        </p:nvCxnSpPr>
        <p:spPr>
          <a:xfrm>
            <a:off x="6549441" y="2269257"/>
            <a:ext cx="0" cy="1446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60" name="Straight Arrow Connector 59">
            <a:extLst>
              <a:ext uri="{FF2B5EF4-FFF2-40B4-BE49-F238E27FC236}">
                <a16:creationId xmlns:a16="http://schemas.microsoft.com/office/drawing/2014/main" id="{B2C58788-05EF-814B-9E58-D1C058F976C1}"/>
              </a:ext>
            </a:extLst>
          </p:cNvPr>
          <p:cNvCxnSpPr>
            <a:cxnSpLocks/>
          </p:cNvCxnSpPr>
          <p:nvPr userDrawn="1"/>
        </p:nvCxnSpPr>
        <p:spPr>
          <a:xfrm>
            <a:off x="3240379" y="3581400"/>
            <a:ext cx="0" cy="1446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61" name="Straight Arrow Connector 60">
            <a:extLst>
              <a:ext uri="{FF2B5EF4-FFF2-40B4-BE49-F238E27FC236}">
                <a16:creationId xmlns:a16="http://schemas.microsoft.com/office/drawing/2014/main" id="{46E8A808-278D-3A40-94AE-82EE1C7F4928}"/>
              </a:ext>
            </a:extLst>
          </p:cNvPr>
          <p:cNvCxnSpPr>
            <a:cxnSpLocks/>
          </p:cNvCxnSpPr>
          <p:nvPr userDrawn="1"/>
        </p:nvCxnSpPr>
        <p:spPr>
          <a:xfrm>
            <a:off x="3240379" y="2269257"/>
            <a:ext cx="0" cy="1446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63" name="Straight Arrow Connector 62">
            <a:extLst>
              <a:ext uri="{FF2B5EF4-FFF2-40B4-BE49-F238E27FC236}">
                <a16:creationId xmlns:a16="http://schemas.microsoft.com/office/drawing/2014/main" id="{B01EEF38-F146-E649-9A80-6CF4DCCFCEB3}"/>
              </a:ext>
            </a:extLst>
          </p:cNvPr>
          <p:cNvCxnSpPr>
            <a:cxnSpLocks/>
          </p:cNvCxnSpPr>
          <p:nvPr userDrawn="1"/>
        </p:nvCxnSpPr>
        <p:spPr>
          <a:xfrm flipV="1">
            <a:off x="6544316" y="4219488"/>
            <a:ext cx="1" cy="151200"/>
          </a:xfrm>
          <a:prstGeom prst="straightConnector1">
            <a:avLst/>
          </a:prstGeom>
          <a:ln w="22225" cap="sq" cmpd="sng" algn="ctr">
            <a:solidFill>
              <a:schemeClr val="bg1">
                <a:lumMod val="8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11268" name="Straight Connector 11267">
            <a:extLst>
              <a:ext uri="{FF2B5EF4-FFF2-40B4-BE49-F238E27FC236}">
                <a16:creationId xmlns:a16="http://schemas.microsoft.com/office/drawing/2014/main" id="{E64B0342-8CBE-6C40-A781-16D321EF680C}"/>
              </a:ext>
            </a:extLst>
          </p:cNvPr>
          <p:cNvCxnSpPr/>
          <p:nvPr userDrawn="1"/>
        </p:nvCxnSpPr>
        <p:spPr>
          <a:xfrm>
            <a:off x="4394386" y="5257800"/>
            <a:ext cx="4399302"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5857AAA-BD67-794D-BF96-2DE1385F154E}"/>
              </a:ext>
            </a:extLst>
          </p:cNvPr>
          <p:cNvCxnSpPr>
            <a:cxnSpLocks/>
          </p:cNvCxnSpPr>
          <p:nvPr userDrawn="1"/>
        </p:nvCxnSpPr>
        <p:spPr>
          <a:xfrm rot="5400000">
            <a:off x="4305579" y="5338800"/>
            <a:ext cx="177614"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6B59FC9-C81E-8647-9AD9-DD7F8A0BCA7C}"/>
              </a:ext>
            </a:extLst>
          </p:cNvPr>
          <p:cNvCxnSpPr>
            <a:cxnSpLocks/>
          </p:cNvCxnSpPr>
          <p:nvPr userDrawn="1"/>
        </p:nvCxnSpPr>
        <p:spPr>
          <a:xfrm>
            <a:off x="8781866" y="5249993"/>
            <a:ext cx="0" cy="84007"/>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E6DC2DB6-0180-BB43-8743-A5077C69562C}"/>
              </a:ext>
            </a:extLst>
          </p:cNvPr>
          <p:cNvCxnSpPr>
            <a:cxnSpLocks/>
          </p:cNvCxnSpPr>
          <p:nvPr userDrawn="1"/>
        </p:nvCxnSpPr>
        <p:spPr>
          <a:xfrm rot="5400000">
            <a:off x="5753038" y="5338800"/>
            <a:ext cx="177614"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858B020-4936-1F46-86A7-78E6979D5C4D}"/>
              </a:ext>
            </a:extLst>
          </p:cNvPr>
          <p:cNvCxnSpPr>
            <a:cxnSpLocks/>
          </p:cNvCxnSpPr>
          <p:nvPr userDrawn="1"/>
        </p:nvCxnSpPr>
        <p:spPr>
          <a:xfrm rot="5400000">
            <a:off x="7237400" y="5338800"/>
            <a:ext cx="177614"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330BD88-CEEE-C649-B237-3732A1411907}"/>
              </a:ext>
            </a:extLst>
          </p:cNvPr>
          <p:cNvCxnSpPr>
            <a:cxnSpLocks/>
          </p:cNvCxnSpPr>
          <p:nvPr userDrawn="1"/>
        </p:nvCxnSpPr>
        <p:spPr>
          <a:xfrm flipH="1">
            <a:off x="6559423" y="5123543"/>
            <a:ext cx="1278" cy="134257"/>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2913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Marketing Map">
    <p:spTree>
      <p:nvGrpSpPr>
        <p:cNvPr id="1" name=""/>
        <p:cNvGrpSpPr/>
        <p:nvPr/>
      </p:nvGrpSpPr>
      <p:grpSpPr>
        <a:xfrm>
          <a:off x="0" y="0"/>
          <a:ext cx="0" cy="0"/>
          <a:chOff x="0" y="0"/>
          <a:chExt cx="0" cy="0"/>
        </a:xfrm>
      </p:grpSpPr>
      <p:sp>
        <p:nvSpPr>
          <p:cNvPr id="6" name="Text Placeholder 41">
            <a:extLst>
              <a:ext uri="{FF2B5EF4-FFF2-40B4-BE49-F238E27FC236}">
                <a16:creationId xmlns:a16="http://schemas.microsoft.com/office/drawing/2014/main" id="{7CE21003-2587-1544-AAD0-89AE12D52A9C}"/>
              </a:ext>
            </a:extLst>
          </p:cNvPr>
          <p:cNvSpPr>
            <a:spLocks noGrp="1"/>
          </p:cNvSpPr>
          <p:nvPr>
            <p:ph type="body" sz="quarter" idx="11" hasCustomPrompt="1"/>
          </p:nvPr>
        </p:nvSpPr>
        <p:spPr>
          <a:xfrm>
            <a:off x="705600" y="2077232"/>
            <a:ext cx="900000" cy="810000"/>
          </a:xfrm>
          <a:prstGeom prst="rect">
            <a:avLst/>
          </a:prstGeom>
          <a:solidFill>
            <a:schemeClr val="bg1">
              <a:lumMod val="95000"/>
            </a:schemeClr>
          </a:solidFill>
          <a:ln>
            <a:noFill/>
          </a:ln>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Data</a:t>
            </a:r>
          </a:p>
        </p:txBody>
      </p:sp>
      <p:sp>
        <p:nvSpPr>
          <p:cNvPr id="7" name="Text Placeholder 41">
            <a:extLst>
              <a:ext uri="{FF2B5EF4-FFF2-40B4-BE49-F238E27FC236}">
                <a16:creationId xmlns:a16="http://schemas.microsoft.com/office/drawing/2014/main" id="{9D1D8F09-C182-BC4A-A2E8-EB97731784B5}"/>
              </a:ext>
            </a:extLst>
          </p:cNvPr>
          <p:cNvSpPr>
            <a:spLocks noGrp="1"/>
          </p:cNvSpPr>
          <p:nvPr>
            <p:ph type="body" sz="quarter" idx="12" hasCustomPrompt="1"/>
          </p:nvPr>
        </p:nvSpPr>
        <p:spPr>
          <a:xfrm>
            <a:off x="667500" y="3143679"/>
            <a:ext cx="976200" cy="567953"/>
          </a:xfrm>
          <a:prstGeom prst="rect">
            <a:avLst/>
          </a:prstGeom>
          <a:solidFill>
            <a:schemeClr val="bg1">
              <a:lumMod val="95000"/>
            </a:schemeClr>
          </a:solidFill>
          <a:ln>
            <a:noFill/>
          </a:ln>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Segmentation</a:t>
            </a:r>
          </a:p>
        </p:txBody>
      </p:sp>
      <p:sp>
        <p:nvSpPr>
          <p:cNvPr id="8" name="Text Placeholder 41">
            <a:extLst>
              <a:ext uri="{FF2B5EF4-FFF2-40B4-BE49-F238E27FC236}">
                <a16:creationId xmlns:a16="http://schemas.microsoft.com/office/drawing/2014/main" id="{1D02F609-85EB-3E43-A67A-9CDE94AEA800}"/>
              </a:ext>
            </a:extLst>
          </p:cNvPr>
          <p:cNvSpPr>
            <a:spLocks noGrp="1"/>
          </p:cNvSpPr>
          <p:nvPr>
            <p:ph type="body" sz="quarter" idx="13" hasCustomPrompt="1"/>
          </p:nvPr>
        </p:nvSpPr>
        <p:spPr>
          <a:xfrm>
            <a:off x="1850841" y="3143679"/>
            <a:ext cx="874059" cy="567953"/>
          </a:xfrm>
          <a:prstGeom prst="rect">
            <a:avLst/>
          </a:prstGeom>
          <a:solidFill>
            <a:schemeClr val="bg1">
              <a:lumMod val="95000"/>
            </a:schemeClr>
          </a:solidFill>
          <a:ln>
            <a:noFill/>
          </a:ln>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Buyer</a:t>
            </a:r>
            <a:br>
              <a:rPr lang="en-US"/>
            </a:br>
            <a:r>
              <a:rPr lang="en-US"/>
              <a:t>Personas</a:t>
            </a:r>
          </a:p>
        </p:txBody>
      </p:sp>
      <p:sp>
        <p:nvSpPr>
          <p:cNvPr id="9" name="Text Placeholder 41">
            <a:extLst>
              <a:ext uri="{FF2B5EF4-FFF2-40B4-BE49-F238E27FC236}">
                <a16:creationId xmlns:a16="http://schemas.microsoft.com/office/drawing/2014/main" id="{CBA89944-6F2A-C149-9F32-B234E580A22E}"/>
              </a:ext>
            </a:extLst>
          </p:cNvPr>
          <p:cNvSpPr>
            <a:spLocks noGrp="1"/>
          </p:cNvSpPr>
          <p:nvPr>
            <p:ph type="body" sz="quarter" idx="14" hasCustomPrompt="1"/>
          </p:nvPr>
        </p:nvSpPr>
        <p:spPr>
          <a:xfrm>
            <a:off x="2932041" y="3143679"/>
            <a:ext cx="859659" cy="1787153"/>
          </a:xfrm>
          <a:prstGeom prst="rect">
            <a:avLst/>
          </a:prstGeom>
          <a:solidFill>
            <a:schemeClr val="bg1">
              <a:lumMod val="95000"/>
            </a:schemeClr>
          </a:solidFill>
          <a:ln>
            <a:noFill/>
          </a:ln>
        </p:spPr>
        <p:txBody>
          <a:bodyPr lIns="0" tIns="136800" rIns="0" bIns="0" anchor="t"/>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Messaging</a:t>
            </a:r>
            <a:br>
              <a:rPr lang="en-US"/>
            </a:br>
            <a:r>
              <a:rPr lang="en-US"/>
              <a:t>Hierarchy</a:t>
            </a:r>
          </a:p>
        </p:txBody>
      </p:sp>
      <p:sp>
        <p:nvSpPr>
          <p:cNvPr id="10" name="Text Placeholder 41">
            <a:extLst>
              <a:ext uri="{FF2B5EF4-FFF2-40B4-BE49-F238E27FC236}">
                <a16:creationId xmlns:a16="http://schemas.microsoft.com/office/drawing/2014/main" id="{E2AD483F-E0F8-F548-AEC8-E2459A5B3E21}"/>
              </a:ext>
            </a:extLst>
          </p:cNvPr>
          <p:cNvSpPr>
            <a:spLocks noGrp="1"/>
          </p:cNvSpPr>
          <p:nvPr>
            <p:ph type="body" sz="quarter" idx="15" hasCustomPrompt="1"/>
          </p:nvPr>
        </p:nvSpPr>
        <p:spPr>
          <a:xfrm>
            <a:off x="2932041" y="3699996"/>
            <a:ext cx="859659" cy="1677310"/>
          </a:xfrm>
          <a:prstGeom prst="rect">
            <a:avLst/>
          </a:prstGeom>
          <a:solidFill>
            <a:schemeClr val="bg1">
              <a:lumMod val="95000"/>
            </a:schemeClr>
          </a:solidFill>
          <a:ln>
            <a:noFill/>
          </a:ln>
        </p:spPr>
        <p:txBody>
          <a:bodyPr lIns="0" tIns="0" rIns="0" bIns="0" anchor="t"/>
          <a:lstStyle>
            <a:lvl1pPr algn="ctr">
              <a:lnSpc>
                <a:spcPct val="150000"/>
              </a:lnSpc>
              <a:defRPr sz="7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Position</a:t>
            </a:r>
          </a:p>
          <a:p>
            <a:pPr lvl="0"/>
            <a:r>
              <a:rPr lang="en-US"/>
              <a:t>Value Proposition</a:t>
            </a:r>
          </a:p>
          <a:p>
            <a:pPr lvl="0"/>
            <a:r>
              <a:rPr lang="en-US"/>
              <a:t>Value Description</a:t>
            </a:r>
          </a:p>
          <a:p>
            <a:pPr lvl="0"/>
            <a:r>
              <a:rPr lang="en-US"/>
              <a:t>Buyer Needs</a:t>
            </a:r>
          </a:p>
          <a:p>
            <a:pPr lvl="0"/>
            <a:r>
              <a:rPr lang="en-US"/>
              <a:t>Solutions</a:t>
            </a:r>
          </a:p>
        </p:txBody>
      </p:sp>
      <p:sp>
        <p:nvSpPr>
          <p:cNvPr id="11" name="Text Placeholder 41">
            <a:extLst>
              <a:ext uri="{FF2B5EF4-FFF2-40B4-BE49-F238E27FC236}">
                <a16:creationId xmlns:a16="http://schemas.microsoft.com/office/drawing/2014/main" id="{FAB00845-1889-F142-8AE3-EC53BAA0328F}"/>
              </a:ext>
            </a:extLst>
          </p:cNvPr>
          <p:cNvSpPr>
            <a:spLocks noGrp="1"/>
          </p:cNvSpPr>
          <p:nvPr>
            <p:ph type="body" sz="quarter" idx="16" hasCustomPrompt="1"/>
          </p:nvPr>
        </p:nvSpPr>
        <p:spPr>
          <a:xfrm>
            <a:off x="4009650" y="3143678"/>
            <a:ext cx="772651" cy="556317"/>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Lead</a:t>
            </a:r>
            <a:br>
              <a:rPr lang="en-US"/>
            </a:br>
            <a:r>
              <a:rPr lang="en-US"/>
              <a:t>Generation</a:t>
            </a:r>
          </a:p>
        </p:txBody>
      </p:sp>
      <p:sp>
        <p:nvSpPr>
          <p:cNvPr id="12" name="Text Placeholder 41">
            <a:extLst>
              <a:ext uri="{FF2B5EF4-FFF2-40B4-BE49-F238E27FC236}">
                <a16:creationId xmlns:a16="http://schemas.microsoft.com/office/drawing/2014/main" id="{8FE33B56-8D75-4F46-A493-F1A413FF07A2}"/>
              </a:ext>
            </a:extLst>
          </p:cNvPr>
          <p:cNvSpPr>
            <a:spLocks noGrp="1"/>
          </p:cNvSpPr>
          <p:nvPr>
            <p:ph type="body" sz="quarter" idx="17" hasCustomPrompt="1"/>
          </p:nvPr>
        </p:nvSpPr>
        <p:spPr>
          <a:xfrm>
            <a:off x="4009651" y="4315414"/>
            <a:ext cx="774000"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LinkedIn</a:t>
            </a:r>
            <a:br>
              <a:rPr lang="en-US"/>
            </a:br>
            <a:r>
              <a:rPr lang="en-US"/>
              <a:t>1:1 InMail</a:t>
            </a:r>
          </a:p>
        </p:txBody>
      </p:sp>
      <p:sp>
        <p:nvSpPr>
          <p:cNvPr id="13" name="Text Placeholder 41">
            <a:extLst>
              <a:ext uri="{FF2B5EF4-FFF2-40B4-BE49-F238E27FC236}">
                <a16:creationId xmlns:a16="http://schemas.microsoft.com/office/drawing/2014/main" id="{AE8B0AB2-A195-E64D-B79E-84B88812B1EF}"/>
              </a:ext>
            </a:extLst>
          </p:cNvPr>
          <p:cNvSpPr>
            <a:spLocks noGrp="1"/>
          </p:cNvSpPr>
          <p:nvPr>
            <p:ph type="body" sz="quarter" idx="18" hasCustomPrompt="1"/>
          </p:nvPr>
        </p:nvSpPr>
        <p:spPr>
          <a:xfrm>
            <a:off x="4009651" y="4927306"/>
            <a:ext cx="774000"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Direct</a:t>
            </a:r>
            <a:br>
              <a:rPr lang="en-US"/>
            </a:br>
            <a:r>
              <a:rPr lang="en-US"/>
              <a:t>Mail</a:t>
            </a:r>
          </a:p>
        </p:txBody>
      </p:sp>
      <p:sp>
        <p:nvSpPr>
          <p:cNvPr id="21" name="Text Placeholder 41">
            <a:extLst>
              <a:ext uri="{FF2B5EF4-FFF2-40B4-BE49-F238E27FC236}">
                <a16:creationId xmlns:a16="http://schemas.microsoft.com/office/drawing/2014/main" id="{FBCE02B5-9F6A-644B-BB9A-500C9D612044}"/>
              </a:ext>
            </a:extLst>
          </p:cNvPr>
          <p:cNvSpPr>
            <a:spLocks noGrp="1"/>
          </p:cNvSpPr>
          <p:nvPr>
            <p:ph type="body" sz="quarter" idx="26" hasCustomPrompt="1"/>
          </p:nvPr>
        </p:nvSpPr>
        <p:spPr>
          <a:xfrm>
            <a:off x="4932098" y="4315414"/>
            <a:ext cx="1389150" cy="1061892"/>
          </a:xfrm>
          <a:prstGeom prst="rect">
            <a:avLst/>
          </a:prstGeom>
          <a:solidFill>
            <a:schemeClr val="tx1">
              <a:lumMod val="85000"/>
              <a:lumOff val="15000"/>
            </a:schemeClr>
          </a:solidFill>
          <a:ln>
            <a:noFill/>
          </a:ln>
        </p:spPr>
        <p:txBody>
          <a:bodyPr lIns="0" tIns="0" rIns="0" bIns="0"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PURLS/Segmented</a:t>
            </a:r>
          </a:p>
          <a:p>
            <a:pPr lvl="0"/>
            <a:r>
              <a:rPr lang="en-US"/>
              <a:t>Landing Page</a:t>
            </a:r>
          </a:p>
        </p:txBody>
      </p:sp>
      <p:sp>
        <p:nvSpPr>
          <p:cNvPr id="22" name="Text Placeholder 41">
            <a:extLst>
              <a:ext uri="{FF2B5EF4-FFF2-40B4-BE49-F238E27FC236}">
                <a16:creationId xmlns:a16="http://schemas.microsoft.com/office/drawing/2014/main" id="{41E1831A-F39D-2949-B603-AFAE7B454C95}"/>
              </a:ext>
            </a:extLst>
          </p:cNvPr>
          <p:cNvSpPr>
            <a:spLocks noGrp="1"/>
          </p:cNvSpPr>
          <p:nvPr>
            <p:ph type="body" sz="quarter" idx="27" hasCustomPrompt="1"/>
          </p:nvPr>
        </p:nvSpPr>
        <p:spPr>
          <a:xfrm>
            <a:off x="6520267" y="4315414"/>
            <a:ext cx="548033" cy="1061892"/>
          </a:xfrm>
          <a:prstGeom prst="rect">
            <a:avLst/>
          </a:prstGeom>
          <a:solidFill>
            <a:schemeClr val="bg1">
              <a:lumMod val="95000"/>
            </a:schemeClr>
          </a:solidFill>
          <a:ln>
            <a:noFill/>
          </a:ln>
        </p:spPr>
        <p:txBody>
          <a:bodyPr lIns="0" tIns="0" rIns="0" bIns="0"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Data</a:t>
            </a:r>
            <a:br>
              <a:rPr lang="en-US"/>
            </a:br>
            <a:r>
              <a:rPr lang="en-US"/>
              <a:t>Capture</a:t>
            </a:r>
          </a:p>
        </p:txBody>
      </p:sp>
      <p:sp>
        <p:nvSpPr>
          <p:cNvPr id="23" name="Text Placeholder 41">
            <a:extLst>
              <a:ext uri="{FF2B5EF4-FFF2-40B4-BE49-F238E27FC236}">
                <a16:creationId xmlns:a16="http://schemas.microsoft.com/office/drawing/2014/main" id="{0650492A-1696-B948-9C35-3300F27F3362}"/>
              </a:ext>
            </a:extLst>
          </p:cNvPr>
          <p:cNvSpPr>
            <a:spLocks noGrp="1"/>
          </p:cNvSpPr>
          <p:nvPr>
            <p:ph type="body" sz="quarter" idx="28" hasCustomPrompt="1"/>
          </p:nvPr>
        </p:nvSpPr>
        <p:spPr>
          <a:xfrm>
            <a:off x="7228412" y="4315414"/>
            <a:ext cx="754288" cy="1061892"/>
          </a:xfrm>
          <a:prstGeom prst="rect">
            <a:avLst/>
          </a:prstGeom>
          <a:solidFill>
            <a:schemeClr val="bg1">
              <a:lumMod val="95000"/>
            </a:schemeClr>
          </a:solidFill>
          <a:ln>
            <a:noFill/>
          </a:ln>
        </p:spPr>
        <p:txBody>
          <a:bodyPr lIns="0" tIns="0" rIns="0" bIns="0"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Workflows</a:t>
            </a:r>
          </a:p>
        </p:txBody>
      </p:sp>
      <p:sp>
        <p:nvSpPr>
          <p:cNvPr id="25" name="Text Placeholder 41">
            <a:extLst>
              <a:ext uri="{FF2B5EF4-FFF2-40B4-BE49-F238E27FC236}">
                <a16:creationId xmlns:a16="http://schemas.microsoft.com/office/drawing/2014/main" id="{C52644A3-30F9-C14E-B48E-219B1DE61035}"/>
              </a:ext>
            </a:extLst>
          </p:cNvPr>
          <p:cNvSpPr>
            <a:spLocks noGrp="1"/>
          </p:cNvSpPr>
          <p:nvPr>
            <p:ph type="body" sz="quarter" idx="29" hasCustomPrompt="1"/>
          </p:nvPr>
        </p:nvSpPr>
        <p:spPr>
          <a:xfrm>
            <a:off x="8142812" y="4315414"/>
            <a:ext cx="548033" cy="1061892"/>
          </a:xfrm>
          <a:prstGeom prst="rect">
            <a:avLst/>
          </a:prstGeom>
          <a:solidFill>
            <a:schemeClr val="bg1">
              <a:lumMod val="95000"/>
            </a:schemeClr>
          </a:solidFill>
          <a:ln>
            <a:noFill/>
          </a:ln>
        </p:spPr>
        <p:txBody>
          <a:bodyPr lIns="0" tIns="0" rIns="0" bIns="0"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Lead</a:t>
            </a:r>
            <a:br>
              <a:rPr lang="en-US"/>
            </a:br>
            <a:r>
              <a:rPr lang="en-US"/>
              <a:t>Scoring</a:t>
            </a:r>
          </a:p>
        </p:txBody>
      </p:sp>
      <p:sp>
        <p:nvSpPr>
          <p:cNvPr id="26" name="Text Placeholder 41">
            <a:extLst>
              <a:ext uri="{FF2B5EF4-FFF2-40B4-BE49-F238E27FC236}">
                <a16:creationId xmlns:a16="http://schemas.microsoft.com/office/drawing/2014/main" id="{6A3A2C18-826D-C542-A9B2-647FCE904215}"/>
              </a:ext>
            </a:extLst>
          </p:cNvPr>
          <p:cNvSpPr>
            <a:spLocks noGrp="1"/>
          </p:cNvSpPr>
          <p:nvPr>
            <p:ph type="body" sz="quarter" idx="30" hasCustomPrompt="1"/>
          </p:nvPr>
        </p:nvSpPr>
        <p:spPr>
          <a:xfrm>
            <a:off x="8854395" y="4319337"/>
            <a:ext cx="957105" cy="450000"/>
          </a:xfrm>
          <a:prstGeom prst="rect">
            <a:avLst/>
          </a:prstGeom>
          <a:solidFill>
            <a:schemeClr val="bg1">
              <a:lumMod val="95000"/>
            </a:schemeClr>
          </a:solidFill>
          <a:ln>
            <a:noFill/>
          </a:ln>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Telemarketing</a:t>
            </a:r>
          </a:p>
        </p:txBody>
      </p:sp>
      <p:sp>
        <p:nvSpPr>
          <p:cNvPr id="27" name="Text Placeholder 41">
            <a:extLst>
              <a:ext uri="{FF2B5EF4-FFF2-40B4-BE49-F238E27FC236}">
                <a16:creationId xmlns:a16="http://schemas.microsoft.com/office/drawing/2014/main" id="{F099A98E-24ED-D846-9177-4F0A744251C3}"/>
              </a:ext>
            </a:extLst>
          </p:cNvPr>
          <p:cNvSpPr>
            <a:spLocks noGrp="1"/>
          </p:cNvSpPr>
          <p:nvPr>
            <p:ph type="body" sz="quarter" idx="31" hasCustomPrompt="1"/>
          </p:nvPr>
        </p:nvSpPr>
        <p:spPr>
          <a:xfrm>
            <a:off x="8854395" y="4917478"/>
            <a:ext cx="957105" cy="450000"/>
          </a:xfrm>
          <a:prstGeom prst="rect">
            <a:avLst/>
          </a:prstGeom>
          <a:solidFill>
            <a:schemeClr val="bg1">
              <a:lumMod val="95000"/>
            </a:schemeClr>
          </a:solidFill>
          <a:ln>
            <a:noFill/>
          </a:ln>
        </p:spPr>
        <p:txBody>
          <a:bodyPr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Nurture</a:t>
            </a:r>
          </a:p>
        </p:txBody>
      </p:sp>
      <p:sp>
        <p:nvSpPr>
          <p:cNvPr id="28" name="Text Placeholder 41">
            <a:extLst>
              <a:ext uri="{FF2B5EF4-FFF2-40B4-BE49-F238E27FC236}">
                <a16:creationId xmlns:a16="http://schemas.microsoft.com/office/drawing/2014/main" id="{AD8A0404-F644-6741-9D58-1D3519CEDB1E}"/>
              </a:ext>
            </a:extLst>
          </p:cNvPr>
          <p:cNvSpPr>
            <a:spLocks noGrp="1"/>
          </p:cNvSpPr>
          <p:nvPr>
            <p:ph type="body" sz="quarter" idx="32" hasCustomPrompt="1"/>
          </p:nvPr>
        </p:nvSpPr>
        <p:spPr>
          <a:xfrm>
            <a:off x="9975050" y="4315414"/>
            <a:ext cx="957105" cy="450000"/>
          </a:xfrm>
          <a:prstGeom prst="rect">
            <a:avLst/>
          </a:prstGeom>
          <a:solidFill>
            <a:schemeClr val="tx1">
              <a:lumMod val="85000"/>
              <a:lumOff val="15000"/>
            </a:schemeClr>
          </a:solidFill>
          <a:ln>
            <a:noFill/>
          </a:ln>
        </p:spPr>
        <p:txBody>
          <a:bodyPr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Opportunity</a:t>
            </a:r>
          </a:p>
        </p:txBody>
      </p:sp>
      <p:sp>
        <p:nvSpPr>
          <p:cNvPr id="29" name="Text Placeholder 41">
            <a:extLst>
              <a:ext uri="{FF2B5EF4-FFF2-40B4-BE49-F238E27FC236}">
                <a16:creationId xmlns:a16="http://schemas.microsoft.com/office/drawing/2014/main" id="{349F0D3C-1094-6643-88AF-BF67B04C70CC}"/>
              </a:ext>
            </a:extLst>
          </p:cNvPr>
          <p:cNvSpPr>
            <a:spLocks noGrp="1"/>
          </p:cNvSpPr>
          <p:nvPr>
            <p:ph type="body" sz="quarter" idx="33" hasCustomPrompt="1"/>
          </p:nvPr>
        </p:nvSpPr>
        <p:spPr>
          <a:xfrm>
            <a:off x="7315771" y="3291252"/>
            <a:ext cx="754288" cy="295149"/>
          </a:xfrm>
          <a:prstGeom prst="rect">
            <a:avLst/>
          </a:prstGeom>
          <a:solidFill>
            <a:schemeClr val="bg1">
              <a:lumMod val="95000"/>
            </a:schemeClr>
          </a:solidFill>
          <a:ln>
            <a:noFill/>
          </a:ln>
        </p:spPr>
        <p:txBody>
          <a:bodyPr lIns="0" tIns="0" rIns="0" bIns="0" anchor="ctr"/>
          <a:lstStyle>
            <a:lvl1pPr algn="ctr">
              <a:defRPr sz="900" b="0" i="0">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Reply</a:t>
            </a:r>
          </a:p>
        </p:txBody>
      </p:sp>
      <p:sp>
        <p:nvSpPr>
          <p:cNvPr id="33" name="Text Placeholder 41">
            <a:extLst>
              <a:ext uri="{FF2B5EF4-FFF2-40B4-BE49-F238E27FC236}">
                <a16:creationId xmlns:a16="http://schemas.microsoft.com/office/drawing/2014/main" id="{1AE366A7-403A-854E-A3C7-BFB54E680CB8}"/>
              </a:ext>
            </a:extLst>
          </p:cNvPr>
          <p:cNvSpPr>
            <a:spLocks noGrp="1"/>
          </p:cNvSpPr>
          <p:nvPr>
            <p:ph type="body" sz="quarter" idx="37" hasCustomPrompt="1"/>
          </p:nvPr>
        </p:nvSpPr>
        <p:spPr>
          <a:xfrm>
            <a:off x="3941773" y="2718903"/>
            <a:ext cx="850606" cy="344814"/>
          </a:xfrm>
          <a:prstGeom prst="rect">
            <a:avLst/>
          </a:prstGeom>
        </p:spPr>
        <p:txBody>
          <a:bodyPr anchor="ctr"/>
          <a:lstStyle>
            <a:lvl1pPr algn="ctr">
              <a:defRPr sz="1100" b="1"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Direct</a:t>
            </a:r>
            <a:br>
              <a:rPr lang="en-US"/>
            </a:br>
            <a:r>
              <a:rPr lang="en-US"/>
              <a:t>Channels</a:t>
            </a:r>
          </a:p>
        </p:txBody>
      </p:sp>
      <p:sp>
        <p:nvSpPr>
          <p:cNvPr id="3" name="Picture Placeholder 2">
            <a:extLst>
              <a:ext uri="{FF2B5EF4-FFF2-40B4-BE49-F238E27FC236}">
                <a16:creationId xmlns:a16="http://schemas.microsoft.com/office/drawing/2014/main" id="{C30A4E21-44F0-E84A-80AE-10C5087AACF2}"/>
              </a:ext>
            </a:extLst>
          </p:cNvPr>
          <p:cNvSpPr>
            <a:spLocks noGrp="1"/>
          </p:cNvSpPr>
          <p:nvPr>
            <p:ph type="pic" sz="quarter" idx="38"/>
          </p:nvPr>
        </p:nvSpPr>
        <p:spPr>
          <a:xfrm>
            <a:off x="9931770" y="3648732"/>
            <a:ext cx="1019084" cy="425393"/>
          </a:xfrm>
          <a:prstGeom prst="rect">
            <a:avLst/>
          </a:prstGeom>
          <a:blipFill>
            <a:blip r:embed="rId2"/>
            <a:stretch>
              <a:fillRect/>
            </a:stretch>
          </a:blipFill>
        </p:spPr>
        <p:txBody>
          <a:bodyPr anchor="ctr" anchorCtr="0"/>
          <a:lstStyle>
            <a:lvl1pPr algn="ctr">
              <a:defRPr sz="1200">
                <a:noFill/>
              </a:defRPr>
            </a:lvl1pPr>
          </a:lstStyle>
          <a:p>
            <a:endParaRPr lang="en-US"/>
          </a:p>
        </p:txBody>
      </p:sp>
      <p:cxnSp>
        <p:nvCxnSpPr>
          <p:cNvPr id="34" name="Straight Arrow Connector 33">
            <a:extLst>
              <a:ext uri="{FF2B5EF4-FFF2-40B4-BE49-F238E27FC236}">
                <a16:creationId xmlns:a16="http://schemas.microsoft.com/office/drawing/2014/main" id="{6FC0C6AB-EDC7-8744-B739-BE3FEBEE75E5}"/>
              </a:ext>
            </a:extLst>
          </p:cNvPr>
          <p:cNvCxnSpPr>
            <a:cxnSpLocks/>
          </p:cNvCxnSpPr>
          <p:nvPr userDrawn="1"/>
        </p:nvCxnSpPr>
        <p:spPr>
          <a:xfrm>
            <a:off x="1153500" y="2896800"/>
            <a:ext cx="0" cy="23400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35" name="Straight Arrow Connector 34">
            <a:extLst>
              <a:ext uri="{FF2B5EF4-FFF2-40B4-BE49-F238E27FC236}">
                <a16:creationId xmlns:a16="http://schemas.microsoft.com/office/drawing/2014/main" id="{F194854F-7A80-6145-9868-DF612029C354}"/>
              </a:ext>
            </a:extLst>
          </p:cNvPr>
          <p:cNvCxnSpPr>
            <a:cxnSpLocks/>
          </p:cNvCxnSpPr>
          <p:nvPr userDrawn="1"/>
        </p:nvCxnSpPr>
        <p:spPr>
          <a:xfrm rot="16200000">
            <a:off x="1751100" y="3352428"/>
            <a:ext cx="0" cy="17280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DD59E1D0-007D-644B-A7FB-B8930B16E83C}"/>
              </a:ext>
            </a:extLst>
          </p:cNvPr>
          <p:cNvCxnSpPr>
            <a:cxnSpLocks/>
          </p:cNvCxnSpPr>
          <p:nvPr userDrawn="1"/>
        </p:nvCxnSpPr>
        <p:spPr>
          <a:xfrm rot="16200000">
            <a:off x="2833451" y="3352428"/>
            <a:ext cx="0" cy="17280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37" name="Straight Arrow Connector 36">
            <a:extLst>
              <a:ext uri="{FF2B5EF4-FFF2-40B4-BE49-F238E27FC236}">
                <a16:creationId xmlns:a16="http://schemas.microsoft.com/office/drawing/2014/main" id="{0766BF2F-8FA6-9B46-9D7D-883107BD5B9E}"/>
              </a:ext>
            </a:extLst>
          </p:cNvPr>
          <p:cNvCxnSpPr>
            <a:cxnSpLocks/>
          </p:cNvCxnSpPr>
          <p:nvPr userDrawn="1"/>
        </p:nvCxnSpPr>
        <p:spPr>
          <a:xfrm rot="16200000">
            <a:off x="3911136" y="3352428"/>
            <a:ext cx="0" cy="17280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38" name="Straight Arrow Connector 37">
            <a:extLst>
              <a:ext uri="{FF2B5EF4-FFF2-40B4-BE49-F238E27FC236}">
                <a16:creationId xmlns:a16="http://schemas.microsoft.com/office/drawing/2014/main" id="{E92B5693-AD56-F145-8E73-186F0FFBC16C}"/>
              </a:ext>
            </a:extLst>
          </p:cNvPr>
          <p:cNvCxnSpPr>
            <a:cxnSpLocks/>
          </p:cNvCxnSpPr>
          <p:nvPr userDrawn="1"/>
        </p:nvCxnSpPr>
        <p:spPr>
          <a:xfrm rot="16200000">
            <a:off x="3905699" y="4481432"/>
            <a:ext cx="0" cy="17280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39" name="Straight Arrow Connector 38">
            <a:extLst>
              <a:ext uri="{FF2B5EF4-FFF2-40B4-BE49-F238E27FC236}">
                <a16:creationId xmlns:a16="http://schemas.microsoft.com/office/drawing/2014/main" id="{E996C067-2A55-0F4C-9FF8-A4714F821905}"/>
              </a:ext>
            </a:extLst>
          </p:cNvPr>
          <p:cNvCxnSpPr>
            <a:cxnSpLocks/>
          </p:cNvCxnSpPr>
          <p:nvPr userDrawn="1"/>
        </p:nvCxnSpPr>
        <p:spPr>
          <a:xfrm rot="16200000">
            <a:off x="3905699" y="5101918"/>
            <a:ext cx="0" cy="17280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40" name="Straight Arrow Connector 39">
            <a:extLst>
              <a:ext uri="{FF2B5EF4-FFF2-40B4-BE49-F238E27FC236}">
                <a16:creationId xmlns:a16="http://schemas.microsoft.com/office/drawing/2014/main" id="{43AA4B68-5BE4-4549-83E9-08C21B45B782}"/>
              </a:ext>
            </a:extLst>
          </p:cNvPr>
          <p:cNvCxnSpPr>
            <a:cxnSpLocks/>
          </p:cNvCxnSpPr>
          <p:nvPr userDrawn="1"/>
        </p:nvCxnSpPr>
        <p:spPr>
          <a:xfrm rot="16200000">
            <a:off x="4865100" y="4504833"/>
            <a:ext cx="0" cy="125999"/>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42" name="Straight Arrow Connector 41">
            <a:extLst>
              <a:ext uri="{FF2B5EF4-FFF2-40B4-BE49-F238E27FC236}">
                <a16:creationId xmlns:a16="http://schemas.microsoft.com/office/drawing/2014/main" id="{0D191A35-E8DA-444E-80A4-52B932A3F86E}"/>
              </a:ext>
            </a:extLst>
          </p:cNvPr>
          <p:cNvCxnSpPr>
            <a:cxnSpLocks/>
          </p:cNvCxnSpPr>
          <p:nvPr userDrawn="1"/>
        </p:nvCxnSpPr>
        <p:spPr>
          <a:xfrm rot="16200000">
            <a:off x="4865103" y="5125317"/>
            <a:ext cx="0" cy="125999"/>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44" name="Straight Arrow Connector 43">
            <a:extLst>
              <a:ext uri="{FF2B5EF4-FFF2-40B4-BE49-F238E27FC236}">
                <a16:creationId xmlns:a16="http://schemas.microsoft.com/office/drawing/2014/main" id="{F5FF8231-F804-3248-A1EB-C7BC7AAAC14B}"/>
              </a:ext>
            </a:extLst>
          </p:cNvPr>
          <p:cNvCxnSpPr>
            <a:cxnSpLocks/>
          </p:cNvCxnSpPr>
          <p:nvPr userDrawn="1"/>
        </p:nvCxnSpPr>
        <p:spPr>
          <a:xfrm rot="16200000">
            <a:off x="6424965" y="4790400"/>
            <a:ext cx="0" cy="17280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47" name="Straight Arrow Connector 46">
            <a:extLst>
              <a:ext uri="{FF2B5EF4-FFF2-40B4-BE49-F238E27FC236}">
                <a16:creationId xmlns:a16="http://schemas.microsoft.com/office/drawing/2014/main" id="{8CB95436-8744-0346-8056-04FC293DC1BF}"/>
              </a:ext>
            </a:extLst>
          </p:cNvPr>
          <p:cNvCxnSpPr>
            <a:cxnSpLocks/>
          </p:cNvCxnSpPr>
          <p:nvPr userDrawn="1"/>
        </p:nvCxnSpPr>
        <p:spPr>
          <a:xfrm rot="16200000">
            <a:off x="8075149" y="4812742"/>
            <a:ext cx="0" cy="125999"/>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48" name="Straight Arrow Connector 47">
            <a:extLst>
              <a:ext uri="{FF2B5EF4-FFF2-40B4-BE49-F238E27FC236}">
                <a16:creationId xmlns:a16="http://schemas.microsoft.com/office/drawing/2014/main" id="{FA6F3941-AFD3-C347-B7CB-7D870103190A}"/>
              </a:ext>
            </a:extLst>
          </p:cNvPr>
          <p:cNvCxnSpPr>
            <a:cxnSpLocks/>
          </p:cNvCxnSpPr>
          <p:nvPr userDrawn="1"/>
        </p:nvCxnSpPr>
        <p:spPr>
          <a:xfrm rot="16200000">
            <a:off x="7156084" y="4812742"/>
            <a:ext cx="0" cy="125999"/>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49" name="Straight Arrow Connector 48">
            <a:extLst>
              <a:ext uri="{FF2B5EF4-FFF2-40B4-BE49-F238E27FC236}">
                <a16:creationId xmlns:a16="http://schemas.microsoft.com/office/drawing/2014/main" id="{A0477D22-2F35-1042-A3B1-83E4B4236BE0}"/>
              </a:ext>
            </a:extLst>
          </p:cNvPr>
          <p:cNvCxnSpPr>
            <a:cxnSpLocks/>
          </p:cNvCxnSpPr>
          <p:nvPr userDrawn="1"/>
        </p:nvCxnSpPr>
        <p:spPr>
          <a:xfrm rot="16200000">
            <a:off x="8779293" y="4504834"/>
            <a:ext cx="0" cy="125999"/>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0" name="Straight Arrow Connector 49">
            <a:extLst>
              <a:ext uri="{FF2B5EF4-FFF2-40B4-BE49-F238E27FC236}">
                <a16:creationId xmlns:a16="http://schemas.microsoft.com/office/drawing/2014/main" id="{979FADDE-9FDF-0343-A6A2-2734CEA7AAA0}"/>
              </a:ext>
            </a:extLst>
          </p:cNvPr>
          <p:cNvCxnSpPr>
            <a:cxnSpLocks/>
          </p:cNvCxnSpPr>
          <p:nvPr userDrawn="1"/>
        </p:nvCxnSpPr>
        <p:spPr>
          <a:xfrm rot="16200000">
            <a:off x="8779296" y="5125318"/>
            <a:ext cx="0" cy="125999"/>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39CD5D33-8DDD-3143-B60A-57565286B6EA}"/>
              </a:ext>
            </a:extLst>
          </p:cNvPr>
          <p:cNvCxnSpPr>
            <a:cxnSpLocks/>
          </p:cNvCxnSpPr>
          <p:nvPr userDrawn="1"/>
        </p:nvCxnSpPr>
        <p:spPr>
          <a:xfrm rot="16200000">
            <a:off x="9908298" y="4504834"/>
            <a:ext cx="0" cy="125999"/>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2" name="Straight Arrow Connector 51">
            <a:extLst>
              <a:ext uri="{FF2B5EF4-FFF2-40B4-BE49-F238E27FC236}">
                <a16:creationId xmlns:a16="http://schemas.microsoft.com/office/drawing/2014/main" id="{00D1349B-C16C-984B-8238-F80EDC62EE88}"/>
              </a:ext>
            </a:extLst>
          </p:cNvPr>
          <p:cNvCxnSpPr>
            <a:cxnSpLocks/>
            <a:stCxn id="19" idx="2"/>
          </p:cNvCxnSpPr>
          <p:nvPr userDrawn="1"/>
        </p:nvCxnSpPr>
        <p:spPr>
          <a:xfrm flipH="1">
            <a:off x="9312014" y="2226897"/>
            <a:ext cx="3110" cy="205968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4" name="Straight Arrow Connector 53">
            <a:extLst>
              <a:ext uri="{FF2B5EF4-FFF2-40B4-BE49-F238E27FC236}">
                <a16:creationId xmlns:a16="http://schemas.microsoft.com/office/drawing/2014/main" id="{E280E3DD-5FDB-144F-A579-C9021C89D101}"/>
              </a:ext>
            </a:extLst>
          </p:cNvPr>
          <p:cNvCxnSpPr>
            <a:cxnSpLocks/>
            <a:endCxn id="29" idx="1"/>
          </p:cNvCxnSpPr>
          <p:nvPr userDrawn="1"/>
        </p:nvCxnSpPr>
        <p:spPr>
          <a:xfrm flipV="1">
            <a:off x="4799785" y="3438827"/>
            <a:ext cx="2515986" cy="2"/>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60" name="Straight Arrow Connector 59">
            <a:extLst>
              <a:ext uri="{FF2B5EF4-FFF2-40B4-BE49-F238E27FC236}">
                <a16:creationId xmlns:a16="http://schemas.microsoft.com/office/drawing/2014/main" id="{311F94A2-F218-AB4F-9A06-41F4AE5C2415}"/>
              </a:ext>
            </a:extLst>
          </p:cNvPr>
          <p:cNvCxnSpPr>
            <a:cxnSpLocks/>
            <a:stCxn id="16" idx="2"/>
          </p:cNvCxnSpPr>
          <p:nvPr userDrawn="1"/>
        </p:nvCxnSpPr>
        <p:spPr>
          <a:xfrm>
            <a:off x="5626673" y="2226897"/>
            <a:ext cx="0" cy="2088517"/>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sp>
        <p:nvSpPr>
          <p:cNvPr id="14" name="Text Placeholder 41">
            <a:extLst>
              <a:ext uri="{FF2B5EF4-FFF2-40B4-BE49-F238E27FC236}">
                <a16:creationId xmlns:a16="http://schemas.microsoft.com/office/drawing/2014/main" id="{5EA1732C-A804-9B4A-813A-2133A2662E87}"/>
              </a:ext>
            </a:extLst>
          </p:cNvPr>
          <p:cNvSpPr>
            <a:spLocks noGrp="1"/>
          </p:cNvSpPr>
          <p:nvPr>
            <p:ph type="body" sz="quarter" idx="19" hasCustomPrompt="1"/>
          </p:nvPr>
        </p:nvSpPr>
        <p:spPr>
          <a:xfrm>
            <a:off x="3331494" y="1776897"/>
            <a:ext cx="772651"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Display</a:t>
            </a:r>
          </a:p>
        </p:txBody>
      </p:sp>
      <p:sp>
        <p:nvSpPr>
          <p:cNvPr id="15" name="Text Placeholder 41">
            <a:extLst>
              <a:ext uri="{FF2B5EF4-FFF2-40B4-BE49-F238E27FC236}">
                <a16:creationId xmlns:a16="http://schemas.microsoft.com/office/drawing/2014/main" id="{966E55D2-AD6E-F241-872A-90E7F90C85B6}"/>
              </a:ext>
            </a:extLst>
          </p:cNvPr>
          <p:cNvSpPr>
            <a:spLocks noGrp="1"/>
          </p:cNvSpPr>
          <p:nvPr>
            <p:ph type="body" sz="quarter" idx="20" hasCustomPrompt="1"/>
          </p:nvPr>
        </p:nvSpPr>
        <p:spPr>
          <a:xfrm>
            <a:off x="4170267" y="1776897"/>
            <a:ext cx="924477"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Remarketing</a:t>
            </a:r>
          </a:p>
        </p:txBody>
      </p:sp>
      <p:sp>
        <p:nvSpPr>
          <p:cNvPr id="16" name="Text Placeholder 41">
            <a:extLst>
              <a:ext uri="{FF2B5EF4-FFF2-40B4-BE49-F238E27FC236}">
                <a16:creationId xmlns:a16="http://schemas.microsoft.com/office/drawing/2014/main" id="{B54F1C06-2C58-0947-A8F7-4BC06C3415DA}"/>
              </a:ext>
            </a:extLst>
          </p:cNvPr>
          <p:cNvSpPr>
            <a:spLocks noGrp="1"/>
          </p:cNvSpPr>
          <p:nvPr>
            <p:ph type="body" sz="quarter" idx="21" hasCustomPrompt="1"/>
          </p:nvPr>
        </p:nvSpPr>
        <p:spPr>
          <a:xfrm>
            <a:off x="5164434" y="1776897"/>
            <a:ext cx="924477"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Sponsored</a:t>
            </a:r>
            <a:br>
              <a:rPr lang="en-US"/>
            </a:br>
            <a:r>
              <a:rPr lang="en-US"/>
              <a:t>Posts</a:t>
            </a:r>
          </a:p>
        </p:txBody>
      </p:sp>
      <p:sp>
        <p:nvSpPr>
          <p:cNvPr id="17" name="Text Placeholder 41">
            <a:extLst>
              <a:ext uri="{FF2B5EF4-FFF2-40B4-BE49-F238E27FC236}">
                <a16:creationId xmlns:a16="http://schemas.microsoft.com/office/drawing/2014/main" id="{9E4F96A0-5D69-4741-89E5-668070B10720}"/>
              </a:ext>
            </a:extLst>
          </p:cNvPr>
          <p:cNvSpPr>
            <a:spLocks noGrp="1"/>
          </p:cNvSpPr>
          <p:nvPr>
            <p:ph type="body" sz="quarter" idx="22" hasCustomPrompt="1"/>
          </p:nvPr>
        </p:nvSpPr>
        <p:spPr>
          <a:xfrm>
            <a:off x="6158028" y="1776897"/>
            <a:ext cx="921457"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Social</a:t>
            </a:r>
            <a:br>
              <a:rPr lang="en-US"/>
            </a:br>
            <a:r>
              <a:rPr lang="en-US"/>
              <a:t>Content Push</a:t>
            </a:r>
          </a:p>
        </p:txBody>
      </p:sp>
      <p:sp>
        <p:nvSpPr>
          <p:cNvPr id="18" name="Text Placeholder 41">
            <a:extLst>
              <a:ext uri="{FF2B5EF4-FFF2-40B4-BE49-F238E27FC236}">
                <a16:creationId xmlns:a16="http://schemas.microsoft.com/office/drawing/2014/main" id="{DA703BEE-7EE5-C143-BB4B-D1CE693653AF}"/>
              </a:ext>
            </a:extLst>
          </p:cNvPr>
          <p:cNvSpPr>
            <a:spLocks noGrp="1"/>
          </p:cNvSpPr>
          <p:nvPr>
            <p:ph type="body" sz="quarter" idx="23" hasCustomPrompt="1"/>
          </p:nvPr>
        </p:nvSpPr>
        <p:spPr>
          <a:xfrm>
            <a:off x="7148602" y="1776897"/>
            <a:ext cx="921457"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Content</a:t>
            </a:r>
            <a:br>
              <a:rPr lang="en-US"/>
            </a:br>
            <a:r>
              <a:rPr lang="en-US"/>
              <a:t>Based Email</a:t>
            </a:r>
          </a:p>
        </p:txBody>
      </p:sp>
      <p:sp>
        <p:nvSpPr>
          <p:cNvPr id="19" name="Text Placeholder 41">
            <a:extLst>
              <a:ext uri="{FF2B5EF4-FFF2-40B4-BE49-F238E27FC236}">
                <a16:creationId xmlns:a16="http://schemas.microsoft.com/office/drawing/2014/main" id="{CCC1E12A-32CD-CF4A-ADB5-0659ED0F4D46}"/>
              </a:ext>
            </a:extLst>
          </p:cNvPr>
          <p:cNvSpPr>
            <a:spLocks noGrp="1"/>
          </p:cNvSpPr>
          <p:nvPr>
            <p:ph type="body" sz="quarter" idx="24" hasCustomPrompt="1"/>
          </p:nvPr>
        </p:nvSpPr>
        <p:spPr>
          <a:xfrm>
            <a:off x="8854395" y="1776897"/>
            <a:ext cx="921457"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Events</a:t>
            </a:r>
          </a:p>
        </p:txBody>
      </p:sp>
      <p:sp>
        <p:nvSpPr>
          <p:cNvPr id="20" name="Text Placeholder 41">
            <a:extLst>
              <a:ext uri="{FF2B5EF4-FFF2-40B4-BE49-F238E27FC236}">
                <a16:creationId xmlns:a16="http://schemas.microsoft.com/office/drawing/2014/main" id="{F517ACD9-84EF-0548-BED3-66784C870529}"/>
              </a:ext>
            </a:extLst>
          </p:cNvPr>
          <p:cNvSpPr>
            <a:spLocks noGrp="1"/>
          </p:cNvSpPr>
          <p:nvPr>
            <p:ph type="body" sz="quarter" idx="25" hasCustomPrompt="1"/>
          </p:nvPr>
        </p:nvSpPr>
        <p:spPr>
          <a:xfrm>
            <a:off x="10023177" y="1776897"/>
            <a:ext cx="921457" cy="450000"/>
          </a:xfrm>
          <a:prstGeom prst="rect">
            <a:avLst/>
          </a:prstGeom>
          <a:solidFill>
            <a:srgbClr val="95CDC9"/>
          </a:solidFill>
          <a:ln>
            <a:noFill/>
          </a:ln>
        </p:spPr>
        <p:txBody>
          <a:bodyPr anchor="ctr"/>
          <a:lstStyle>
            <a:lvl1pPr algn="ctr">
              <a:defRPr sz="900" b="0" i="0">
                <a:solidFill>
                  <a:srgbClr val="10889D"/>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Referrals</a:t>
            </a:r>
            <a:br>
              <a:rPr lang="en-US"/>
            </a:br>
            <a:r>
              <a:rPr lang="en-US"/>
              <a:t>(Assessors)</a:t>
            </a:r>
          </a:p>
        </p:txBody>
      </p:sp>
      <p:sp>
        <p:nvSpPr>
          <p:cNvPr id="30" name="Text Placeholder 41">
            <a:extLst>
              <a:ext uri="{FF2B5EF4-FFF2-40B4-BE49-F238E27FC236}">
                <a16:creationId xmlns:a16="http://schemas.microsoft.com/office/drawing/2014/main" id="{EF8A09D2-B4CA-2A48-A9C1-DDE84D2C9AA6}"/>
              </a:ext>
            </a:extLst>
          </p:cNvPr>
          <p:cNvSpPr>
            <a:spLocks noGrp="1"/>
          </p:cNvSpPr>
          <p:nvPr>
            <p:ph type="body" sz="quarter" idx="34" hasCustomPrompt="1"/>
          </p:nvPr>
        </p:nvSpPr>
        <p:spPr>
          <a:xfrm>
            <a:off x="4579652" y="1524000"/>
            <a:ext cx="1524834" cy="165076"/>
          </a:xfrm>
          <a:prstGeom prst="rect">
            <a:avLst/>
          </a:prstGeom>
        </p:spPr>
        <p:txBody>
          <a:bodyPr anchor="ctr"/>
          <a:lstStyle>
            <a:lvl1pPr algn="ctr">
              <a:defRPr sz="1100" b="1"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Online Channels</a:t>
            </a:r>
          </a:p>
        </p:txBody>
      </p:sp>
      <p:sp>
        <p:nvSpPr>
          <p:cNvPr id="31" name="Text Placeholder 41">
            <a:extLst>
              <a:ext uri="{FF2B5EF4-FFF2-40B4-BE49-F238E27FC236}">
                <a16:creationId xmlns:a16="http://schemas.microsoft.com/office/drawing/2014/main" id="{CDBCEC40-920D-8C4F-A04A-0F335153C7EB}"/>
              </a:ext>
            </a:extLst>
          </p:cNvPr>
          <p:cNvSpPr>
            <a:spLocks noGrp="1"/>
          </p:cNvSpPr>
          <p:nvPr>
            <p:ph type="body" sz="quarter" idx="35" hasCustomPrompt="1"/>
          </p:nvPr>
        </p:nvSpPr>
        <p:spPr>
          <a:xfrm>
            <a:off x="6536630" y="1524000"/>
            <a:ext cx="1524834" cy="165076"/>
          </a:xfrm>
          <a:prstGeom prst="rect">
            <a:avLst/>
          </a:prstGeom>
        </p:spPr>
        <p:txBody>
          <a:bodyPr anchor="ctr"/>
          <a:lstStyle>
            <a:lvl1pPr algn="ctr">
              <a:defRPr sz="1100" b="1"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Content-based</a:t>
            </a:r>
          </a:p>
        </p:txBody>
      </p:sp>
      <p:sp>
        <p:nvSpPr>
          <p:cNvPr id="32" name="Text Placeholder 41">
            <a:extLst>
              <a:ext uri="{FF2B5EF4-FFF2-40B4-BE49-F238E27FC236}">
                <a16:creationId xmlns:a16="http://schemas.microsoft.com/office/drawing/2014/main" id="{DC711374-F3A5-E146-95D5-6FB87856073B}"/>
              </a:ext>
            </a:extLst>
          </p:cNvPr>
          <p:cNvSpPr>
            <a:spLocks noGrp="1"/>
          </p:cNvSpPr>
          <p:nvPr>
            <p:ph type="body" sz="quarter" idx="36" hasCustomPrompt="1"/>
          </p:nvPr>
        </p:nvSpPr>
        <p:spPr>
          <a:xfrm>
            <a:off x="8854395" y="1524000"/>
            <a:ext cx="921457" cy="178827"/>
          </a:xfrm>
          <a:prstGeom prst="rect">
            <a:avLst/>
          </a:prstGeom>
        </p:spPr>
        <p:txBody>
          <a:bodyPr lIns="0" tIns="0" rIns="0" bIns="0" anchor="ctr"/>
          <a:lstStyle>
            <a:lvl1pPr algn="l">
              <a:defRPr sz="1100" b="1"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Offline</a:t>
            </a:r>
          </a:p>
        </p:txBody>
      </p:sp>
      <p:cxnSp>
        <p:nvCxnSpPr>
          <p:cNvPr id="53" name="Straight Arrow Connector 52">
            <a:extLst>
              <a:ext uri="{FF2B5EF4-FFF2-40B4-BE49-F238E27FC236}">
                <a16:creationId xmlns:a16="http://schemas.microsoft.com/office/drawing/2014/main" id="{2879B020-3860-164A-8B94-5E2F2390737B}"/>
              </a:ext>
            </a:extLst>
          </p:cNvPr>
          <p:cNvCxnSpPr>
            <a:cxnSpLocks/>
          </p:cNvCxnSpPr>
          <p:nvPr userDrawn="1"/>
        </p:nvCxnSpPr>
        <p:spPr>
          <a:xfrm flipH="1">
            <a:off x="9779100" y="2001897"/>
            <a:ext cx="216000" cy="0"/>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935A00FD-3D4D-3A4B-875B-C7F9FC5D10A0}"/>
              </a:ext>
            </a:extLst>
          </p:cNvPr>
          <p:cNvCxnSpPr>
            <a:cxnSpLocks/>
          </p:cNvCxnSpPr>
          <p:nvPr userDrawn="1"/>
        </p:nvCxnSpPr>
        <p:spPr>
          <a:xfrm>
            <a:off x="3717820" y="2482232"/>
            <a:ext cx="3891511" cy="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E192EC5-2CCC-1C4C-B2B3-EBE03B59AC91}"/>
              </a:ext>
            </a:extLst>
          </p:cNvPr>
          <p:cNvCxnSpPr>
            <a:cxnSpLocks/>
          </p:cNvCxnSpPr>
          <p:nvPr userDrawn="1"/>
        </p:nvCxnSpPr>
        <p:spPr>
          <a:xfrm>
            <a:off x="3717819" y="2227199"/>
            <a:ext cx="0" cy="26640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5E596D1-3823-4C4A-A4CE-ED04B5EE8EA4}"/>
              </a:ext>
            </a:extLst>
          </p:cNvPr>
          <p:cNvCxnSpPr>
            <a:cxnSpLocks/>
          </p:cNvCxnSpPr>
          <p:nvPr userDrawn="1"/>
        </p:nvCxnSpPr>
        <p:spPr>
          <a:xfrm>
            <a:off x="4624470" y="2227199"/>
            <a:ext cx="0" cy="26640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2294378-518F-634C-8945-6DB3E3E6CA66}"/>
              </a:ext>
            </a:extLst>
          </p:cNvPr>
          <p:cNvCxnSpPr>
            <a:cxnSpLocks/>
          </p:cNvCxnSpPr>
          <p:nvPr userDrawn="1"/>
        </p:nvCxnSpPr>
        <p:spPr>
          <a:xfrm>
            <a:off x="6693493" y="2227199"/>
            <a:ext cx="0" cy="26640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6BEECD0-4EC8-1942-BFB7-F71ED563A8E4}"/>
              </a:ext>
            </a:extLst>
          </p:cNvPr>
          <p:cNvCxnSpPr>
            <a:cxnSpLocks/>
          </p:cNvCxnSpPr>
          <p:nvPr userDrawn="1"/>
        </p:nvCxnSpPr>
        <p:spPr>
          <a:xfrm>
            <a:off x="7600144" y="2227199"/>
            <a:ext cx="0" cy="26640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E74FD4C2-C557-704F-85BF-E015A5D60EF2}"/>
              </a:ext>
            </a:extLst>
          </p:cNvPr>
          <p:cNvCxnSpPr>
            <a:cxnSpLocks/>
          </p:cNvCxnSpPr>
          <p:nvPr userDrawn="1"/>
        </p:nvCxnSpPr>
        <p:spPr>
          <a:xfrm flipV="1">
            <a:off x="3361870" y="5377308"/>
            <a:ext cx="0" cy="566292"/>
          </a:xfrm>
          <a:prstGeom prst="straightConnector1">
            <a:avLst/>
          </a:prstGeom>
          <a:ln w="22225" cap="sq" cmpd="sng" algn="ctr">
            <a:solidFill>
              <a:schemeClr val="tx1">
                <a:lumMod val="85000"/>
                <a:lumOff val="15000"/>
              </a:schemeClr>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8AA58971-4F54-494A-B00B-4CD29CCDE9C0}"/>
              </a:ext>
            </a:extLst>
          </p:cNvPr>
          <p:cNvCxnSpPr>
            <a:cxnSpLocks/>
          </p:cNvCxnSpPr>
          <p:nvPr userDrawn="1"/>
        </p:nvCxnSpPr>
        <p:spPr>
          <a:xfrm>
            <a:off x="3354962" y="5943600"/>
            <a:ext cx="8056738" cy="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03A31FF-78AF-CC4A-8974-BB5A15E57A04}"/>
              </a:ext>
            </a:extLst>
          </p:cNvPr>
          <p:cNvCxnSpPr>
            <a:cxnSpLocks/>
            <a:stCxn id="29" idx="3"/>
          </p:cNvCxnSpPr>
          <p:nvPr userDrawn="1"/>
        </p:nvCxnSpPr>
        <p:spPr>
          <a:xfrm flipV="1">
            <a:off x="8070059" y="3435337"/>
            <a:ext cx="3341641" cy="3490"/>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BA76EF-BEC8-6E4C-8428-4B5DAFF9E909}"/>
              </a:ext>
            </a:extLst>
          </p:cNvPr>
          <p:cNvCxnSpPr>
            <a:cxnSpLocks/>
          </p:cNvCxnSpPr>
          <p:nvPr userDrawn="1"/>
        </p:nvCxnSpPr>
        <p:spPr>
          <a:xfrm>
            <a:off x="11402887" y="3427046"/>
            <a:ext cx="0" cy="2516554"/>
          </a:xfrm>
          <a:prstGeom prst="line">
            <a:avLst/>
          </a:prstGeom>
          <a:ln w="2222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8" name="Text Placeholder 10">
            <a:extLst>
              <a:ext uri="{FF2B5EF4-FFF2-40B4-BE49-F238E27FC236}">
                <a16:creationId xmlns:a16="http://schemas.microsoft.com/office/drawing/2014/main" id="{0AD12E75-304E-5840-92D0-79FDDA4C4CB6}"/>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Marketing Map</a:t>
            </a:r>
            <a:endParaRPr lang="en-GB">
              <a:solidFill>
                <a:srgbClr val="5B5D6B"/>
              </a:solidFill>
              <a:effectLst/>
              <a:latin typeface="Raleway SemiBold" panose="020B0003030101060003" pitchFamily="34" charset="0"/>
            </a:endParaRPr>
          </a:p>
        </p:txBody>
      </p:sp>
    </p:spTree>
    <p:extLst>
      <p:ext uri="{BB962C8B-B14F-4D97-AF65-F5344CB8AC3E}">
        <p14:creationId xmlns:p14="http://schemas.microsoft.com/office/powerpoint/2010/main" val="1713807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mail Comparis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4745CCA-F8EB-EF48-BC33-9C8648356B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73093" y="1583939"/>
            <a:ext cx="3962400" cy="5269149"/>
          </a:xfrm>
          <a:prstGeom prst="rect">
            <a:avLst/>
          </a:prstGeom>
        </p:spPr>
      </p:pic>
      <p:pic>
        <p:nvPicPr>
          <p:cNvPr id="14" name="Picture 13">
            <a:extLst>
              <a:ext uri="{FF2B5EF4-FFF2-40B4-BE49-F238E27FC236}">
                <a16:creationId xmlns:a16="http://schemas.microsoft.com/office/drawing/2014/main" id="{B8396618-754E-024F-BB8C-AF5CADD931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82893" y="1716005"/>
            <a:ext cx="1752600" cy="2017795"/>
          </a:xfrm>
          <a:prstGeom prst="rect">
            <a:avLst/>
          </a:prstGeom>
        </p:spPr>
      </p:pic>
      <p:pic>
        <p:nvPicPr>
          <p:cNvPr id="6" name="Picture 5">
            <a:extLst>
              <a:ext uri="{FF2B5EF4-FFF2-40B4-BE49-F238E27FC236}">
                <a16:creationId xmlns:a16="http://schemas.microsoft.com/office/drawing/2014/main" id="{F1E83043-8751-AB4F-ADF1-ED2D530BA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52600" y="1583939"/>
            <a:ext cx="3962400" cy="5269149"/>
          </a:xfrm>
          <a:prstGeom prst="rect">
            <a:avLst/>
          </a:prstGeom>
        </p:spPr>
      </p:pic>
      <p:sp>
        <p:nvSpPr>
          <p:cNvPr id="7" name="Text Placeholder 10">
            <a:extLst>
              <a:ext uri="{FF2B5EF4-FFF2-40B4-BE49-F238E27FC236}">
                <a16:creationId xmlns:a16="http://schemas.microsoft.com/office/drawing/2014/main" id="{CB2893DD-0E7A-A548-A7E7-E8376D1FFC84}"/>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defRPr lang="en-GB" sz="3200" b="1" smtClean="0">
                <a:effectLst/>
              </a:defRPr>
            </a:lvl1pPr>
          </a:lstStyle>
          <a:p>
            <a:r>
              <a:rPr lang="en-GB" b="1">
                <a:solidFill>
                  <a:srgbClr val="5B5D6B"/>
                </a:solidFill>
                <a:effectLst/>
                <a:latin typeface="Raleway" panose="020B0003030101060003" pitchFamily="34" charset="0"/>
              </a:rPr>
              <a:t>Email comparison</a:t>
            </a:r>
            <a:endParaRPr lang="en-GB">
              <a:solidFill>
                <a:srgbClr val="5B5D6B"/>
              </a:solidFill>
              <a:effectLst/>
              <a:latin typeface="Raleway SemiBold" panose="020B0003030101060003" pitchFamily="34" charset="0"/>
            </a:endParaRPr>
          </a:p>
        </p:txBody>
      </p:sp>
      <p:pic>
        <p:nvPicPr>
          <p:cNvPr id="8" name="Picture 7">
            <a:extLst>
              <a:ext uri="{FF2B5EF4-FFF2-40B4-BE49-F238E27FC236}">
                <a16:creationId xmlns:a16="http://schemas.microsoft.com/office/drawing/2014/main" id="{93F5533A-B76E-534F-A73A-0A17E9018FA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2400" y="1716005"/>
            <a:ext cx="1752600" cy="2017795"/>
          </a:xfrm>
          <a:prstGeom prst="rect">
            <a:avLst/>
          </a:prstGeom>
        </p:spPr>
      </p:pic>
      <p:sp>
        <p:nvSpPr>
          <p:cNvPr id="9" name="Text Placeholder 5">
            <a:extLst>
              <a:ext uri="{FF2B5EF4-FFF2-40B4-BE49-F238E27FC236}">
                <a16:creationId xmlns:a16="http://schemas.microsoft.com/office/drawing/2014/main" id="{08439BFE-281C-EE4C-BAC6-4E3B466BD800}"/>
              </a:ext>
            </a:extLst>
          </p:cNvPr>
          <p:cNvSpPr>
            <a:spLocks noGrp="1"/>
          </p:cNvSpPr>
          <p:nvPr>
            <p:ph type="body" sz="quarter" idx="16" hasCustomPrompt="1"/>
          </p:nvPr>
        </p:nvSpPr>
        <p:spPr>
          <a:xfrm>
            <a:off x="2101850" y="3030219"/>
            <a:ext cx="1860550" cy="551181"/>
          </a:xfrm>
          <a:prstGeom prst="rect">
            <a:avLst/>
          </a:prstGeom>
        </p:spPr>
        <p:txBody>
          <a:bodyPr lIns="0" tIns="0" rIns="0" bIns="0" anchor="t"/>
          <a:lstStyle>
            <a:lvl1pPr algn="l">
              <a:defRPr sz="1800">
                <a:solidFill>
                  <a:srgbClr val="5C5470"/>
                </a:solidFill>
                <a:latin typeface="Raleway" panose="020B0003030101060003" pitchFamily="34" charset="0"/>
              </a:defRPr>
            </a:lvl1pPr>
          </a:lstStyle>
          <a:p>
            <a:pPr lvl="0"/>
            <a:r>
              <a:rPr lang="en-US"/>
              <a:t>Plain text</a:t>
            </a:r>
            <a:br>
              <a:rPr lang="en-US"/>
            </a:br>
            <a:r>
              <a:rPr lang="en-US"/>
              <a:t>lead generation</a:t>
            </a:r>
          </a:p>
        </p:txBody>
      </p:sp>
      <p:sp>
        <p:nvSpPr>
          <p:cNvPr id="10" name="Text Placeholder 5">
            <a:extLst>
              <a:ext uri="{FF2B5EF4-FFF2-40B4-BE49-F238E27FC236}">
                <a16:creationId xmlns:a16="http://schemas.microsoft.com/office/drawing/2014/main" id="{1CF97D1E-9639-C042-91F3-F8C39370B53D}"/>
              </a:ext>
            </a:extLst>
          </p:cNvPr>
          <p:cNvSpPr>
            <a:spLocks noGrp="1"/>
          </p:cNvSpPr>
          <p:nvPr>
            <p:ph type="body" sz="quarter" idx="17" hasCustomPrompt="1"/>
          </p:nvPr>
        </p:nvSpPr>
        <p:spPr>
          <a:xfrm>
            <a:off x="2101850" y="3944619"/>
            <a:ext cx="3308350" cy="1998981"/>
          </a:xfrm>
          <a:prstGeom prst="rect">
            <a:avLst/>
          </a:prstGeom>
        </p:spPr>
        <p:txBody>
          <a:bodyPr lIns="0" tIns="0" rIns="0" bIns="0" anchor="t"/>
          <a:lstStyle>
            <a:lvl1pPr marL="285750" indent="-285750" algn="l">
              <a:spcAft>
                <a:spcPts val="600"/>
              </a:spcAft>
              <a:buSzPct val="65000"/>
              <a:buFontTx/>
              <a:buBlip>
                <a:blip r:embed="rId4"/>
              </a:buBlip>
              <a:defRPr sz="1250">
                <a:solidFill>
                  <a:srgbClr val="5C5470"/>
                </a:solidFill>
                <a:latin typeface="Raleway" panose="020B0003030101060003" pitchFamily="34" charset="0"/>
              </a:defRPr>
            </a:lvl1pPr>
          </a:lstStyle>
          <a:p>
            <a:pPr lvl="0"/>
            <a:r>
              <a:rPr lang="en-US"/>
              <a:t>Segmented by industry and job function</a:t>
            </a:r>
          </a:p>
          <a:p>
            <a:pPr lvl="0"/>
            <a:r>
              <a:rPr lang="en-US"/>
              <a:t>Focused on issues established</a:t>
            </a:r>
            <a:br>
              <a:rPr lang="en-US"/>
            </a:br>
            <a:r>
              <a:rPr lang="en-US"/>
              <a:t>in persona research</a:t>
            </a:r>
          </a:p>
          <a:p>
            <a:pPr lvl="0"/>
            <a:r>
              <a:rPr lang="en-US"/>
              <a:t>1 to 1</a:t>
            </a:r>
          </a:p>
          <a:p>
            <a:pPr lvl="0"/>
            <a:r>
              <a:rPr lang="en-US"/>
              <a:t>From key to staff</a:t>
            </a:r>
          </a:p>
          <a:p>
            <a:pPr lvl="0"/>
            <a:r>
              <a:rPr lang="en-US"/>
              <a:t>Opening up a conversation</a:t>
            </a:r>
          </a:p>
          <a:p>
            <a:pPr lvl="0"/>
            <a:r>
              <a:rPr lang="en-US"/>
              <a:t>Gaining insight</a:t>
            </a:r>
          </a:p>
          <a:p>
            <a:pPr lvl="0"/>
            <a:r>
              <a:rPr lang="en-US"/>
              <a:t>Measured by positive response</a:t>
            </a:r>
          </a:p>
        </p:txBody>
      </p:sp>
      <p:sp>
        <p:nvSpPr>
          <p:cNvPr id="11" name="Text Placeholder 5">
            <a:extLst>
              <a:ext uri="{FF2B5EF4-FFF2-40B4-BE49-F238E27FC236}">
                <a16:creationId xmlns:a16="http://schemas.microsoft.com/office/drawing/2014/main" id="{7527B14B-C2C5-A446-B4F4-76E1246012C4}"/>
              </a:ext>
            </a:extLst>
          </p:cNvPr>
          <p:cNvSpPr>
            <a:spLocks noGrp="1"/>
          </p:cNvSpPr>
          <p:nvPr>
            <p:ph type="body" sz="quarter" idx="18" hasCustomPrompt="1"/>
          </p:nvPr>
        </p:nvSpPr>
        <p:spPr>
          <a:xfrm>
            <a:off x="6845788" y="3030219"/>
            <a:ext cx="1860550" cy="551181"/>
          </a:xfrm>
          <a:prstGeom prst="rect">
            <a:avLst/>
          </a:prstGeom>
        </p:spPr>
        <p:txBody>
          <a:bodyPr lIns="0" tIns="0" rIns="0" bIns="0" anchor="t"/>
          <a:lstStyle>
            <a:lvl1pPr algn="l">
              <a:defRPr sz="1800">
                <a:solidFill>
                  <a:srgbClr val="5C5470"/>
                </a:solidFill>
                <a:latin typeface="Raleway" panose="020B0003030101060003" pitchFamily="34" charset="0"/>
              </a:defRPr>
            </a:lvl1pPr>
          </a:lstStyle>
          <a:p>
            <a:pPr lvl="0"/>
            <a:r>
              <a:rPr lang="en-US"/>
              <a:t>HTML</a:t>
            </a:r>
            <a:br>
              <a:rPr lang="en-US"/>
            </a:br>
            <a:r>
              <a:rPr lang="en-US"/>
              <a:t>content</a:t>
            </a:r>
          </a:p>
        </p:txBody>
      </p:sp>
      <p:sp>
        <p:nvSpPr>
          <p:cNvPr id="12" name="Text Placeholder 5">
            <a:extLst>
              <a:ext uri="{FF2B5EF4-FFF2-40B4-BE49-F238E27FC236}">
                <a16:creationId xmlns:a16="http://schemas.microsoft.com/office/drawing/2014/main" id="{587BFC69-DF80-5644-AF77-48D155FF4064}"/>
              </a:ext>
            </a:extLst>
          </p:cNvPr>
          <p:cNvSpPr>
            <a:spLocks noGrp="1"/>
          </p:cNvSpPr>
          <p:nvPr>
            <p:ph type="body" sz="quarter" idx="19" hasCustomPrompt="1"/>
          </p:nvPr>
        </p:nvSpPr>
        <p:spPr>
          <a:xfrm>
            <a:off x="6845788" y="3944619"/>
            <a:ext cx="3308350" cy="1998981"/>
          </a:xfrm>
          <a:prstGeom prst="rect">
            <a:avLst/>
          </a:prstGeom>
        </p:spPr>
        <p:txBody>
          <a:bodyPr lIns="0" tIns="0" rIns="0" bIns="0" anchor="t"/>
          <a:lstStyle>
            <a:lvl1pPr marL="285750" indent="-285750" algn="l">
              <a:spcAft>
                <a:spcPts val="600"/>
              </a:spcAft>
              <a:buSzPct val="65000"/>
              <a:buFontTx/>
              <a:buBlip>
                <a:blip r:embed="rId4"/>
              </a:buBlip>
              <a:defRPr sz="1250">
                <a:solidFill>
                  <a:srgbClr val="5C5470"/>
                </a:solidFill>
                <a:latin typeface="Raleway" panose="020B0003030101060003" pitchFamily="34" charset="0"/>
              </a:defRPr>
            </a:lvl1pPr>
          </a:lstStyle>
          <a:p>
            <a:pPr lvl="0"/>
            <a:r>
              <a:rPr lang="en-US"/>
              <a:t>Segmented by industry and job function</a:t>
            </a:r>
          </a:p>
          <a:p>
            <a:pPr lvl="0"/>
            <a:r>
              <a:rPr lang="en-US"/>
              <a:t>Designed to help not sell</a:t>
            </a:r>
          </a:p>
          <a:p>
            <a:pPr lvl="0"/>
            <a:r>
              <a:rPr lang="en-US"/>
              <a:t>Focused on issues established</a:t>
            </a:r>
            <a:br>
              <a:rPr lang="en-US"/>
            </a:br>
            <a:r>
              <a:rPr lang="en-US"/>
              <a:t>in persona research</a:t>
            </a:r>
          </a:p>
          <a:p>
            <a:pPr lvl="0"/>
            <a:r>
              <a:rPr lang="en-US"/>
              <a:t>Links to gated content</a:t>
            </a:r>
          </a:p>
          <a:p>
            <a:pPr lvl="0"/>
            <a:r>
              <a:rPr lang="en-US"/>
              <a:t>Measured by engagement</a:t>
            </a:r>
            <a:br>
              <a:rPr lang="en-US"/>
            </a:br>
            <a:r>
              <a:rPr lang="en-US"/>
              <a:t>and downloads</a:t>
            </a:r>
          </a:p>
        </p:txBody>
      </p:sp>
      <p:cxnSp>
        <p:nvCxnSpPr>
          <p:cNvPr id="16" name="Straight Connector 15">
            <a:extLst>
              <a:ext uri="{FF2B5EF4-FFF2-40B4-BE49-F238E27FC236}">
                <a16:creationId xmlns:a16="http://schemas.microsoft.com/office/drawing/2014/main" id="{4AE3B78D-214A-974A-B6FA-1E0350C03AF6}"/>
              </a:ext>
            </a:extLst>
          </p:cNvPr>
          <p:cNvCxnSpPr/>
          <p:nvPr userDrawn="1"/>
        </p:nvCxnSpPr>
        <p:spPr>
          <a:xfrm>
            <a:off x="2101850" y="3733800"/>
            <a:ext cx="1654175" cy="0"/>
          </a:xfrm>
          <a:prstGeom prst="line">
            <a:avLst/>
          </a:prstGeom>
          <a:ln w="19050">
            <a:solidFill>
              <a:srgbClr val="5C547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A4604AE-44FF-7D45-A274-BC68EABEF3F3}"/>
              </a:ext>
            </a:extLst>
          </p:cNvPr>
          <p:cNvCxnSpPr/>
          <p:nvPr userDrawn="1"/>
        </p:nvCxnSpPr>
        <p:spPr>
          <a:xfrm>
            <a:off x="6845788" y="3733800"/>
            <a:ext cx="1654175" cy="0"/>
          </a:xfrm>
          <a:prstGeom prst="line">
            <a:avLst/>
          </a:prstGeom>
          <a:ln w="19050">
            <a:solidFill>
              <a:srgbClr val="5C547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21AD16A9-2CA7-A049-9B31-D3E4D23BC5E4}"/>
              </a:ext>
            </a:extLst>
          </p:cNvPr>
          <p:cNvPicPr>
            <a:picLocks noChangeAspect="1"/>
          </p:cNvPicPr>
          <p:nvPr userDrawn="1"/>
        </p:nvPicPr>
        <p:blipFill>
          <a:blip r:embed="rId5"/>
          <a:stretch>
            <a:fillRect/>
          </a:stretch>
        </p:blipFill>
        <p:spPr>
          <a:xfrm>
            <a:off x="4413250" y="2255002"/>
            <a:ext cx="850900" cy="939800"/>
          </a:xfrm>
          <a:prstGeom prst="rect">
            <a:avLst/>
          </a:prstGeom>
        </p:spPr>
      </p:pic>
      <p:pic>
        <p:nvPicPr>
          <p:cNvPr id="3" name="Picture 2">
            <a:extLst>
              <a:ext uri="{FF2B5EF4-FFF2-40B4-BE49-F238E27FC236}">
                <a16:creationId xmlns:a16="http://schemas.microsoft.com/office/drawing/2014/main" id="{C2B24CB6-27A0-E144-BD12-4B3F49E228CC}"/>
              </a:ext>
            </a:extLst>
          </p:cNvPr>
          <p:cNvPicPr>
            <a:picLocks noChangeAspect="1"/>
          </p:cNvPicPr>
          <p:nvPr userDrawn="1"/>
        </p:nvPicPr>
        <p:blipFill>
          <a:blip r:embed="rId6"/>
          <a:stretch>
            <a:fillRect/>
          </a:stretch>
        </p:blipFill>
        <p:spPr>
          <a:xfrm>
            <a:off x="9133743" y="2255002"/>
            <a:ext cx="850900" cy="939800"/>
          </a:xfrm>
          <a:prstGeom prst="rect">
            <a:avLst/>
          </a:prstGeom>
        </p:spPr>
      </p:pic>
    </p:spTree>
    <p:extLst>
      <p:ext uri="{BB962C8B-B14F-4D97-AF65-F5344CB8AC3E}">
        <p14:creationId xmlns:p14="http://schemas.microsoft.com/office/powerpoint/2010/main" val="18298815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Using Content to Drive Leads">
    <p:spTree>
      <p:nvGrpSpPr>
        <p:cNvPr id="1" name=""/>
        <p:cNvGrpSpPr/>
        <p:nvPr/>
      </p:nvGrpSpPr>
      <p:grpSpPr>
        <a:xfrm>
          <a:off x="0" y="0"/>
          <a:ext cx="0" cy="0"/>
          <a:chOff x="0" y="0"/>
          <a:chExt cx="0" cy="0"/>
        </a:xfrm>
      </p:grpSpPr>
      <p:cxnSp>
        <p:nvCxnSpPr>
          <p:cNvPr id="69" name="Elbow Connector 68">
            <a:extLst>
              <a:ext uri="{FF2B5EF4-FFF2-40B4-BE49-F238E27FC236}">
                <a16:creationId xmlns:a16="http://schemas.microsoft.com/office/drawing/2014/main" id="{AE717672-4FA3-FA49-A06F-B936A9D0A188}"/>
              </a:ext>
            </a:extLst>
          </p:cNvPr>
          <p:cNvCxnSpPr>
            <a:cxnSpLocks/>
          </p:cNvCxnSpPr>
          <p:nvPr userDrawn="1"/>
        </p:nvCxnSpPr>
        <p:spPr>
          <a:xfrm>
            <a:off x="2606675" y="5300434"/>
            <a:ext cx="2425214" cy="570566"/>
          </a:xfrm>
          <a:prstGeom prst="bentConnector3">
            <a:avLst>
              <a:gd name="adj1" fmla="val 35637"/>
            </a:avLst>
          </a:prstGeom>
          <a:ln w="22225">
            <a:solidFill>
              <a:srgbClr val="5EB1AC"/>
            </a:solidFill>
            <a:tailEnd type="arrow" w="lg" len="sm"/>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1D06BBBA-B699-8F46-A2A8-BBD65C82D35F}"/>
              </a:ext>
            </a:extLst>
          </p:cNvPr>
          <p:cNvSpPr/>
          <p:nvPr userDrawn="1"/>
        </p:nvSpPr>
        <p:spPr>
          <a:xfrm>
            <a:off x="5031889" y="5071834"/>
            <a:ext cx="2095739" cy="1024166"/>
          </a:xfrm>
          <a:prstGeom prst="rect">
            <a:avLst/>
          </a:prstGeom>
          <a:gradFill>
            <a:gsLst>
              <a:gs pos="0">
                <a:srgbClr val="5C5470"/>
              </a:gs>
              <a:gs pos="100000">
                <a:srgbClr val="2828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EF85B7E-9EC9-8B45-989D-96A915D4F455}"/>
              </a:ext>
            </a:extLst>
          </p:cNvPr>
          <p:cNvSpPr/>
          <p:nvPr userDrawn="1"/>
        </p:nvSpPr>
        <p:spPr>
          <a:xfrm>
            <a:off x="5031889" y="3996813"/>
            <a:ext cx="2095739" cy="716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solidFill>
                <a:schemeClr val="bg1">
                  <a:lumMod val="95000"/>
                </a:schemeClr>
              </a:solidFill>
            </a:endParaRPr>
          </a:p>
        </p:txBody>
      </p:sp>
      <p:sp>
        <p:nvSpPr>
          <p:cNvPr id="45" name="Rectangle 44">
            <a:extLst>
              <a:ext uri="{FF2B5EF4-FFF2-40B4-BE49-F238E27FC236}">
                <a16:creationId xmlns:a16="http://schemas.microsoft.com/office/drawing/2014/main" id="{7BBCCA4E-10F1-EB48-AA8C-482DEB58DD9F}"/>
              </a:ext>
            </a:extLst>
          </p:cNvPr>
          <p:cNvSpPr/>
          <p:nvPr userDrawn="1"/>
        </p:nvSpPr>
        <p:spPr>
          <a:xfrm>
            <a:off x="7627605" y="3780503"/>
            <a:ext cx="2095739" cy="716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solidFill>
                <a:schemeClr val="bg1">
                  <a:lumMod val="95000"/>
                </a:schemeClr>
              </a:solidFill>
            </a:endParaRPr>
          </a:p>
        </p:txBody>
      </p:sp>
      <p:sp>
        <p:nvSpPr>
          <p:cNvPr id="47" name="Rectangle 46">
            <a:extLst>
              <a:ext uri="{FF2B5EF4-FFF2-40B4-BE49-F238E27FC236}">
                <a16:creationId xmlns:a16="http://schemas.microsoft.com/office/drawing/2014/main" id="{13E3B89A-2E0E-754E-AC30-8F73923483A6}"/>
              </a:ext>
            </a:extLst>
          </p:cNvPr>
          <p:cNvSpPr/>
          <p:nvPr userDrawn="1"/>
        </p:nvSpPr>
        <p:spPr>
          <a:xfrm>
            <a:off x="2436173" y="4714568"/>
            <a:ext cx="2095739" cy="716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solidFill>
                <a:schemeClr val="bg1">
                  <a:lumMod val="95000"/>
                </a:schemeClr>
              </a:solidFill>
            </a:endParaRPr>
          </a:p>
        </p:txBody>
      </p:sp>
      <p:sp>
        <p:nvSpPr>
          <p:cNvPr id="42" name="Rectangle 41">
            <a:extLst>
              <a:ext uri="{FF2B5EF4-FFF2-40B4-BE49-F238E27FC236}">
                <a16:creationId xmlns:a16="http://schemas.microsoft.com/office/drawing/2014/main" id="{04395510-5E20-B243-8D7B-39FF88A885A5}"/>
              </a:ext>
            </a:extLst>
          </p:cNvPr>
          <p:cNvSpPr/>
          <p:nvPr userDrawn="1"/>
        </p:nvSpPr>
        <p:spPr>
          <a:xfrm>
            <a:off x="2438514" y="3790335"/>
            <a:ext cx="2057286" cy="7054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solidFill>
                <a:schemeClr val="bg1">
                  <a:lumMod val="95000"/>
                </a:schemeClr>
              </a:solidFill>
            </a:endParaRPr>
          </a:p>
        </p:txBody>
      </p:sp>
      <p:sp>
        <p:nvSpPr>
          <p:cNvPr id="5" name="Text Placeholder 10">
            <a:extLst>
              <a:ext uri="{FF2B5EF4-FFF2-40B4-BE49-F238E27FC236}">
                <a16:creationId xmlns:a16="http://schemas.microsoft.com/office/drawing/2014/main" id="{064F14C1-C9EF-E44A-9172-9A5A5A5DACB7}"/>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lgn="l">
              <a:defRPr lang="en-GB" sz="3200" b="1" smtClean="0">
                <a:effectLst/>
              </a:defRPr>
            </a:lvl1pPr>
          </a:lstStyle>
          <a:p>
            <a:r>
              <a:rPr lang="en-GB" b="1">
                <a:solidFill>
                  <a:srgbClr val="5B5D6B"/>
                </a:solidFill>
                <a:effectLst/>
                <a:latin typeface="Raleway" panose="020B0003030101060003" pitchFamily="34" charset="0"/>
              </a:rPr>
              <a:t>Using content to drive leads</a:t>
            </a:r>
            <a:endParaRPr lang="en-GB">
              <a:solidFill>
                <a:srgbClr val="5B5D6B"/>
              </a:solidFill>
              <a:effectLst/>
              <a:latin typeface="Raleway SemiBold" panose="020B0003030101060003" pitchFamily="34" charset="0"/>
            </a:endParaRPr>
          </a:p>
        </p:txBody>
      </p:sp>
      <p:sp>
        <p:nvSpPr>
          <p:cNvPr id="6" name="Rectangle 5">
            <a:extLst>
              <a:ext uri="{FF2B5EF4-FFF2-40B4-BE49-F238E27FC236}">
                <a16:creationId xmlns:a16="http://schemas.microsoft.com/office/drawing/2014/main" id="{0F717D7A-1FA5-FE4F-BEB0-1658850F1467}"/>
              </a:ext>
            </a:extLst>
          </p:cNvPr>
          <p:cNvSpPr/>
          <p:nvPr userDrawn="1"/>
        </p:nvSpPr>
        <p:spPr>
          <a:xfrm>
            <a:off x="1671598" y="1981200"/>
            <a:ext cx="3886200" cy="152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solidFill>
                <a:schemeClr val="bg1">
                  <a:lumMod val="95000"/>
                </a:schemeClr>
              </a:solidFill>
            </a:endParaRPr>
          </a:p>
        </p:txBody>
      </p:sp>
      <p:sp>
        <p:nvSpPr>
          <p:cNvPr id="7" name="Rectangle 6">
            <a:extLst>
              <a:ext uri="{FF2B5EF4-FFF2-40B4-BE49-F238E27FC236}">
                <a16:creationId xmlns:a16="http://schemas.microsoft.com/office/drawing/2014/main" id="{D57E320A-6F3B-A749-BC18-239FE7C49A58}"/>
              </a:ext>
            </a:extLst>
          </p:cNvPr>
          <p:cNvSpPr/>
          <p:nvPr userDrawn="1"/>
        </p:nvSpPr>
        <p:spPr>
          <a:xfrm>
            <a:off x="6605050" y="1981200"/>
            <a:ext cx="3886200" cy="152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solidFill>
                <a:schemeClr val="bg1">
                  <a:lumMod val="95000"/>
                </a:schemeClr>
              </a:solidFill>
            </a:endParaRPr>
          </a:p>
        </p:txBody>
      </p:sp>
      <p:sp>
        <p:nvSpPr>
          <p:cNvPr id="8" name="Text Placeholder 5">
            <a:extLst>
              <a:ext uri="{FF2B5EF4-FFF2-40B4-BE49-F238E27FC236}">
                <a16:creationId xmlns:a16="http://schemas.microsoft.com/office/drawing/2014/main" id="{FAB245FC-069E-5F4F-B4D3-0A06790864D9}"/>
              </a:ext>
            </a:extLst>
          </p:cNvPr>
          <p:cNvSpPr>
            <a:spLocks noGrp="1"/>
          </p:cNvSpPr>
          <p:nvPr>
            <p:ph type="body" sz="quarter" idx="16" hasCustomPrompt="1"/>
          </p:nvPr>
        </p:nvSpPr>
        <p:spPr>
          <a:xfrm>
            <a:off x="1676400" y="1600200"/>
            <a:ext cx="1860550" cy="246381"/>
          </a:xfrm>
          <a:prstGeom prst="rect">
            <a:avLst/>
          </a:prstGeom>
        </p:spPr>
        <p:txBody>
          <a:bodyPr lIns="0" tIns="0" rIns="0" bIns="0" anchor="t"/>
          <a:lstStyle>
            <a:lvl1pPr algn="l">
              <a:defRPr sz="1800">
                <a:solidFill>
                  <a:srgbClr val="5C5470"/>
                </a:solidFill>
                <a:latin typeface="Raleway" panose="020B0003030101060003" pitchFamily="34" charset="0"/>
              </a:defRPr>
            </a:lvl1pPr>
          </a:lstStyle>
          <a:p>
            <a:pPr lvl="0"/>
            <a:r>
              <a:rPr lang="en-US"/>
              <a:t>Inbound</a:t>
            </a:r>
          </a:p>
        </p:txBody>
      </p:sp>
      <p:sp>
        <p:nvSpPr>
          <p:cNvPr id="9" name="Text Placeholder 5">
            <a:extLst>
              <a:ext uri="{FF2B5EF4-FFF2-40B4-BE49-F238E27FC236}">
                <a16:creationId xmlns:a16="http://schemas.microsoft.com/office/drawing/2014/main" id="{30EDD271-3441-874A-B11F-9CFDE19E3683}"/>
              </a:ext>
            </a:extLst>
          </p:cNvPr>
          <p:cNvSpPr>
            <a:spLocks noGrp="1"/>
          </p:cNvSpPr>
          <p:nvPr>
            <p:ph type="body" sz="quarter" idx="17" hasCustomPrompt="1"/>
          </p:nvPr>
        </p:nvSpPr>
        <p:spPr>
          <a:xfrm>
            <a:off x="6629400" y="1600200"/>
            <a:ext cx="1860550" cy="246381"/>
          </a:xfrm>
          <a:prstGeom prst="rect">
            <a:avLst/>
          </a:prstGeom>
        </p:spPr>
        <p:txBody>
          <a:bodyPr lIns="0" tIns="0" rIns="0" bIns="0" anchor="t"/>
          <a:lstStyle>
            <a:lvl1pPr algn="l">
              <a:defRPr sz="1800">
                <a:solidFill>
                  <a:srgbClr val="5C5470"/>
                </a:solidFill>
                <a:latin typeface="Raleway" panose="020B0003030101060003" pitchFamily="34" charset="0"/>
              </a:defRPr>
            </a:lvl1pPr>
          </a:lstStyle>
          <a:p>
            <a:pPr lvl="0"/>
            <a:r>
              <a:rPr lang="en-US"/>
              <a:t>Outbound</a:t>
            </a:r>
          </a:p>
        </p:txBody>
      </p:sp>
      <p:sp>
        <p:nvSpPr>
          <p:cNvPr id="10" name="Text Placeholder 41">
            <a:extLst>
              <a:ext uri="{FF2B5EF4-FFF2-40B4-BE49-F238E27FC236}">
                <a16:creationId xmlns:a16="http://schemas.microsoft.com/office/drawing/2014/main" id="{13CF7DD5-B0CA-454F-B9C7-91FC5F33BCA8}"/>
              </a:ext>
            </a:extLst>
          </p:cNvPr>
          <p:cNvSpPr>
            <a:spLocks noGrp="1"/>
          </p:cNvSpPr>
          <p:nvPr>
            <p:ph type="body" sz="quarter" idx="27" hasCustomPrompt="1"/>
          </p:nvPr>
        </p:nvSpPr>
        <p:spPr>
          <a:xfrm>
            <a:off x="2252167" y="2322000"/>
            <a:ext cx="1284783" cy="1277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Corporate page</a:t>
            </a:r>
          </a:p>
        </p:txBody>
      </p:sp>
      <p:sp>
        <p:nvSpPr>
          <p:cNvPr id="11" name="Text Placeholder 41">
            <a:extLst>
              <a:ext uri="{FF2B5EF4-FFF2-40B4-BE49-F238E27FC236}">
                <a16:creationId xmlns:a16="http://schemas.microsoft.com/office/drawing/2014/main" id="{3A394890-E921-ED42-8135-5FFE151DDB68}"/>
              </a:ext>
            </a:extLst>
          </p:cNvPr>
          <p:cNvSpPr>
            <a:spLocks noGrp="1"/>
          </p:cNvSpPr>
          <p:nvPr>
            <p:ph type="body" sz="quarter" idx="28" hasCustomPrompt="1"/>
          </p:nvPr>
        </p:nvSpPr>
        <p:spPr>
          <a:xfrm>
            <a:off x="2252167" y="2725200"/>
            <a:ext cx="1284783" cy="1277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Sponsored updates</a:t>
            </a:r>
          </a:p>
        </p:txBody>
      </p:sp>
      <p:sp>
        <p:nvSpPr>
          <p:cNvPr id="12" name="Text Placeholder 41">
            <a:extLst>
              <a:ext uri="{FF2B5EF4-FFF2-40B4-BE49-F238E27FC236}">
                <a16:creationId xmlns:a16="http://schemas.microsoft.com/office/drawing/2014/main" id="{69FBFBC0-A2AD-1649-9643-41951885FB8C}"/>
              </a:ext>
            </a:extLst>
          </p:cNvPr>
          <p:cNvSpPr>
            <a:spLocks noGrp="1"/>
          </p:cNvSpPr>
          <p:nvPr>
            <p:ph type="body" sz="quarter" idx="29" hasCustomPrompt="1"/>
          </p:nvPr>
        </p:nvSpPr>
        <p:spPr>
          <a:xfrm>
            <a:off x="2252167" y="3141670"/>
            <a:ext cx="1284783" cy="1277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PPC</a:t>
            </a:r>
          </a:p>
        </p:txBody>
      </p:sp>
      <p:sp>
        <p:nvSpPr>
          <p:cNvPr id="13" name="Text Placeholder 41">
            <a:extLst>
              <a:ext uri="{FF2B5EF4-FFF2-40B4-BE49-F238E27FC236}">
                <a16:creationId xmlns:a16="http://schemas.microsoft.com/office/drawing/2014/main" id="{159ED593-ED3D-CB4C-9205-9F534BE7BDB4}"/>
              </a:ext>
            </a:extLst>
          </p:cNvPr>
          <p:cNvSpPr>
            <a:spLocks noGrp="1"/>
          </p:cNvSpPr>
          <p:nvPr>
            <p:ph type="body" sz="quarter" idx="30" hasCustomPrompt="1"/>
          </p:nvPr>
        </p:nvSpPr>
        <p:spPr>
          <a:xfrm>
            <a:off x="4217767" y="2322000"/>
            <a:ext cx="1284783" cy="1277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Search</a:t>
            </a:r>
          </a:p>
        </p:txBody>
      </p:sp>
      <p:sp>
        <p:nvSpPr>
          <p:cNvPr id="14" name="Text Placeholder 41">
            <a:extLst>
              <a:ext uri="{FF2B5EF4-FFF2-40B4-BE49-F238E27FC236}">
                <a16:creationId xmlns:a16="http://schemas.microsoft.com/office/drawing/2014/main" id="{2C78C010-D891-B142-9E7D-DD4EB2A35909}"/>
              </a:ext>
            </a:extLst>
          </p:cNvPr>
          <p:cNvSpPr>
            <a:spLocks noGrp="1"/>
          </p:cNvSpPr>
          <p:nvPr>
            <p:ph type="body" sz="quarter" idx="31" hasCustomPrompt="1"/>
          </p:nvPr>
        </p:nvSpPr>
        <p:spPr>
          <a:xfrm>
            <a:off x="4217767" y="2725200"/>
            <a:ext cx="1284783" cy="1277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Feed</a:t>
            </a:r>
          </a:p>
        </p:txBody>
      </p:sp>
      <p:sp>
        <p:nvSpPr>
          <p:cNvPr id="15" name="Text Placeholder 41">
            <a:extLst>
              <a:ext uri="{FF2B5EF4-FFF2-40B4-BE49-F238E27FC236}">
                <a16:creationId xmlns:a16="http://schemas.microsoft.com/office/drawing/2014/main" id="{5EDF1AD0-0BCE-BB4C-8281-81710A423363}"/>
              </a:ext>
            </a:extLst>
          </p:cNvPr>
          <p:cNvSpPr>
            <a:spLocks noGrp="1"/>
          </p:cNvSpPr>
          <p:nvPr>
            <p:ph type="body" sz="quarter" idx="32" hasCustomPrompt="1"/>
          </p:nvPr>
        </p:nvSpPr>
        <p:spPr>
          <a:xfrm>
            <a:off x="4217767" y="3141670"/>
            <a:ext cx="1284783" cy="1277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Sponsored post</a:t>
            </a:r>
          </a:p>
        </p:txBody>
      </p:sp>
      <p:sp>
        <p:nvSpPr>
          <p:cNvPr id="16" name="Text Placeholder 41">
            <a:extLst>
              <a:ext uri="{FF2B5EF4-FFF2-40B4-BE49-F238E27FC236}">
                <a16:creationId xmlns:a16="http://schemas.microsoft.com/office/drawing/2014/main" id="{D3C37E8C-B5FA-4B41-B9CE-75A84EC2F88F}"/>
              </a:ext>
            </a:extLst>
          </p:cNvPr>
          <p:cNvSpPr>
            <a:spLocks noGrp="1"/>
          </p:cNvSpPr>
          <p:nvPr>
            <p:ph type="body" sz="quarter" idx="33" hasCustomPrompt="1"/>
          </p:nvPr>
        </p:nvSpPr>
        <p:spPr>
          <a:xfrm>
            <a:off x="7263367" y="2509200"/>
            <a:ext cx="1284783" cy="1277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Lead gen email</a:t>
            </a:r>
          </a:p>
        </p:txBody>
      </p:sp>
      <p:sp>
        <p:nvSpPr>
          <p:cNvPr id="17" name="Text Placeholder 41">
            <a:extLst>
              <a:ext uri="{FF2B5EF4-FFF2-40B4-BE49-F238E27FC236}">
                <a16:creationId xmlns:a16="http://schemas.microsoft.com/office/drawing/2014/main" id="{F8B14B9F-FD0C-B34C-A945-BF45ED75529B}"/>
              </a:ext>
            </a:extLst>
          </p:cNvPr>
          <p:cNvSpPr>
            <a:spLocks noGrp="1"/>
          </p:cNvSpPr>
          <p:nvPr>
            <p:ph type="body" sz="quarter" idx="34" hasCustomPrompt="1"/>
          </p:nvPr>
        </p:nvSpPr>
        <p:spPr>
          <a:xfrm>
            <a:off x="7263367" y="2912400"/>
            <a:ext cx="1423433" cy="13560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Content-based email</a:t>
            </a:r>
          </a:p>
        </p:txBody>
      </p:sp>
      <p:sp>
        <p:nvSpPr>
          <p:cNvPr id="18" name="Text Placeholder 41">
            <a:extLst>
              <a:ext uri="{FF2B5EF4-FFF2-40B4-BE49-F238E27FC236}">
                <a16:creationId xmlns:a16="http://schemas.microsoft.com/office/drawing/2014/main" id="{74C30233-8EFF-4949-8E94-4D99CE9C586A}"/>
              </a:ext>
            </a:extLst>
          </p:cNvPr>
          <p:cNvSpPr>
            <a:spLocks noGrp="1"/>
          </p:cNvSpPr>
          <p:nvPr>
            <p:ph type="body" sz="quarter" idx="35" hasCustomPrompt="1"/>
          </p:nvPr>
        </p:nvSpPr>
        <p:spPr>
          <a:xfrm>
            <a:off x="9185767" y="2509200"/>
            <a:ext cx="1177433" cy="127654"/>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InMail</a:t>
            </a:r>
          </a:p>
        </p:txBody>
      </p:sp>
      <p:sp>
        <p:nvSpPr>
          <p:cNvPr id="19" name="Text Placeholder 41">
            <a:extLst>
              <a:ext uri="{FF2B5EF4-FFF2-40B4-BE49-F238E27FC236}">
                <a16:creationId xmlns:a16="http://schemas.microsoft.com/office/drawing/2014/main" id="{C23CA898-3479-3645-8E6F-49475DEDFFCE}"/>
              </a:ext>
            </a:extLst>
          </p:cNvPr>
          <p:cNvSpPr>
            <a:spLocks noGrp="1"/>
          </p:cNvSpPr>
          <p:nvPr>
            <p:ph type="body" sz="quarter" idx="36" hasCustomPrompt="1"/>
          </p:nvPr>
        </p:nvSpPr>
        <p:spPr>
          <a:xfrm>
            <a:off x="9185767" y="2912400"/>
            <a:ext cx="1177433" cy="13560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Outbound TM</a:t>
            </a:r>
          </a:p>
        </p:txBody>
      </p:sp>
      <p:sp>
        <p:nvSpPr>
          <p:cNvPr id="20" name="Text Placeholder 41">
            <a:extLst>
              <a:ext uri="{FF2B5EF4-FFF2-40B4-BE49-F238E27FC236}">
                <a16:creationId xmlns:a16="http://schemas.microsoft.com/office/drawing/2014/main" id="{2C34076B-6D06-004E-B4B8-8F2A444384D7}"/>
              </a:ext>
            </a:extLst>
          </p:cNvPr>
          <p:cNvSpPr>
            <a:spLocks noGrp="1"/>
          </p:cNvSpPr>
          <p:nvPr>
            <p:ph type="body" sz="quarter" idx="37" hasCustomPrompt="1"/>
          </p:nvPr>
        </p:nvSpPr>
        <p:spPr>
          <a:xfrm>
            <a:off x="3627367" y="4068000"/>
            <a:ext cx="868433" cy="17400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Blog</a:t>
            </a:r>
          </a:p>
        </p:txBody>
      </p:sp>
      <p:sp>
        <p:nvSpPr>
          <p:cNvPr id="21" name="Text Placeholder 41">
            <a:extLst>
              <a:ext uri="{FF2B5EF4-FFF2-40B4-BE49-F238E27FC236}">
                <a16:creationId xmlns:a16="http://schemas.microsoft.com/office/drawing/2014/main" id="{D813AF54-C265-4340-BE3E-B766CC753709}"/>
              </a:ext>
            </a:extLst>
          </p:cNvPr>
          <p:cNvSpPr>
            <a:spLocks noGrp="1"/>
          </p:cNvSpPr>
          <p:nvPr>
            <p:ph type="body" sz="quarter" idx="38" hasCustomPrompt="1"/>
          </p:nvPr>
        </p:nvSpPr>
        <p:spPr>
          <a:xfrm>
            <a:off x="3389767" y="4884070"/>
            <a:ext cx="1106033" cy="3755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Specific</a:t>
            </a:r>
            <a:br>
              <a:rPr lang="en-US"/>
            </a:br>
            <a:r>
              <a:rPr lang="en-US"/>
              <a:t>landing page</a:t>
            </a:r>
          </a:p>
        </p:txBody>
      </p:sp>
      <p:sp>
        <p:nvSpPr>
          <p:cNvPr id="22" name="Text Placeholder 41">
            <a:extLst>
              <a:ext uri="{FF2B5EF4-FFF2-40B4-BE49-F238E27FC236}">
                <a16:creationId xmlns:a16="http://schemas.microsoft.com/office/drawing/2014/main" id="{3AE4C3C5-9AFA-FF47-8FAB-33AF9149E3FC}"/>
              </a:ext>
            </a:extLst>
          </p:cNvPr>
          <p:cNvSpPr>
            <a:spLocks noGrp="1"/>
          </p:cNvSpPr>
          <p:nvPr>
            <p:ph type="body" sz="quarter" idx="39" hasCustomPrompt="1"/>
          </p:nvPr>
        </p:nvSpPr>
        <p:spPr>
          <a:xfrm>
            <a:off x="5981767" y="4185670"/>
            <a:ext cx="1106033" cy="3755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Specific</a:t>
            </a:r>
            <a:br>
              <a:rPr lang="en-US"/>
            </a:br>
            <a:r>
              <a:rPr lang="en-US"/>
              <a:t>landing page</a:t>
            </a:r>
          </a:p>
        </p:txBody>
      </p:sp>
      <p:sp>
        <p:nvSpPr>
          <p:cNvPr id="23" name="Text Placeholder 41">
            <a:extLst>
              <a:ext uri="{FF2B5EF4-FFF2-40B4-BE49-F238E27FC236}">
                <a16:creationId xmlns:a16="http://schemas.microsoft.com/office/drawing/2014/main" id="{75795D92-132E-6845-9256-9D36F6652D37}"/>
              </a:ext>
            </a:extLst>
          </p:cNvPr>
          <p:cNvSpPr>
            <a:spLocks noGrp="1"/>
          </p:cNvSpPr>
          <p:nvPr>
            <p:ph type="body" sz="quarter" idx="40" hasCustomPrompt="1"/>
          </p:nvPr>
        </p:nvSpPr>
        <p:spPr>
          <a:xfrm>
            <a:off x="8804167" y="4068000"/>
            <a:ext cx="868433" cy="17400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Blog</a:t>
            </a:r>
          </a:p>
        </p:txBody>
      </p:sp>
      <p:sp>
        <p:nvSpPr>
          <p:cNvPr id="25" name="Text Placeholder 41">
            <a:extLst>
              <a:ext uri="{FF2B5EF4-FFF2-40B4-BE49-F238E27FC236}">
                <a16:creationId xmlns:a16="http://schemas.microsoft.com/office/drawing/2014/main" id="{54240868-722D-AA44-84A5-E1A370F8D688}"/>
              </a:ext>
            </a:extLst>
          </p:cNvPr>
          <p:cNvSpPr>
            <a:spLocks noGrp="1"/>
          </p:cNvSpPr>
          <p:nvPr>
            <p:ph type="body" sz="quarter" idx="42" hasCustomPrompt="1"/>
          </p:nvPr>
        </p:nvSpPr>
        <p:spPr>
          <a:xfrm>
            <a:off x="5715367" y="5263200"/>
            <a:ext cx="1372433" cy="607800"/>
          </a:xfrm>
          <a:prstGeom prst="rect">
            <a:avLst/>
          </a:prstGeom>
        </p:spPr>
        <p:txBody>
          <a:bodyPr lIns="0" tIns="0" rIns="0" bIns="0" anchor="ctr"/>
          <a:lstStyle>
            <a:lvl1pPr algn="l">
              <a:defRPr sz="11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Data capture,</a:t>
            </a:r>
            <a:br>
              <a:rPr lang="en-US"/>
            </a:br>
            <a:r>
              <a:rPr lang="en-US"/>
              <a:t>content download,</a:t>
            </a:r>
            <a:br>
              <a:rPr lang="en-US"/>
            </a:br>
            <a:r>
              <a:rPr lang="en-US"/>
              <a:t>start nurture process</a:t>
            </a:r>
          </a:p>
        </p:txBody>
      </p:sp>
      <p:pic>
        <p:nvPicPr>
          <p:cNvPr id="26" name="Picture 25">
            <a:extLst>
              <a:ext uri="{FF2B5EF4-FFF2-40B4-BE49-F238E27FC236}">
                <a16:creationId xmlns:a16="http://schemas.microsoft.com/office/drawing/2014/main" id="{EDA0AACB-316A-734A-B6CC-3E8206091AB9}"/>
              </a:ext>
            </a:extLst>
          </p:cNvPr>
          <p:cNvPicPr>
            <a:picLocks noChangeAspect="1"/>
          </p:cNvPicPr>
          <p:nvPr userDrawn="1"/>
        </p:nvPicPr>
        <p:blipFill>
          <a:blip r:embed="rId2"/>
          <a:stretch>
            <a:fillRect/>
          </a:stretch>
        </p:blipFill>
        <p:spPr>
          <a:xfrm>
            <a:off x="1864393" y="2228293"/>
            <a:ext cx="254000" cy="228600"/>
          </a:xfrm>
          <a:prstGeom prst="rect">
            <a:avLst/>
          </a:prstGeom>
        </p:spPr>
      </p:pic>
      <p:pic>
        <p:nvPicPr>
          <p:cNvPr id="27" name="Picture 26">
            <a:extLst>
              <a:ext uri="{FF2B5EF4-FFF2-40B4-BE49-F238E27FC236}">
                <a16:creationId xmlns:a16="http://schemas.microsoft.com/office/drawing/2014/main" id="{C82F67D1-19A5-9B4A-99F3-B313A23F39E2}"/>
              </a:ext>
            </a:extLst>
          </p:cNvPr>
          <p:cNvPicPr>
            <a:picLocks noChangeAspect="1"/>
          </p:cNvPicPr>
          <p:nvPr userDrawn="1"/>
        </p:nvPicPr>
        <p:blipFill>
          <a:blip r:embed="rId2"/>
          <a:stretch>
            <a:fillRect/>
          </a:stretch>
        </p:blipFill>
        <p:spPr>
          <a:xfrm>
            <a:off x="1864393" y="2636854"/>
            <a:ext cx="254000" cy="228600"/>
          </a:xfrm>
          <a:prstGeom prst="rect">
            <a:avLst/>
          </a:prstGeom>
        </p:spPr>
      </p:pic>
      <p:pic>
        <p:nvPicPr>
          <p:cNvPr id="28" name="Picture 27">
            <a:extLst>
              <a:ext uri="{FF2B5EF4-FFF2-40B4-BE49-F238E27FC236}">
                <a16:creationId xmlns:a16="http://schemas.microsoft.com/office/drawing/2014/main" id="{50B86E3E-2603-A344-B066-619AA4FE75F5}"/>
              </a:ext>
            </a:extLst>
          </p:cNvPr>
          <p:cNvPicPr>
            <a:picLocks noChangeAspect="1"/>
          </p:cNvPicPr>
          <p:nvPr userDrawn="1"/>
        </p:nvPicPr>
        <p:blipFill>
          <a:blip r:embed="rId2"/>
          <a:stretch>
            <a:fillRect/>
          </a:stretch>
        </p:blipFill>
        <p:spPr>
          <a:xfrm>
            <a:off x="1864393" y="3051901"/>
            <a:ext cx="254000" cy="228600"/>
          </a:xfrm>
          <a:prstGeom prst="rect">
            <a:avLst/>
          </a:prstGeom>
        </p:spPr>
      </p:pic>
      <p:pic>
        <p:nvPicPr>
          <p:cNvPr id="29" name="Picture 28">
            <a:extLst>
              <a:ext uri="{FF2B5EF4-FFF2-40B4-BE49-F238E27FC236}">
                <a16:creationId xmlns:a16="http://schemas.microsoft.com/office/drawing/2014/main" id="{06B8571F-37F1-A14E-9BAC-234A7A908DCE}"/>
              </a:ext>
            </a:extLst>
          </p:cNvPr>
          <p:cNvPicPr>
            <a:picLocks noChangeAspect="1"/>
          </p:cNvPicPr>
          <p:nvPr userDrawn="1"/>
        </p:nvPicPr>
        <p:blipFill>
          <a:blip r:embed="rId3"/>
          <a:stretch>
            <a:fillRect/>
          </a:stretch>
        </p:blipFill>
        <p:spPr>
          <a:xfrm>
            <a:off x="3776142" y="2241000"/>
            <a:ext cx="228600" cy="228600"/>
          </a:xfrm>
          <a:prstGeom prst="rect">
            <a:avLst/>
          </a:prstGeom>
        </p:spPr>
      </p:pic>
      <p:pic>
        <p:nvPicPr>
          <p:cNvPr id="30" name="Picture 29">
            <a:extLst>
              <a:ext uri="{FF2B5EF4-FFF2-40B4-BE49-F238E27FC236}">
                <a16:creationId xmlns:a16="http://schemas.microsoft.com/office/drawing/2014/main" id="{7C6211BA-7462-BD47-9A39-56FB86603E11}"/>
              </a:ext>
            </a:extLst>
          </p:cNvPr>
          <p:cNvPicPr>
            <a:picLocks noChangeAspect="1"/>
          </p:cNvPicPr>
          <p:nvPr userDrawn="1"/>
        </p:nvPicPr>
        <p:blipFill>
          <a:blip r:embed="rId4"/>
          <a:stretch>
            <a:fillRect/>
          </a:stretch>
        </p:blipFill>
        <p:spPr>
          <a:xfrm>
            <a:off x="3763442" y="2660903"/>
            <a:ext cx="254000" cy="215900"/>
          </a:xfrm>
          <a:prstGeom prst="rect">
            <a:avLst/>
          </a:prstGeom>
        </p:spPr>
      </p:pic>
      <p:pic>
        <p:nvPicPr>
          <p:cNvPr id="31" name="Picture 30">
            <a:extLst>
              <a:ext uri="{FF2B5EF4-FFF2-40B4-BE49-F238E27FC236}">
                <a16:creationId xmlns:a16="http://schemas.microsoft.com/office/drawing/2014/main" id="{C749F5D9-9252-9643-89F1-CC11BAD788E5}"/>
              </a:ext>
            </a:extLst>
          </p:cNvPr>
          <p:cNvPicPr>
            <a:picLocks noChangeAspect="1"/>
          </p:cNvPicPr>
          <p:nvPr userDrawn="1"/>
        </p:nvPicPr>
        <p:blipFill>
          <a:blip r:embed="rId4"/>
          <a:stretch>
            <a:fillRect/>
          </a:stretch>
        </p:blipFill>
        <p:spPr>
          <a:xfrm>
            <a:off x="3763442" y="3082434"/>
            <a:ext cx="254000" cy="215900"/>
          </a:xfrm>
          <a:prstGeom prst="rect">
            <a:avLst/>
          </a:prstGeom>
        </p:spPr>
      </p:pic>
      <p:pic>
        <p:nvPicPr>
          <p:cNvPr id="32" name="Picture 31">
            <a:extLst>
              <a:ext uri="{FF2B5EF4-FFF2-40B4-BE49-F238E27FC236}">
                <a16:creationId xmlns:a16="http://schemas.microsoft.com/office/drawing/2014/main" id="{DFFC2F52-5048-3F41-8FEF-30ED4B557FD0}"/>
              </a:ext>
            </a:extLst>
          </p:cNvPr>
          <p:cNvPicPr>
            <a:picLocks noChangeAspect="1"/>
          </p:cNvPicPr>
          <p:nvPr userDrawn="1"/>
        </p:nvPicPr>
        <p:blipFill>
          <a:blip r:embed="rId5"/>
          <a:stretch>
            <a:fillRect/>
          </a:stretch>
        </p:blipFill>
        <p:spPr>
          <a:xfrm>
            <a:off x="6810128" y="2432303"/>
            <a:ext cx="317500" cy="228600"/>
          </a:xfrm>
          <a:prstGeom prst="rect">
            <a:avLst/>
          </a:prstGeom>
        </p:spPr>
      </p:pic>
      <p:pic>
        <p:nvPicPr>
          <p:cNvPr id="33" name="Picture 32">
            <a:extLst>
              <a:ext uri="{FF2B5EF4-FFF2-40B4-BE49-F238E27FC236}">
                <a16:creationId xmlns:a16="http://schemas.microsoft.com/office/drawing/2014/main" id="{5313D9CE-BD6E-C94B-AD86-93B5F2FBE345}"/>
              </a:ext>
            </a:extLst>
          </p:cNvPr>
          <p:cNvPicPr>
            <a:picLocks noChangeAspect="1"/>
          </p:cNvPicPr>
          <p:nvPr userDrawn="1"/>
        </p:nvPicPr>
        <p:blipFill>
          <a:blip r:embed="rId5"/>
          <a:stretch>
            <a:fillRect/>
          </a:stretch>
        </p:blipFill>
        <p:spPr>
          <a:xfrm>
            <a:off x="6810128" y="2853835"/>
            <a:ext cx="317500" cy="228600"/>
          </a:xfrm>
          <a:prstGeom prst="rect">
            <a:avLst/>
          </a:prstGeom>
        </p:spPr>
      </p:pic>
      <p:pic>
        <p:nvPicPr>
          <p:cNvPr id="34" name="Picture 33">
            <a:extLst>
              <a:ext uri="{FF2B5EF4-FFF2-40B4-BE49-F238E27FC236}">
                <a16:creationId xmlns:a16="http://schemas.microsoft.com/office/drawing/2014/main" id="{9B030773-7A6E-2646-99E8-DC240842B24C}"/>
              </a:ext>
            </a:extLst>
          </p:cNvPr>
          <p:cNvPicPr>
            <a:picLocks noChangeAspect="1"/>
          </p:cNvPicPr>
          <p:nvPr userDrawn="1"/>
        </p:nvPicPr>
        <p:blipFill>
          <a:blip r:embed="rId2"/>
          <a:stretch>
            <a:fillRect/>
          </a:stretch>
        </p:blipFill>
        <p:spPr>
          <a:xfrm>
            <a:off x="8734317" y="2432303"/>
            <a:ext cx="254000" cy="228600"/>
          </a:xfrm>
          <a:prstGeom prst="rect">
            <a:avLst/>
          </a:prstGeom>
        </p:spPr>
      </p:pic>
      <p:pic>
        <p:nvPicPr>
          <p:cNvPr id="35" name="Picture 34">
            <a:extLst>
              <a:ext uri="{FF2B5EF4-FFF2-40B4-BE49-F238E27FC236}">
                <a16:creationId xmlns:a16="http://schemas.microsoft.com/office/drawing/2014/main" id="{BF96A82D-4D62-F042-ADAF-50B012EE45E6}"/>
              </a:ext>
            </a:extLst>
          </p:cNvPr>
          <p:cNvPicPr>
            <a:picLocks noChangeAspect="1"/>
          </p:cNvPicPr>
          <p:nvPr userDrawn="1"/>
        </p:nvPicPr>
        <p:blipFill>
          <a:blip r:embed="rId6"/>
          <a:stretch>
            <a:fillRect/>
          </a:stretch>
        </p:blipFill>
        <p:spPr>
          <a:xfrm>
            <a:off x="8758005" y="2847485"/>
            <a:ext cx="241300" cy="241300"/>
          </a:xfrm>
          <a:prstGeom prst="rect">
            <a:avLst/>
          </a:prstGeom>
        </p:spPr>
      </p:pic>
      <p:pic>
        <p:nvPicPr>
          <p:cNvPr id="36" name="Picture 35">
            <a:extLst>
              <a:ext uri="{FF2B5EF4-FFF2-40B4-BE49-F238E27FC236}">
                <a16:creationId xmlns:a16="http://schemas.microsoft.com/office/drawing/2014/main" id="{3DF090BC-48E6-2740-A81A-8DE02F32E8BD}"/>
              </a:ext>
            </a:extLst>
          </p:cNvPr>
          <p:cNvPicPr>
            <a:picLocks noChangeAspect="1"/>
          </p:cNvPicPr>
          <p:nvPr userDrawn="1"/>
        </p:nvPicPr>
        <p:blipFill>
          <a:blip r:embed="rId7"/>
          <a:stretch>
            <a:fillRect/>
          </a:stretch>
        </p:blipFill>
        <p:spPr>
          <a:xfrm>
            <a:off x="3034167" y="3916235"/>
            <a:ext cx="355600" cy="457200"/>
          </a:xfrm>
          <a:prstGeom prst="rect">
            <a:avLst/>
          </a:prstGeom>
        </p:spPr>
      </p:pic>
      <p:pic>
        <p:nvPicPr>
          <p:cNvPr id="37" name="Picture 36">
            <a:extLst>
              <a:ext uri="{FF2B5EF4-FFF2-40B4-BE49-F238E27FC236}">
                <a16:creationId xmlns:a16="http://schemas.microsoft.com/office/drawing/2014/main" id="{283D95E3-765D-9E47-8F1B-CEEFDBC9655D}"/>
              </a:ext>
            </a:extLst>
          </p:cNvPr>
          <p:cNvPicPr>
            <a:picLocks noChangeAspect="1"/>
          </p:cNvPicPr>
          <p:nvPr userDrawn="1"/>
        </p:nvPicPr>
        <p:blipFill>
          <a:blip r:embed="rId7"/>
          <a:stretch>
            <a:fillRect/>
          </a:stretch>
        </p:blipFill>
        <p:spPr>
          <a:xfrm>
            <a:off x="8285438" y="3926400"/>
            <a:ext cx="355600" cy="457200"/>
          </a:xfrm>
          <a:prstGeom prst="rect">
            <a:avLst/>
          </a:prstGeom>
        </p:spPr>
      </p:pic>
      <p:pic>
        <p:nvPicPr>
          <p:cNvPr id="38" name="Picture 37">
            <a:extLst>
              <a:ext uri="{FF2B5EF4-FFF2-40B4-BE49-F238E27FC236}">
                <a16:creationId xmlns:a16="http://schemas.microsoft.com/office/drawing/2014/main" id="{4116275C-28F5-2F44-B9F4-AB199571F287}"/>
              </a:ext>
            </a:extLst>
          </p:cNvPr>
          <p:cNvPicPr>
            <a:picLocks noChangeAspect="1"/>
          </p:cNvPicPr>
          <p:nvPr userDrawn="1"/>
        </p:nvPicPr>
        <p:blipFill>
          <a:blip r:embed="rId8"/>
          <a:stretch>
            <a:fillRect/>
          </a:stretch>
        </p:blipFill>
        <p:spPr>
          <a:xfrm>
            <a:off x="2791514" y="4835100"/>
            <a:ext cx="457200" cy="457200"/>
          </a:xfrm>
          <a:prstGeom prst="rect">
            <a:avLst/>
          </a:prstGeom>
        </p:spPr>
      </p:pic>
      <p:pic>
        <p:nvPicPr>
          <p:cNvPr id="39" name="Picture 38">
            <a:extLst>
              <a:ext uri="{FF2B5EF4-FFF2-40B4-BE49-F238E27FC236}">
                <a16:creationId xmlns:a16="http://schemas.microsoft.com/office/drawing/2014/main" id="{57381CB3-76C0-F648-90AC-57CC97D9C75A}"/>
              </a:ext>
            </a:extLst>
          </p:cNvPr>
          <p:cNvPicPr>
            <a:picLocks noChangeAspect="1"/>
          </p:cNvPicPr>
          <p:nvPr userDrawn="1"/>
        </p:nvPicPr>
        <p:blipFill>
          <a:blip r:embed="rId8"/>
          <a:stretch>
            <a:fillRect/>
          </a:stretch>
        </p:blipFill>
        <p:spPr>
          <a:xfrm>
            <a:off x="5380155" y="4136358"/>
            <a:ext cx="457200" cy="457200"/>
          </a:xfrm>
          <a:prstGeom prst="rect">
            <a:avLst/>
          </a:prstGeom>
        </p:spPr>
      </p:pic>
      <p:pic>
        <p:nvPicPr>
          <p:cNvPr id="41" name="Picture 40">
            <a:extLst>
              <a:ext uri="{FF2B5EF4-FFF2-40B4-BE49-F238E27FC236}">
                <a16:creationId xmlns:a16="http://schemas.microsoft.com/office/drawing/2014/main" id="{B788A49B-D593-6F4F-93D1-24DD49563EFF}"/>
              </a:ext>
            </a:extLst>
          </p:cNvPr>
          <p:cNvPicPr>
            <a:picLocks noChangeAspect="1"/>
          </p:cNvPicPr>
          <p:nvPr userDrawn="1"/>
        </p:nvPicPr>
        <p:blipFill>
          <a:blip r:embed="rId9"/>
          <a:stretch>
            <a:fillRect/>
          </a:stretch>
        </p:blipFill>
        <p:spPr>
          <a:xfrm>
            <a:off x="5278555" y="5365088"/>
            <a:ext cx="330200" cy="457200"/>
          </a:xfrm>
          <a:prstGeom prst="rect">
            <a:avLst/>
          </a:prstGeom>
        </p:spPr>
      </p:pic>
      <p:cxnSp>
        <p:nvCxnSpPr>
          <p:cNvPr id="50" name="Straight Arrow Connector 49">
            <a:extLst>
              <a:ext uri="{FF2B5EF4-FFF2-40B4-BE49-F238E27FC236}">
                <a16:creationId xmlns:a16="http://schemas.microsoft.com/office/drawing/2014/main" id="{4C103002-F006-2043-A07D-9A74BE854DCB}"/>
              </a:ext>
            </a:extLst>
          </p:cNvPr>
          <p:cNvCxnSpPr/>
          <p:nvPr userDrawn="1"/>
        </p:nvCxnSpPr>
        <p:spPr>
          <a:xfrm>
            <a:off x="3461301" y="3515032"/>
            <a:ext cx="0" cy="2753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3" name="Straight Arrow Connector 52">
            <a:extLst>
              <a:ext uri="{FF2B5EF4-FFF2-40B4-BE49-F238E27FC236}">
                <a16:creationId xmlns:a16="http://schemas.microsoft.com/office/drawing/2014/main" id="{540773A7-5383-1845-8007-26515D1BE619}"/>
              </a:ext>
            </a:extLst>
          </p:cNvPr>
          <p:cNvCxnSpPr>
            <a:cxnSpLocks/>
          </p:cNvCxnSpPr>
          <p:nvPr userDrawn="1"/>
        </p:nvCxnSpPr>
        <p:spPr>
          <a:xfrm>
            <a:off x="3461301" y="4495800"/>
            <a:ext cx="0" cy="219886"/>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6" name="Straight Arrow Connector 55">
            <a:extLst>
              <a:ext uri="{FF2B5EF4-FFF2-40B4-BE49-F238E27FC236}">
                <a16:creationId xmlns:a16="http://schemas.microsoft.com/office/drawing/2014/main" id="{95E347CB-5595-6243-BCB7-C16D41C3D48F}"/>
              </a:ext>
            </a:extLst>
          </p:cNvPr>
          <p:cNvCxnSpPr/>
          <p:nvPr userDrawn="1"/>
        </p:nvCxnSpPr>
        <p:spPr>
          <a:xfrm>
            <a:off x="8691599" y="3515032"/>
            <a:ext cx="0" cy="2753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7" name="Straight Arrow Connector 56">
            <a:extLst>
              <a:ext uri="{FF2B5EF4-FFF2-40B4-BE49-F238E27FC236}">
                <a16:creationId xmlns:a16="http://schemas.microsoft.com/office/drawing/2014/main" id="{7A13602D-4E0B-FE4F-B291-3D2D85167CC1}"/>
              </a:ext>
            </a:extLst>
          </p:cNvPr>
          <p:cNvCxnSpPr>
            <a:cxnSpLocks/>
          </p:cNvCxnSpPr>
          <p:nvPr userDrawn="1"/>
        </p:nvCxnSpPr>
        <p:spPr>
          <a:xfrm>
            <a:off x="8691599" y="4495800"/>
            <a:ext cx="0" cy="219886"/>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58" name="Straight Arrow Connector 57">
            <a:extLst>
              <a:ext uri="{FF2B5EF4-FFF2-40B4-BE49-F238E27FC236}">
                <a16:creationId xmlns:a16="http://schemas.microsoft.com/office/drawing/2014/main" id="{04309A7C-AE51-CA47-9AB6-73B2F22DB60E}"/>
              </a:ext>
            </a:extLst>
          </p:cNvPr>
          <p:cNvCxnSpPr>
            <a:cxnSpLocks/>
          </p:cNvCxnSpPr>
          <p:nvPr userDrawn="1"/>
        </p:nvCxnSpPr>
        <p:spPr>
          <a:xfrm>
            <a:off x="5334000" y="3515032"/>
            <a:ext cx="0" cy="481781"/>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60" name="Straight Arrow Connector 59">
            <a:extLst>
              <a:ext uri="{FF2B5EF4-FFF2-40B4-BE49-F238E27FC236}">
                <a16:creationId xmlns:a16="http://schemas.microsoft.com/office/drawing/2014/main" id="{3FB5B4C2-146C-A643-9326-25FDA0A17AD4}"/>
              </a:ext>
            </a:extLst>
          </p:cNvPr>
          <p:cNvCxnSpPr>
            <a:cxnSpLocks/>
          </p:cNvCxnSpPr>
          <p:nvPr userDrawn="1"/>
        </p:nvCxnSpPr>
        <p:spPr>
          <a:xfrm>
            <a:off x="6858000" y="3505200"/>
            <a:ext cx="0" cy="481781"/>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61" name="Straight Arrow Connector 60">
            <a:extLst>
              <a:ext uri="{FF2B5EF4-FFF2-40B4-BE49-F238E27FC236}">
                <a16:creationId xmlns:a16="http://schemas.microsoft.com/office/drawing/2014/main" id="{336B093F-BEC3-594E-A4E4-2793D433D8BC}"/>
              </a:ext>
            </a:extLst>
          </p:cNvPr>
          <p:cNvCxnSpPr>
            <a:cxnSpLocks/>
          </p:cNvCxnSpPr>
          <p:nvPr userDrawn="1"/>
        </p:nvCxnSpPr>
        <p:spPr>
          <a:xfrm>
            <a:off x="6049278" y="4724400"/>
            <a:ext cx="0" cy="343567"/>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cxnSp>
        <p:nvCxnSpPr>
          <p:cNvPr id="75" name="Elbow Connector 74">
            <a:extLst>
              <a:ext uri="{FF2B5EF4-FFF2-40B4-BE49-F238E27FC236}">
                <a16:creationId xmlns:a16="http://schemas.microsoft.com/office/drawing/2014/main" id="{DFD57DC9-9464-3C45-99A7-82964E269F8C}"/>
              </a:ext>
            </a:extLst>
          </p:cNvPr>
          <p:cNvCxnSpPr>
            <a:cxnSpLocks/>
          </p:cNvCxnSpPr>
          <p:nvPr userDrawn="1"/>
        </p:nvCxnSpPr>
        <p:spPr>
          <a:xfrm flipH="1">
            <a:off x="7127628" y="5292300"/>
            <a:ext cx="2425214" cy="570566"/>
          </a:xfrm>
          <a:prstGeom prst="bentConnector3">
            <a:avLst>
              <a:gd name="adj1" fmla="val 35637"/>
            </a:avLst>
          </a:prstGeom>
          <a:ln w="22225">
            <a:solidFill>
              <a:srgbClr val="5EB1AC"/>
            </a:solidFill>
            <a:tailEnd type="arrow" w="lg" len="sm"/>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621137C2-5D32-CC4C-983C-FF933C08201D}"/>
              </a:ext>
            </a:extLst>
          </p:cNvPr>
          <p:cNvSpPr/>
          <p:nvPr userDrawn="1"/>
        </p:nvSpPr>
        <p:spPr>
          <a:xfrm>
            <a:off x="7637437" y="4724400"/>
            <a:ext cx="2095739" cy="7160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solidFill>
                <a:schemeClr val="bg1">
                  <a:lumMod val="95000"/>
                </a:schemeClr>
              </a:solidFill>
            </a:endParaRPr>
          </a:p>
        </p:txBody>
      </p:sp>
      <p:sp>
        <p:nvSpPr>
          <p:cNvPr id="24" name="Text Placeholder 41">
            <a:extLst>
              <a:ext uri="{FF2B5EF4-FFF2-40B4-BE49-F238E27FC236}">
                <a16:creationId xmlns:a16="http://schemas.microsoft.com/office/drawing/2014/main" id="{DC17DCB2-2265-F943-B42E-2C0EBE95F9B6}"/>
              </a:ext>
            </a:extLst>
          </p:cNvPr>
          <p:cNvSpPr>
            <a:spLocks noGrp="1"/>
          </p:cNvSpPr>
          <p:nvPr>
            <p:ph type="body" sz="quarter" idx="41" hasCustomPrompt="1"/>
          </p:nvPr>
        </p:nvSpPr>
        <p:spPr>
          <a:xfrm>
            <a:off x="8566567" y="4884070"/>
            <a:ext cx="1106033" cy="375530"/>
          </a:xfrm>
          <a:prstGeom prst="rect">
            <a:avLst/>
          </a:prstGeom>
        </p:spPr>
        <p:txBody>
          <a:bodyPr lIns="0" tIns="0" rIns="0" bIns="0" anchor="ctr"/>
          <a:lstStyle>
            <a:lvl1pPr algn="l">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Specific</a:t>
            </a:r>
            <a:br>
              <a:rPr lang="en-US"/>
            </a:br>
            <a:r>
              <a:rPr lang="en-US"/>
              <a:t>landing page</a:t>
            </a:r>
          </a:p>
        </p:txBody>
      </p:sp>
      <p:pic>
        <p:nvPicPr>
          <p:cNvPr id="40" name="Picture 39">
            <a:extLst>
              <a:ext uri="{FF2B5EF4-FFF2-40B4-BE49-F238E27FC236}">
                <a16:creationId xmlns:a16="http://schemas.microsoft.com/office/drawing/2014/main" id="{9F0CC073-13D5-7543-9934-C542FE76D18B}"/>
              </a:ext>
            </a:extLst>
          </p:cNvPr>
          <p:cNvPicPr>
            <a:picLocks noChangeAspect="1"/>
          </p:cNvPicPr>
          <p:nvPr userDrawn="1"/>
        </p:nvPicPr>
        <p:blipFill>
          <a:blip r:embed="rId8"/>
          <a:stretch>
            <a:fillRect/>
          </a:stretch>
        </p:blipFill>
        <p:spPr>
          <a:xfrm>
            <a:off x="7987168" y="4843234"/>
            <a:ext cx="457200" cy="457200"/>
          </a:xfrm>
          <a:prstGeom prst="rect">
            <a:avLst/>
          </a:prstGeom>
        </p:spPr>
      </p:pic>
    </p:spTree>
    <p:extLst>
      <p:ext uri="{BB962C8B-B14F-4D97-AF65-F5344CB8AC3E}">
        <p14:creationId xmlns:p14="http://schemas.microsoft.com/office/powerpoint/2010/main" val="10188430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ersonology">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8D617B33-BF26-7445-9C06-C4F666B83CD1}"/>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lgn="l">
              <a:defRPr lang="en-GB" sz="3200" b="1" smtClean="0">
                <a:effectLst/>
              </a:defRPr>
            </a:lvl1pPr>
          </a:lstStyle>
          <a:p>
            <a:r>
              <a:rPr lang="en-GB" b="1" err="1">
                <a:solidFill>
                  <a:srgbClr val="5B5D6B"/>
                </a:solidFill>
                <a:effectLst/>
                <a:latin typeface="Raleway" panose="020B0003030101060003" pitchFamily="34" charset="0"/>
              </a:rPr>
              <a:t>Personology</a:t>
            </a:r>
            <a:endParaRPr lang="en-GB">
              <a:solidFill>
                <a:srgbClr val="5B5D6B"/>
              </a:solidFill>
              <a:effectLst/>
              <a:latin typeface="Raleway SemiBold" panose="020B0003030101060003" pitchFamily="34" charset="0"/>
            </a:endParaRPr>
          </a:p>
        </p:txBody>
      </p:sp>
      <p:pic>
        <p:nvPicPr>
          <p:cNvPr id="6" name="Picture 5">
            <a:extLst>
              <a:ext uri="{FF2B5EF4-FFF2-40B4-BE49-F238E27FC236}">
                <a16:creationId xmlns:a16="http://schemas.microsoft.com/office/drawing/2014/main" id="{A23898E2-03D2-9544-B25E-43F0033181FC}"/>
              </a:ext>
            </a:extLst>
          </p:cNvPr>
          <p:cNvPicPr>
            <a:picLocks noChangeAspect="1"/>
          </p:cNvPicPr>
          <p:nvPr userDrawn="1"/>
        </p:nvPicPr>
        <p:blipFill>
          <a:blip r:embed="rId2"/>
          <a:stretch>
            <a:fillRect/>
          </a:stretch>
        </p:blipFill>
        <p:spPr>
          <a:xfrm>
            <a:off x="1828800" y="2578100"/>
            <a:ext cx="1701800" cy="1701800"/>
          </a:xfrm>
          <a:prstGeom prst="rect">
            <a:avLst/>
          </a:prstGeom>
        </p:spPr>
      </p:pic>
      <p:pic>
        <p:nvPicPr>
          <p:cNvPr id="7" name="Picture 6">
            <a:extLst>
              <a:ext uri="{FF2B5EF4-FFF2-40B4-BE49-F238E27FC236}">
                <a16:creationId xmlns:a16="http://schemas.microsoft.com/office/drawing/2014/main" id="{4DD233BA-E828-1145-ABF2-1DFC0B437F4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15681" y="2209800"/>
            <a:ext cx="728037" cy="838200"/>
          </a:xfrm>
          <a:prstGeom prst="rect">
            <a:avLst/>
          </a:prstGeom>
        </p:spPr>
      </p:pic>
      <p:pic>
        <p:nvPicPr>
          <p:cNvPr id="8" name="Picture 7">
            <a:extLst>
              <a:ext uri="{FF2B5EF4-FFF2-40B4-BE49-F238E27FC236}">
                <a16:creationId xmlns:a16="http://schemas.microsoft.com/office/drawing/2014/main" id="{6C8BDF4E-C290-5C4C-8993-718C79F5C2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2662" y="3518836"/>
            <a:ext cx="728037" cy="838200"/>
          </a:xfrm>
          <a:prstGeom prst="rect">
            <a:avLst/>
          </a:prstGeom>
        </p:spPr>
      </p:pic>
      <p:pic>
        <p:nvPicPr>
          <p:cNvPr id="9" name="Picture 8">
            <a:extLst>
              <a:ext uri="{FF2B5EF4-FFF2-40B4-BE49-F238E27FC236}">
                <a16:creationId xmlns:a16="http://schemas.microsoft.com/office/drawing/2014/main" id="{B9FC45D0-2594-6248-B222-91E896659F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18325" y="3518836"/>
            <a:ext cx="728037" cy="838200"/>
          </a:xfrm>
          <a:prstGeom prst="rect">
            <a:avLst/>
          </a:prstGeom>
        </p:spPr>
      </p:pic>
      <p:sp>
        <p:nvSpPr>
          <p:cNvPr id="10" name="Text Placeholder 41">
            <a:extLst>
              <a:ext uri="{FF2B5EF4-FFF2-40B4-BE49-F238E27FC236}">
                <a16:creationId xmlns:a16="http://schemas.microsoft.com/office/drawing/2014/main" id="{C0F1D76A-FB63-F149-9A22-AC5736EFC238}"/>
              </a:ext>
            </a:extLst>
          </p:cNvPr>
          <p:cNvSpPr>
            <a:spLocks noGrp="1"/>
          </p:cNvSpPr>
          <p:nvPr>
            <p:ph type="body" sz="quarter" idx="27" hasCustomPrompt="1"/>
          </p:nvPr>
        </p:nvSpPr>
        <p:spPr>
          <a:xfrm>
            <a:off x="1927599" y="3372600"/>
            <a:ext cx="1504199" cy="112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Firmographics</a:t>
            </a:r>
          </a:p>
        </p:txBody>
      </p:sp>
      <p:sp>
        <p:nvSpPr>
          <p:cNvPr id="11" name="Text Placeholder 41">
            <a:extLst>
              <a:ext uri="{FF2B5EF4-FFF2-40B4-BE49-F238E27FC236}">
                <a16:creationId xmlns:a16="http://schemas.microsoft.com/office/drawing/2014/main" id="{DA6CDF20-7D22-F34A-8BD1-009134BBEB62}"/>
              </a:ext>
            </a:extLst>
          </p:cNvPr>
          <p:cNvSpPr>
            <a:spLocks noGrp="1"/>
          </p:cNvSpPr>
          <p:nvPr>
            <p:ph type="body" sz="quarter" idx="28" hasCustomPrompt="1"/>
          </p:nvPr>
        </p:nvSpPr>
        <p:spPr>
          <a:xfrm>
            <a:off x="1622662" y="3518836"/>
            <a:ext cx="728037" cy="838200"/>
          </a:xfrm>
          <a:prstGeom prst="rect">
            <a:avLst/>
          </a:prstGeom>
        </p:spPr>
        <p:txBody>
          <a:bodyPr lIns="0" tIns="0" rIns="0" bIns="0"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Corporate</a:t>
            </a:r>
          </a:p>
        </p:txBody>
      </p:sp>
      <p:sp>
        <p:nvSpPr>
          <p:cNvPr id="12" name="Text Placeholder 41">
            <a:extLst>
              <a:ext uri="{FF2B5EF4-FFF2-40B4-BE49-F238E27FC236}">
                <a16:creationId xmlns:a16="http://schemas.microsoft.com/office/drawing/2014/main" id="{61DA3896-80A7-2D45-8D3B-CA2F4540B3B4}"/>
              </a:ext>
            </a:extLst>
          </p:cNvPr>
          <p:cNvSpPr>
            <a:spLocks noGrp="1"/>
          </p:cNvSpPr>
          <p:nvPr>
            <p:ph type="body" sz="quarter" idx="29" hasCustomPrompt="1"/>
          </p:nvPr>
        </p:nvSpPr>
        <p:spPr>
          <a:xfrm>
            <a:off x="3018325" y="3518836"/>
            <a:ext cx="718413" cy="838200"/>
          </a:xfrm>
          <a:prstGeom prst="rect">
            <a:avLst/>
          </a:prstGeom>
        </p:spPr>
        <p:txBody>
          <a:bodyPr lIns="0" tIns="0" rIns="0" bIns="0"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Public</a:t>
            </a:r>
            <a:br>
              <a:rPr lang="en-US"/>
            </a:br>
            <a:r>
              <a:rPr lang="en-US"/>
              <a:t>sector</a:t>
            </a:r>
          </a:p>
        </p:txBody>
      </p:sp>
      <p:sp>
        <p:nvSpPr>
          <p:cNvPr id="13" name="Text Placeholder 41">
            <a:extLst>
              <a:ext uri="{FF2B5EF4-FFF2-40B4-BE49-F238E27FC236}">
                <a16:creationId xmlns:a16="http://schemas.microsoft.com/office/drawing/2014/main" id="{1990AB6F-5110-4144-A060-D58DFAB1FFE4}"/>
              </a:ext>
            </a:extLst>
          </p:cNvPr>
          <p:cNvSpPr>
            <a:spLocks noGrp="1"/>
          </p:cNvSpPr>
          <p:nvPr>
            <p:ph type="body" sz="quarter" idx="30" hasCustomPrompt="1"/>
          </p:nvPr>
        </p:nvSpPr>
        <p:spPr>
          <a:xfrm>
            <a:off x="2325308" y="2209800"/>
            <a:ext cx="693018" cy="838200"/>
          </a:xfrm>
          <a:prstGeom prst="rect">
            <a:avLst/>
          </a:prstGeom>
        </p:spPr>
        <p:txBody>
          <a:bodyPr lIns="0" tIns="0" rIns="0" bIns="0"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SME</a:t>
            </a:r>
          </a:p>
        </p:txBody>
      </p:sp>
      <p:sp>
        <p:nvSpPr>
          <p:cNvPr id="14" name="Text Placeholder 41">
            <a:extLst>
              <a:ext uri="{FF2B5EF4-FFF2-40B4-BE49-F238E27FC236}">
                <a16:creationId xmlns:a16="http://schemas.microsoft.com/office/drawing/2014/main" id="{6D348CAF-F513-4D4E-A478-047391735A29}"/>
              </a:ext>
            </a:extLst>
          </p:cNvPr>
          <p:cNvSpPr>
            <a:spLocks noGrp="1"/>
          </p:cNvSpPr>
          <p:nvPr>
            <p:ph type="body" sz="quarter" idx="31" hasCustomPrompt="1"/>
          </p:nvPr>
        </p:nvSpPr>
        <p:spPr>
          <a:xfrm>
            <a:off x="4305600" y="1543800"/>
            <a:ext cx="746620" cy="1326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Political</a:t>
            </a:r>
          </a:p>
        </p:txBody>
      </p:sp>
      <p:sp>
        <p:nvSpPr>
          <p:cNvPr id="15" name="Text Placeholder 41">
            <a:extLst>
              <a:ext uri="{FF2B5EF4-FFF2-40B4-BE49-F238E27FC236}">
                <a16:creationId xmlns:a16="http://schemas.microsoft.com/office/drawing/2014/main" id="{4411179C-FA69-1040-99DF-5A2BB4EFED08}"/>
              </a:ext>
            </a:extLst>
          </p:cNvPr>
          <p:cNvSpPr>
            <a:spLocks noGrp="1"/>
          </p:cNvSpPr>
          <p:nvPr>
            <p:ph type="body" sz="quarter" idx="32" hasCustomPrompt="1"/>
          </p:nvPr>
        </p:nvSpPr>
        <p:spPr>
          <a:xfrm>
            <a:off x="5105400" y="1164600"/>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Economical</a:t>
            </a:r>
          </a:p>
        </p:txBody>
      </p:sp>
      <p:sp>
        <p:nvSpPr>
          <p:cNvPr id="16" name="Text Placeholder 41">
            <a:extLst>
              <a:ext uri="{FF2B5EF4-FFF2-40B4-BE49-F238E27FC236}">
                <a16:creationId xmlns:a16="http://schemas.microsoft.com/office/drawing/2014/main" id="{C5B32609-3003-8F42-B6FB-39376F9CE588}"/>
              </a:ext>
            </a:extLst>
          </p:cNvPr>
          <p:cNvSpPr>
            <a:spLocks noGrp="1"/>
          </p:cNvSpPr>
          <p:nvPr>
            <p:ph type="body" sz="quarter" idx="33" hasCustomPrompt="1"/>
          </p:nvPr>
        </p:nvSpPr>
        <p:spPr>
          <a:xfrm>
            <a:off x="6172200" y="1543800"/>
            <a:ext cx="746620" cy="1326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Social</a:t>
            </a:r>
          </a:p>
        </p:txBody>
      </p:sp>
      <p:sp>
        <p:nvSpPr>
          <p:cNvPr id="17" name="Text Placeholder 41">
            <a:extLst>
              <a:ext uri="{FF2B5EF4-FFF2-40B4-BE49-F238E27FC236}">
                <a16:creationId xmlns:a16="http://schemas.microsoft.com/office/drawing/2014/main" id="{752720A7-ED17-2248-8C93-D5EB26DEAD7E}"/>
              </a:ext>
            </a:extLst>
          </p:cNvPr>
          <p:cNvSpPr>
            <a:spLocks noGrp="1"/>
          </p:cNvSpPr>
          <p:nvPr>
            <p:ph type="body" sz="quarter" idx="34" hasCustomPrompt="1"/>
          </p:nvPr>
        </p:nvSpPr>
        <p:spPr>
          <a:xfrm>
            <a:off x="5105400" y="5505594"/>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Legal</a:t>
            </a:r>
          </a:p>
        </p:txBody>
      </p:sp>
      <p:sp>
        <p:nvSpPr>
          <p:cNvPr id="18" name="Text Placeholder 41">
            <a:extLst>
              <a:ext uri="{FF2B5EF4-FFF2-40B4-BE49-F238E27FC236}">
                <a16:creationId xmlns:a16="http://schemas.microsoft.com/office/drawing/2014/main" id="{9C8A1CDA-EB40-C449-927B-C6DD595C474A}"/>
              </a:ext>
            </a:extLst>
          </p:cNvPr>
          <p:cNvSpPr>
            <a:spLocks noGrp="1"/>
          </p:cNvSpPr>
          <p:nvPr>
            <p:ph type="body" sz="quarter" idx="35" hasCustomPrompt="1"/>
          </p:nvPr>
        </p:nvSpPr>
        <p:spPr>
          <a:xfrm>
            <a:off x="4104372" y="5091707"/>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Technological</a:t>
            </a:r>
          </a:p>
        </p:txBody>
      </p:sp>
      <p:sp>
        <p:nvSpPr>
          <p:cNvPr id="19" name="Text Placeholder 41">
            <a:extLst>
              <a:ext uri="{FF2B5EF4-FFF2-40B4-BE49-F238E27FC236}">
                <a16:creationId xmlns:a16="http://schemas.microsoft.com/office/drawing/2014/main" id="{EB2CEC90-564B-2C4D-AF2C-136BB77AE1D2}"/>
              </a:ext>
            </a:extLst>
          </p:cNvPr>
          <p:cNvSpPr>
            <a:spLocks noGrp="1"/>
          </p:cNvSpPr>
          <p:nvPr>
            <p:ph type="body" sz="quarter" idx="36" hasCustomPrompt="1"/>
          </p:nvPr>
        </p:nvSpPr>
        <p:spPr>
          <a:xfrm>
            <a:off x="6096000" y="5091707"/>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Environmental</a:t>
            </a:r>
          </a:p>
        </p:txBody>
      </p:sp>
      <p:pic>
        <p:nvPicPr>
          <p:cNvPr id="20" name="Picture 19">
            <a:extLst>
              <a:ext uri="{FF2B5EF4-FFF2-40B4-BE49-F238E27FC236}">
                <a16:creationId xmlns:a16="http://schemas.microsoft.com/office/drawing/2014/main" id="{25AD6B95-284A-484D-97DE-C440E22F5C06}"/>
              </a:ext>
            </a:extLst>
          </p:cNvPr>
          <p:cNvPicPr>
            <a:picLocks noChangeAspect="1"/>
          </p:cNvPicPr>
          <p:nvPr userDrawn="1"/>
        </p:nvPicPr>
        <p:blipFill>
          <a:blip r:embed="rId4"/>
          <a:stretch>
            <a:fillRect/>
          </a:stretch>
        </p:blipFill>
        <p:spPr>
          <a:xfrm>
            <a:off x="4374110" y="1765300"/>
            <a:ext cx="609600" cy="889000"/>
          </a:xfrm>
          <a:prstGeom prst="rect">
            <a:avLst/>
          </a:prstGeom>
        </p:spPr>
      </p:pic>
      <p:pic>
        <p:nvPicPr>
          <p:cNvPr id="21" name="Picture 20">
            <a:extLst>
              <a:ext uri="{FF2B5EF4-FFF2-40B4-BE49-F238E27FC236}">
                <a16:creationId xmlns:a16="http://schemas.microsoft.com/office/drawing/2014/main" id="{1A1C227A-8C96-3A47-8FD2-B9BEF56A316F}"/>
              </a:ext>
            </a:extLst>
          </p:cNvPr>
          <p:cNvPicPr>
            <a:picLocks noChangeAspect="1"/>
          </p:cNvPicPr>
          <p:nvPr userDrawn="1"/>
        </p:nvPicPr>
        <p:blipFill>
          <a:blip r:embed="rId5"/>
          <a:stretch>
            <a:fillRect/>
          </a:stretch>
        </p:blipFill>
        <p:spPr>
          <a:xfrm>
            <a:off x="5295900" y="1353918"/>
            <a:ext cx="609600" cy="1016000"/>
          </a:xfrm>
          <a:prstGeom prst="rect">
            <a:avLst/>
          </a:prstGeom>
        </p:spPr>
      </p:pic>
      <p:pic>
        <p:nvPicPr>
          <p:cNvPr id="22" name="Picture 21">
            <a:extLst>
              <a:ext uri="{FF2B5EF4-FFF2-40B4-BE49-F238E27FC236}">
                <a16:creationId xmlns:a16="http://schemas.microsoft.com/office/drawing/2014/main" id="{B11112AE-0CB8-B54D-956A-1C0874A2EF56}"/>
              </a:ext>
            </a:extLst>
          </p:cNvPr>
          <p:cNvPicPr>
            <a:picLocks noChangeAspect="1"/>
          </p:cNvPicPr>
          <p:nvPr userDrawn="1"/>
        </p:nvPicPr>
        <p:blipFill>
          <a:blip r:embed="rId4"/>
          <a:stretch>
            <a:fillRect/>
          </a:stretch>
        </p:blipFill>
        <p:spPr>
          <a:xfrm flipH="1">
            <a:off x="6240710" y="1765300"/>
            <a:ext cx="609600" cy="889000"/>
          </a:xfrm>
          <a:prstGeom prst="rect">
            <a:avLst/>
          </a:prstGeom>
        </p:spPr>
      </p:pic>
      <p:pic>
        <p:nvPicPr>
          <p:cNvPr id="23" name="Picture 22">
            <a:extLst>
              <a:ext uri="{FF2B5EF4-FFF2-40B4-BE49-F238E27FC236}">
                <a16:creationId xmlns:a16="http://schemas.microsoft.com/office/drawing/2014/main" id="{A186DB17-7D34-5447-9F15-DBCAB3B4B9FF}"/>
              </a:ext>
            </a:extLst>
          </p:cNvPr>
          <p:cNvPicPr>
            <a:picLocks noChangeAspect="1"/>
          </p:cNvPicPr>
          <p:nvPr userDrawn="1"/>
        </p:nvPicPr>
        <p:blipFill>
          <a:blip r:embed="rId4"/>
          <a:stretch>
            <a:fillRect/>
          </a:stretch>
        </p:blipFill>
        <p:spPr>
          <a:xfrm rot="10800000">
            <a:off x="6240710" y="4113807"/>
            <a:ext cx="609600" cy="889000"/>
          </a:xfrm>
          <a:prstGeom prst="rect">
            <a:avLst/>
          </a:prstGeom>
        </p:spPr>
      </p:pic>
      <p:pic>
        <p:nvPicPr>
          <p:cNvPr id="24" name="Picture 23">
            <a:extLst>
              <a:ext uri="{FF2B5EF4-FFF2-40B4-BE49-F238E27FC236}">
                <a16:creationId xmlns:a16="http://schemas.microsoft.com/office/drawing/2014/main" id="{BA367A3F-6569-E541-B508-C6B5C49669ED}"/>
              </a:ext>
            </a:extLst>
          </p:cNvPr>
          <p:cNvPicPr>
            <a:picLocks noChangeAspect="1"/>
          </p:cNvPicPr>
          <p:nvPr userDrawn="1"/>
        </p:nvPicPr>
        <p:blipFill>
          <a:blip r:embed="rId5"/>
          <a:stretch>
            <a:fillRect/>
          </a:stretch>
        </p:blipFill>
        <p:spPr>
          <a:xfrm rot="10800000">
            <a:off x="5295900" y="4395373"/>
            <a:ext cx="609600" cy="1016000"/>
          </a:xfrm>
          <a:prstGeom prst="rect">
            <a:avLst/>
          </a:prstGeom>
        </p:spPr>
      </p:pic>
      <p:pic>
        <p:nvPicPr>
          <p:cNvPr id="25" name="Picture 24">
            <a:extLst>
              <a:ext uri="{FF2B5EF4-FFF2-40B4-BE49-F238E27FC236}">
                <a16:creationId xmlns:a16="http://schemas.microsoft.com/office/drawing/2014/main" id="{9F6BFFB5-4D02-504C-ADEA-AEE4D3AF1DC3}"/>
              </a:ext>
            </a:extLst>
          </p:cNvPr>
          <p:cNvPicPr>
            <a:picLocks noChangeAspect="1"/>
          </p:cNvPicPr>
          <p:nvPr userDrawn="1"/>
        </p:nvPicPr>
        <p:blipFill>
          <a:blip r:embed="rId4"/>
          <a:stretch>
            <a:fillRect/>
          </a:stretch>
        </p:blipFill>
        <p:spPr>
          <a:xfrm rot="10800000" flipH="1">
            <a:off x="4374110" y="4113807"/>
            <a:ext cx="609600" cy="889000"/>
          </a:xfrm>
          <a:prstGeom prst="rect">
            <a:avLst/>
          </a:prstGeom>
        </p:spPr>
      </p:pic>
      <p:pic>
        <p:nvPicPr>
          <p:cNvPr id="27" name="Picture 26">
            <a:extLst>
              <a:ext uri="{FF2B5EF4-FFF2-40B4-BE49-F238E27FC236}">
                <a16:creationId xmlns:a16="http://schemas.microsoft.com/office/drawing/2014/main" id="{FE2EEC04-0724-3042-8A74-916282BBA2D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818845" y="2486430"/>
            <a:ext cx="1585224" cy="1825093"/>
          </a:xfrm>
          <a:prstGeom prst="rect">
            <a:avLst/>
          </a:prstGeom>
        </p:spPr>
      </p:pic>
      <p:sp>
        <p:nvSpPr>
          <p:cNvPr id="28" name="Text Placeholder 41">
            <a:extLst>
              <a:ext uri="{FF2B5EF4-FFF2-40B4-BE49-F238E27FC236}">
                <a16:creationId xmlns:a16="http://schemas.microsoft.com/office/drawing/2014/main" id="{0F8662AB-2829-8D47-A075-A17E8BE06517}"/>
              </a:ext>
            </a:extLst>
          </p:cNvPr>
          <p:cNvSpPr>
            <a:spLocks noGrp="1"/>
          </p:cNvSpPr>
          <p:nvPr>
            <p:ph type="body" sz="quarter" idx="37" hasCustomPrompt="1"/>
          </p:nvPr>
        </p:nvSpPr>
        <p:spPr>
          <a:xfrm>
            <a:off x="5116157" y="3037020"/>
            <a:ext cx="990600" cy="130800"/>
          </a:xfrm>
          <a:prstGeom prst="rect">
            <a:avLst/>
          </a:prstGeom>
        </p:spPr>
        <p:txBody>
          <a:bodyPr lIns="0" tIns="0" rIns="0" bIns="0" anchor="ctr"/>
          <a:lstStyle>
            <a:lvl1pPr algn="ctr">
              <a:defRPr sz="11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Industry</a:t>
            </a:r>
          </a:p>
        </p:txBody>
      </p:sp>
      <p:sp>
        <p:nvSpPr>
          <p:cNvPr id="29" name="Text Placeholder 41">
            <a:extLst>
              <a:ext uri="{FF2B5EF4-FFF2-40B4-BE49-F238E27FC236}">
                <a16:creationId xmlns:a16="http://schemas.microsoft.com/office/drawing/2014/main" id="{39C31ADF-3FE6-CB40-A3A0-EBB49511524E}"/>
              </a:ext>
            </a:extLst>
          </p:cNvPr>
          <p:cNvSpPr>
            <a:spLocks noGrp="1"/>
          </p:cNvSpPr>
          <p:nvPr>
            <p:ph type="body" sz="quarter" idx="38" hasCustomPrompt="1"/>
          </p:nvPr>
        </p:nvSpPr>
        <p:spPr>
          <a:xfrm>
            <a:off x="5116157" y="3681913"/>
            <a:ext cx="990600" cy="130800"/>
          </a:xfrm>
          <a:prstGeom prst="rect">
            <a:avLst/>
          </a:prstGeom>
        </p:spPr>
        <p:txBody>
          <a:bodyPr lIns="0" tIns="0" rIns="0" bIns="0" anchor="ctr"/>
          <a:lstStyle>
            <a:lvl1pPr algn="ctr">
              <a:defRPr sz="11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Competitors</a:t>
            </a:r>
          </a:p>
        </p:txBody>
      </p:sp>
      <p:sp>
        <p:nvSpPr>
          <p:cNvPr id="31" name="Rectangle 30">
            <a:extLst>
              <a:ext uri="{FF2B5EF4-FFF2-40B4-BE49-F238E27FC236}">
                <a16:creationId xmlns:a16="http://schemas.microsoft.com/office/drawing/2014/main" id="{7761024B-4D96-9F45-8F71-48898D4D3264}"/>
              </a:ext>
            </a:extLst>
          </p:cNvPr>
          <p:cNvSpPr/>
          <p:nvPr userDrawn="1"/>
        </p:nvSpPr>
        <p:spPr>
          <a:xfrm>
            <a:off x="4831200" y="3253307"/>
            <a:ext cx="1562400" cy="288000"/>
          </a:xfrm>
          <a:prstGeom prst="rect">
            <a:avLst/>
          </a:prstGeom>
          <a:solidFill>
            <a:srgbClr val="95CDC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lt1">
                  <a:alpha val="17000"/>
                </a:schemeClr>
              </a:solidFill>
              <a:effectLst>
                <a:reflection stA="10000" endPos="65000" dist="50800" dir="5400000" sy="-100000" algn="bl" rotWithShape="0"/>
              </a:effectLst>
            </a:endParaRPr>
          </a:p>
        </p:txBody>
      </p:sp>
      <p:sp>
        <p:nvSpPr>
          <p:cNvPr id="30" name="Text Placeholder 41">
            <a:extLst>
              <a:ext uri="{FF2B5EF4-FFF2-40B4-BE49-F238E27FC236}">
                <a16:creationId xmlns:a16="http://schemas.microsoft.com/office/drawing/2014/main" id="{7E4DF01E-417D-3A43-A45B-247BDD0D470A}"/>
              </a:ext>
            </a:extLst>
          </p:cNvPr>
          <p:cNvSpPr>
            <a:spLocks noGrp="1"/>
          </p:cNvSpPr>
          <p:nvPr>
            <p:ph type="body" sz="quarter" idx="39" hasCustomPrompt="1"/>
          </p:nvPr>
        </p:nvSpPr>
        <p:spPr>
          <a:xfrm>
            <a:off x="5116157" y="3333426"/>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Macro insight</a:t>
            </a:r>
          </a:p>
        </p:txBody>
      </p:sp>
      <p:pic>
        <p:nvPicPr>
          <p:cNvPr id="32" name="Picture 31">
            <a:extLst>
              <a:ext uri="{FF2B5EF4-FFF2-40B4-BE49-F238E27FC236}">
                <a16:creationId xmlns:a16="http://schemas.microsoft.com/office/drawing/2014/main" id="{7F1E427D-0AE1-1A4F-866B-7A809ED468F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84170" y="2104964"/>
            <a:ext cx="620539" cy="714437"/>
          </a:xfrm>
          <a:prstGeom prst="rect">
            <a:avLst/>
          </a:prstGeom>
        </p:spPr>
      </p:pic>
      <p:sp>
        <p:nvSpPr>
          <p:cNvPr id="33" name="Text Placeholder 41">
            <a:extLst>
              <a:ext uri="{FF2B5EF4-FFF2-40B4-BE49-F238E27FC236}">
                <a16:creationId xmlns:a16="http://schemas.microsoft.com/office/drawing/2014/main" id="{9DC5AAB4-88DE-F641-8DF9-A21C9CA35BC6}"/>
              </a:ext>
            </a:extLst>
          </p:cNvPr>
          <p:cNvSpPr>
            <a:spLocks noGrp="1"/>
          </p:cNvSpPr>
          <p:nvPr>
            <p:ph type="body" sz="quarter" idx="40" hasCustomPrompt="1"/>
          </p:nvPr>
        </p:nvSpPr>
        <p:spPr>
          <a:xfrm>
            <a:off x="7288677" y="2098251"/>
            <a:ext cx="616033" cy="721150"/>
          </a:xfrm>
          <a:prstGeom prst="rect">
            <a:avLst/>
          </a:prstGeom>
        </p:spPr>
        <p:txBody>
          <a:bodyPr lIns="0" tIns="0" rIns="0" bIns="0"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DM1</a:t>
            </a:r>
          </a:p>
        </p:txBody>
      </p:sp>
      <p:sp>
        <p:nvSpPr>
          <p:cNvPr id="34" name="Text Placeholder 41">
            <a:extLst>
              <a:ext uri="{FF2B5EF4-FFF2-40B4-BE49-F238E27FC236}">
                <a16:creationId xmlns:a16="http://schemas.microsoft.com/office/drawing/2014/main" id="{682F606D-7ADB-504D-BA99-D2D26517ECB0}"/>
              </a:ext>
            </a:extLst>
          </p:cNvPr>
          <p:cNvSpPr>
            <a:spLocks noGrp="1"/>
          </p:cNvSpPr>
          <p:nvPr>
            <p:ph type="body" sz="quarter" idx="41" hasCustomPrompt="1"/>
          </p:nvPr>
        </p:nvSpPr>
        <p:spPr>
          <a:xfrm>
            <a:off x="8058150" y="2138371"/>
            <a:ext cx="1085850" cy="646951"/>
          </a:xfrm>
          <a:prstGeom prst="rect">
            <a:avLst/>
          </a:prstGeom>
        </p:spPr>
        <p:txBody>
          <a:bodyPr lIns="0" tIns="0" rIns="0" bIns="0" anchor="ctr"/>
          <a:lstStyle>
            <a:lvl1pPr marL="171450" indent="-171450" algn="l">
              <a:buSzPct val="75000"/>
              <a:buFontTx/>
              <a:buBlip>
                <a:blip r:embed="rId8"/>
              </a:buBlip>
              <a:defRPr sz="10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Objectives</a:t>
            </a:r>
          </a:p>
          <a:p>
            <a:pPr lvl="0"/>
            <a:r>
              <a:rPr lang="en-US"/>
              <a:t>Challenges</a:t>
            </a:r>
          </a:p>
          <a:p>
            <a:pPr lvl="0"/>
            <a:r>
              <a:rPr lang="en-US"/>
              <a:t>Pains</a:t>
            </a:r>
          </a:p>
          <a:p>
            <a:pPr lvl="0"/>
            <a:r>
              <a:rPr lang="en-US"/>
              <a:t>Drivers</a:t>
            </a:r>
          </a:p>
        </p:txBody>
      </p:sp>
      <p:pic>
        <p:nvPicPr>
          <p:cNvPr id="35" name="Picture 34">
            <a:extLst>
              <a:ext uri="{FF2B5EF4-FFF2-40B4-BE49-F238E27FC236}">
                <a16:creationId xmlns:a16="http://schemas.microsoft.com/office/drawing/2014/main" id="{A9C18E0E-6976-1740-A2FA-08EE9E2E31E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20984" y="3019364"/>
            <a:ext cx="620539" cy="714437"/>
          </a:xfrm>
          <a:prstGeom prst="rect">
            <a:avLst/>
          </a:prstGeom>
        </p:spPr>
      </p:pic>
      <p:sp>
        <p:nvSpPr>
          <p:cNvPr id="36" name="Text Placeholder 41">
            <a:extLst>
              <a:ext uri="{FF2B5EF4-FFF2-40B4-BE49-F238E27FC236}">
                <a16:creationId xmlns:a16="http://schemas.microsoft.com/office/drawing/2014/main" id="{B94B05EE-408A-6F4A-9E2A-EDEA5B4ED4CF}"/>
              </a:ext>
            </a:extLst>
          </p:cNvPr>
          <p:cNvSpPr>
            <a:spLocks noGrp="1"/>
          </p:cNvSpPr>
          <p:nvPr>
            <p:ph type="body" sz="quarter" idx="42" hasCustomPrompt="1"/>
          </p:nvPr>
        </p:nvSpPr>
        <p:spPr>
          <a:xfrm>
            <a:off x="7925491" y="3012651"/>
            <a:ext cx="616033" cy="721150"/>
          </a:xfrm>
          <a:prstGeom prst="rect">
            <a:avLst/>
          </a:prstGeom>
        </p:spPr>
        <p:txBody>
          <a:bodyPr lIns="0" tIns="0" rIns="0" bIns="0"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DM2</a:t>
            </a:r>
          </a:p>
        </p:txBody>
      </p:sp>
      <p:sp>
        <p:nvSpPr>
          <p:cNvPr id="37" name="Text Placeholder 41">
            <a:extLst>
              <a:ext uri="{FF2B5EF4-FFF2-40B4-BE49-F238E27FC236}">
                <a16:creationId xmlns:a16="http://schemas.microsoft.com/office/drawing/2014/main" id="{05DFA216-A3B5-3A4B-AD7E-FCC173D016A1}"/>
              </a:ext>
            </a:extLst>
          </p:cNvPr>
          <p:cNvSpPr>
            <a:spLocks noGrp="1"/>
          </p:cNvSpPr>
          <p:nvPr>
            <p:ph type="body" sz="quarter" idx="43" hasCustomPrompt="1"/>
          </p:nvPr>
        </p:nvSpPr>
        <p:spPr>
          <a:xfrm>
            <a:off x="8694964" y="3052771"/>
            <a:ext cx="1085850" cy="646951"/>
          </a:xfrm>
          <a:prstGeom prst="rect">
            <a:avLst/>
          </a:prstGeom>
        </p:spPr>
        <p:txBody>
          <a:bodyPr lIns="0" tIns="0" rIns="0" bIns="0" anchor="ctr"/>
          <a:lstStyle>
            <a:lvl1pPr marL="171450" indent="-171450" algn="l">
              <a:buSzPct val="75000"/>
              <a:buFontTx/>
              <a:buBlip>
                <a:blip r:embed="rId8"/>
              </a:buBlip>
              <a:defRPr sz="10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Objectives</a:t>
            </a:r>
          </a:p>
          <a:p>
            <a:pPr lvl="0"/>
            <a:r>
              <a:rPr lang="en-US"/>
              <a:t>Challenges</a:t>
            </a:r>
          </a:p>
          <a:p>
            <a:pPr lvl="0"/>
            <a:r>
              <a:rPr lang="en-US"/>
              <a:t>Pains</a:t>
            </a:r>
          </a:p>
          <a:p>
            <a:pPr lvl="0"/>
            <a:r>
              <a:rPr lang="en-US"/>
              <a:t>Drivers</a:t>
            </a:r>
          </a:p>
        </p:txBody>
      </p:sp>
      <p:pic>
        <p:nvPicPr>
          <p:cNvPr id="38" name="Picture 37">
            <a:extLst>
              <a:ext uri="{FF2B5EF4-FFF2-40B4-BE49-F238E27FC236}">
                <a16:creationId xmlns:a16="http://schemas.microsoft.com/office/drawing/2014/main" id="{882F3C4A-4995-6E43-873C-E351A62A976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308662" y="3933764"/>
            <a:ext cx="620539" cy="714437"/>
          </a:xfrm>
          <a:prstGeom prst="rect">
            <a:avLst/>
          </a:prstGeom>
        </p:spPr>
      </p:pic>
      <p:sp>
        <p:nvSpPr>
          <p:cNvPr id="39" name="Text Placeholder 41">
            <a:extLst>
              <a:ext uri="{FF2B5EF4-FFF2-40B4-BE49-F238E27FC236}">
                <a16:creationId xmlns:a16="http://schemas.microsoft.com/office/drawing/2014/main" id="{45A92B59-33CC-904E-83AC-DCAD2D8A5BE5}"/>
              </a:ext>
            </a:extLst>
          </p:cNvPr>
          <p:cNvSpPr>
            <a:spLocks noGrp="1"/>
          </p:cNvSpPr>
          <p:nvPr>
            <p:ph type="body" sz="quarter" idx="44" hasCustomPrompt="1"/>
          </p:nvPr>
        </p:nvSpPr>
        <p:spPr>
          <a:xfrm>
            <a:off x="7313169" y="3927051"/>
            <a:ext cx="616033" cy="721150"/>
          </a:xfrm>
          <a:prstGeom prst="rect">
            <a:avLst/>
          </a:prstGeom>
        </p:spPr>
        <p:txBody>
          <a:bodyPr lIns="0" tIns="0" rIns="0" bIns="0" anchor="ctr"/>
          <a:lstStyle>
            <a:lvl1pPr algn="ctr">
              <a:defRPr sz="900" b="0" i="0">
                <a:solidFill>
                  <a:schemeClr val="bg1"/>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DM3</a:t>
            </a:r>
          </a:p>
        </p:txBody>
      </p:sp>
      <p:sp>
        <p:nvSpPr>
          <p:cNvPr id="40" name="Text Placeholder 41">
            <a:extLst>
              <a:ext uri="{FF2B5EF4-FFF2-40B4-BE49-F238E27FC236}">
                <a16:creationId xmlns:a16="http://schemas.microsoft.com/office/drawing/2014/main" id="{1AD01FD8-BD9E-834D-A68B-0FB5C99AED83}"/>
              </a:ext>
            </a:extLst>
          </p:cNvPr>
          <p:cNvSpPr>
            <a:spLocks noGrp="1"/>
          </p:cNvSpPr>
          <p:nvPr>
            <p:ph type="body" sz="quarter" idx="45" hasCustomPrompt="1"/>
          </p:nvPr>
        </p:nvSpPr>
        <p:spPr>
          <a:xfrm>
            <a:off x="8082642" y="3967171"/>
            <a:ext cx="1085850" cy="646951"/>
          </a:xfrm>
          <a:prstGeom prst="rect">
            <a:avLst/>
          </a:prstGeom>
        </p:spPr>
        <p:txBody>
          <a:bodyPr lIns="0" tIns="0" rIns="0" bIns="0" anchor="ctr"/>
          <a:lstStyle>
            <a:lvl1pPr marL="171450" indent="-171450" algn="l">
              <a:buSzPct val="75000"/>
              <a:buFontTx/>
              <a:buBlip>
                <a:blip r:embed="rId8"/>
              </a:buBlip>
              <a:defRPr sz="10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Objectives</a:t>
            </a:r>
          </a:p>
          <a:p>
            <a:pPr lvl="0"/>
            <a:r>
              <a:rPr lang="en-US"/>
              <a:t>Challenges</a:t>
            </a:r>
          </a:p>
          <a:p>
            <a:pPr lvl="0"/>
            <a:r>
              <a:rPr lang="en-US"/>
              <a:t>Pains</a:t>
            </a:r>
          </a:p>
          <a:p>
            <a:pPr lvl="0"/>
            <a:r>
              <a:rPr lang="en-US"/>
              <a:t>Drivers</a:t>
            </a:r>
          </a:p>
        </p:txBody>
      </p:sp>
      <p:pic>
        <p:nvPicPr>
          <p:cNvPr id="41" name="Picture 40">
            <a:extLst>
              <a:ext uri="{FF2B5EF4-FFF2-40B4-BE49-F238E27FC236}">
                <a16:creationId xmlns:a16="http://schemas.microsoft.com/office/drawing/2014/main" id="{91B632B9-5711-6840-8231-F549BB2146E2}"/>
              </a:ext>
            </a:extLst>
          </p:cNvPr>
          <p:cNvPicPr>
            <a:picLocks noChangeAspect="1"/>
          </p:cNvPicPr>
          <p:nvPr userDrawn="1"/>
        </p:nvPicPr>
        <p:blipFill>
          <a:blip r:embed="rId9"/>
          <a:stretch>
            <a:fillRect/>
          </a:stretch>
        </p:blipFill>
        <p:spPr>
          <a:xfrm>
            <a:off x="9829800" y="1338497"/>
            <a:ext cx="304800" cy="4089400"/>
          </a:xfrm>
          <a:prstGeom prst="rect">
            <a:avLst/>
          </a:prstGeom>
        </p:spPr>
      </p:pic>
      <p:sp>
        <p:nvSpPr>
          <p:cNvPr id="42" name="Text Placeholder 41">
            <a:extLst>
              <a:ext uri="{FF2B5EF4-FFF2-40B4-BE49-F238E27FC236}">
                <a16:creationId xmlns:a16="http://schemas.microsoft.com/office/drawing/2014/main" id="{2E149777-2C4E-CB47-9B15-71DD15DB2991}"/>
              </a:ext>
            </a:extLst>
          </p:cNvPr>
          <p:cNvSpPr>
            <a:spLocks noGrp="1"/>
          </p:cNvSpPr>
          <p:nvPr>
            <p:ph type="body" sz="quarter" idx="46" hasCustomPrompt="1"/>
          </p:nvPr>
        </p:nvSpPr>
        <p:spPr>
          <a:xfrm>
            <a:off x="9466453" y="1140107"/>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Technology</a:t>
            </a:r>
          </a:p>
        </p:txBody>
      </p:sp>
      <p:sp>
        <p:nvSpPr>
          <p:cNvPr id="43" name="Text Placeholder 41">
            <a:extLst>
              <a:ext uri="{FF2B5EF4-FFF2-40B4-BE49-F238E27FC236}">
                <a16:creationId xmlns:a16="http://schemas.microsoft.com/office/drawing/2014/main" id="{CB6EB62E-7814-594F-8CDB-2A5E92C8C3F1}"/>
              </a:ext>
            </a:extLst>
          </p:cNvPr>
          <p:cNvSpPr>
            <a:spLocks noGrp="1"/>
          </p:cNvSpPr>
          <p:nvPr>
            <p:ph type="body" sz="quarter" idx="47" hasCustomPrompt="1"/>
          </p:nvPr>
        </p:nvSpPr>
        <p:spPr>
          <a:xfrm>
            <a:off x="9486900" y="5483507"/>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Human</a:t>
            </a:r>
          </a:p>
        </p:txBody>
      </p:sp>
      <p:sp>
        <p:nvSpPr>
          <p:cNvPr id="44" name="Text Placeholder 41">
            <a:extLst>
              <a:ext uri="{FF2B5EF4-FFF2-40B4-BE49-F238E27FC236}">
                <a16:creationId xmlns:a16="http://schemas.microsoft.com/office/drawing/2014/main" id="{066343D0-253D-6E4C-A25E-7F0403F98571}"/>
              </a:ext>
            </a:extLst>
          </p:cNvPr>
          <p:cNvSpPr>
            <a:spLocks noGrp="1"/>
          </p:cNvSpPr>
          <p:nvPr>
            <p:ph type="body" sz="quarter" idx="48" hasCustomPrompt="1"/>
          </p:nvPr>
        </p:nvSpPr>
        <p:spPr>
          <a:xfrm rot="5400000">
            <a:off x="9881421" y="3311807"/>
            <a:ext cx="990600" cy="130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err="1"/>
              <a:t>Humology</a:t>
            </a:r>
            <a:endParaRPr lang="en-US"/>
          </a:p>
        </p:txBody>
      </p:sp>
      <p:pic>
        <p:nvPicPr>
          <p:cNvPr id="45" name="Picture 44">
            <a:extLst>
              <a:ext uri="{FF2B5EF4-FFF2-40B4-BE49-F238E27FC236}">
                <a16:creationId xmlns:a16="http://schemas.microsoft.com/office/drawing/2014/main" id="{435A84B3-510C-6342-8FFE-84F7174707FC}"/>
              </a:ext>
            </a:extLst>
          </p:cNvPr>
          <p:cNvPicPr>
            <a:picLocks noChangeAspect="1"/>
          </p:cNvPicPr>
          <p:nvPr userDrawn="1"/>
        </p:nvPicPr>
        <p:blipFill>
          <a:blip r:embed="rId10"/>
          <a:stretch>
            <a:fillRect/>
          </a:stretch>
        </p:blipFill>
        <p:spPr>
          <a:xfrm>
            <a:off x="4513809" y="2033000"/>
            <a:ext cx="330200" cy="215900"/>
          </a:xfrm>
          <a:prstGeom prst="rect">
            <a:avLst/>
          </a:prstGeom>
        </p:spPr>
      </p:pic>
      <p:pic>
        <p:nvPicPr>
          <p:cNvPr id="46" name="Picture 45">
            <a:extLst>
              <a:ext uri="{FF2B5EF4-FFF2-40B4-BE49-F238E27FC236}">
                <a16:creationId xmlns:a16="http://schemas.microsoft.com/office/drawing/2014/main" id="{E57E3A0E-66B9-204A-AC88-1125899E590E}"/>
              </a:ext>
            </a:extLst>
          </p:cNvPr>
          <p:cNvPicPr>
            <a:picLocks noChangeAspect="1"/>
          </p:cNvPicPr>
          <p:nvPr userDrawn="1"/>
        </p:nvPicPr>
        <p:blipFill>
          <a:blip r:embed="rId11"/>
          <a:stretch>
            <a:fillRect/>
          </a:stretch>
        </p:blipFill>
        <p:spPr>
          <a:xfrm>
            <a:off x="5446357" y="1550300"/>
            <a:ext cx="330200" cy="330200"/>
          </a:xfrm>
          <a:prstGeom prst="rect">
            <a:avLst/>
          </a:prstGeom>
        </p:spPr>
      </p:pic>
      <p:pic>
        <p:nvPicPr>
          <p:cNvPr id="47" name="Picture 46">
            <a:extLst>
              <a:ext uri="{FF2B5EF4-FFF2-40B4-BE49-F238E27FC236}">
                <a16:creationId xmlns:a16="http://schemas.microsoft.com/office/drawing/2014/main" id="{6698C1D2-356E-8A48-A7AE-4BF669C29673}"/>
              </a:ext>
            </a:extLst>
          </p:cNvPr>
          <p:cNvPicPr>
            <a:picLocks noChangeAspect="1"/>
          </p:cNvPicPr>
          <p:nvPr userDrawn="1"/>
        </p:nvPicPr>
        <p:blipFill>
          <a:blip r:embed="rId12"/>
          <a:stretch>
            <a:fillRect/>
          </a:stretch>
        </p:blipFill>
        <p:spPr>
          <a:xfrm>
            <a:off x="6380409" y="2001553"/>
            <a:ext cx="330200" cy="292100"/>
          </a:xfrm>
          <a:prstGeom prst="rect">
            <a:avLst/>
          </a:prstGeom>
        </p:spPr>
      </p:pic>
      <p:pic>
        <p:nvPicPr>
          <p:cNvPr id="48" name="Picture 47">
            <a:extLst>
              <a:ext uri="{FF2B5EF4-FFF2-40B4-BE49-F238E27FC236}">
                <a16:creationId xmlns:a16="http://schemas.microsoft.com/office/drawing/2014/main" id="{717C574B-397D-B34C-A90E-8A895184A89C}"/>
              </a:ext>
            </a:extLst>
          </p:cNvPr>
          <p:cNvPicPr>
            <a:picLocks noChangeAspect="1"/>
          </p:cNvPicPr>
          <p:nvPr userDrawn="1"/>
        </p:nvPicPr>
        <p:blipFill>
          <a:blip r:embed="rId13"/>
          <a:stretch>
            <a:fillRect/>
          </a:stretch>
        </p:blipFill>
        <p:spPr>
          <a:xfrm>
            <a:off x="4513700" y="4485715"/>
            <a:ext cx="317500" cy="342900"/>
          </a:xfrm>
          <a:prstGeom prst="rect">
            <a:avLst/>
          </a:prstGeom>
        </p:spPr>
      </p:pic>
      <p:pic>
        <p:nvPicPr>
          <p:cNvPr id="49" name="Picture 48">
            <a:extLst>
              <a:ext uri="{FF2B5EF4-FFF2-40B4-BE49-F238E27FC236}">
                <a16:creationId xmlns:a16="http://schemas.microsoft.com/office/drawing/2014/main" id="{23DAF857-9A34-2440-A511-46F1C8959BC5}"/>
              </a:ext>
            </a:extLst>
          </p:cNvPr>
          <p:cNvPicPr>
            <a:picLocks noChangeAspect="1"/>
          </p:cNvPicPr>
          <p:nvPr userDrawn="1"/>
        </p:nvPicPr>
        <p:blipFill>
          <a:blip r:embed="rId14"/>
          <a:stretch>
            <a:fillRect/>
          </a:stretch>
        </p:blipFill>
        <p:spPr>
          <a:xfrm>
            <a:off x="5433096" y="4919916"/>
            <a:ext cx="330200" cy="279400"/>
          </a:xfrm>
          <a:prstGeom prst="rect">
            <a:avLst/>
          </a:prstGeom>
        </p:spPr>
      </p:pic>
      <p:pic>
        <p:nvPicPr>
          <p:cNvPr id="50" name="Picture 49">
            <a:extLst>
              <a:ext uri="{FF2B5EF4-FFF2-40B4-BE49-F238E27FC236}">
                <a16:creationId xmlns:a16="http://schemas.microsoft.com/office/drawing/2014/main" id="{8E31A95F-827E-974E-8F43-0822CE2F4071}"/>
              </a:ext>
            </a:extLst>
          </p:cNvPr>
          <p:cNvPicPr>
            <a:picLocks noChangeAspect="1"/>
          </p:cNvPicPr>
          <p:nvPr userDrawn="1"/>
        </p:nvPicPr>
        <p:blipFill>
          <a:blip r:embed="rId15"/>
          <a:stretch>
            <a:fillRect/>
          </a:stretch>
        </p:blipFill>
        <p:spPr>
          <a:xfrm>
            <a:off x="6412159" y="4464857"/>
            <a:ext cx="266700" cy="342900"/>
          </a:xfrm>
          <a:prstGeom prst="rect">
            <a:avLst/>
          </a:prstGeom>
        </p:spPr>
      </p:pic>
    </p:spTree>
    <p:extLst>
      <p:ext uri="{BB962C8B-B14F-4D97-AF65-F5344CB8AC3E}">
        <p14:creationId xmlns:p14="http://schemas.microsoft.com/office/powerpoint/2010/main" val="12244406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xample Segmentation">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E6A1B7F9-1AC0-D241-A411-762FB9472BEE}"/>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lgn="l">
              <a:defRPr lang="en-GB" sz="3200" b="1" smtClean="0">
                <a:effectLst/>
              </a:defRPr>
            </a:lvl1pPr>
          </a:lstStyle>
          <a:p>
            <a:r>
              <a:rPr lang="en-GB" b="1">
                <a:solidFill>
                  <a:srgbClr val="5B5D6B"/>
                </a:solidFill>
                <a:effectLst/>
                <a:latin typeface="Raleway" panose="020B0003030101060003" pitchFamily="34" charset="0"/>
              </a:rPr>
              <a:t>Example segmentation</a:t>
            </a:r>
            <a:endParaRPr lang="en-GB">
              <a:solidFill>
                <a:srgbClr val="5B5D6B"/>
              </a:solidFill>
              <a:effectLst/>
              <a:latin typeface="Raleway SemiBold" panose="020B0003030101060003" pitchFamily="34" charset="0"/>
            </a:endParaRPr>
          </a:p>
        </p:txBody>
      </p:sp>
      <p:pic>
        <p:nvPicPr>
          <p:cNvPr id="7" name="Picture 6">
            <a:extLst>
              <a:ext uri="{FF2B5EF4-FFF2-40B4-BE49-F238E27FC236}">
                <a16:creationId xmlns:a16="http://schemas.microsoft.com/office/drawing/2014/main" id="{3DD25DF0-70CE-0F45-9338-F935C70042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600200"/>
            <a:ext cx="1323703" cy="1524000"/>
          </a:xfrm>
          <a:prstGeom prst="rect">
            <a:avLst/>
          </a:prstGeom>
        </p:spPr>
      </p:pic>
      <p:sp>
        <p:nvSpPr>
          <p:cNvPr id="8" name="Text Placeholder 41">
            <a:extLst>
              <a:ext uri="{FF2B5EF4-FFF2-40B4-BE49-F238E27FC236}">
                <a16:creationId xmlns:a16="http://schemas.microsoft.com/office/drawing/2014/main" id="{B928DFC0-6201-E740-AE7A-F4800AAF6285}"/>
              </a:ext>
            </a:extLst>
          </p:cNvPr>
          <p:cNvSpPr>
            <a:spLocks noGrp="1"/>
          </p:cNvSpPr>
          <p:nvPr>
            <p:ph type="body" sz="quarter" idx="27" hasCustomPrompt="1"/>
          </p:nvPr>
        </p:nvSpPr>
        <p:spPr>
          <a:xfrm>
            <a:off x="747951" y="3244596"/>
            <a:ext cx="1504199" cy="112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err="1"/>
              <a:t>Retial</a:t>
            </a:r>
            <a:r>
              <a:rPr lang="en-US"/>
              <a:t>/trade</a:t>
            </a:r>
          </a:p>
        </p:txBody>
      </p:sp>
      <p:cxnSp>
        <p:nvCxnSpPr>
          <p:cNvPr id="9" name="Straight Arrow Connector 8">
            <a:extLst>
              <a:ext uri="{FF2B5EF4-FFF2-40B4-BE49-F238E27FC236}">
                <a16:creationId xmlns:a16="http://schemas.microsoft.com/office/drawing/2014/main" id="{860F4382-FD94-9344-8FA6-ECC5C12C6D81}"/>
              </a:ext>
            </a:extLst>
          </p:cNvPr>
          <p:cNvCxnSpPr>
            <a:cxnSpLocks/>
          </p:cNvCxnSpPr>
          <p:nvPr userDrawn="1"/>
        </p:nvCxnSpPr>
        <p:spPr>
          <a:xfrm>
            <a:off x="1500051" y="3505200"/>
            <a:ext cx="0" cy="5801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sp>
        <p:nvSpPr>
          <p:cNvPr id="11" name="Text Placeholder 41">
            <a:extLst>
              <a:ext uri="{FF2B5EF4-FFF2-40B4-BE49-F238E27FC236}">
                <a16:creationId xmlns:a16="http://schemas.microsoft.com/office/drawing/2014/main" id="{BC8110F1-EF9F-EB46-97FD-68B254A7055D}"/>
              </a:ext>
            </a:extLst>
          </p:cNvPr>
          <p:cNvSpPr>
            <a:spLocks noGrp="1"/>
          </p:cNvSpPr>
          <p:nvPr>
            <p:ph type="body" sz="quarter" idx="28" hasCustomPrompt="1"/>
          </p:nvPr>
        </p:nvSpPr>
        <p:spPr>
          <a:xfrm>
            <a:off x="747951" y="4191000"/>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CFO</a:t>
            </a:r>
          </a:p>
        </p:txBody>
      </p:sp>
      <p:sp>
        <p:nvSpPr>
          <p:cNvPr id="12" name="Text Placeholder 41">
            <a:extLst>
              <a:ext uri="{FF2B5EF4-FFF2-40B4-BE49-F238E27FC236}">
                <a16:creationId xmlns:a16="http://schemas.microsoft.com/office/drawing/2014/main" id="{9F57BC0A-49C7-A844-A578-0F5BC59C5C16}"/>
              </a:ext>
            </a:extLst>
          </p:cNvPr>
          <p:cNvSpPr>
            <a:spLocks noGrp="1"/>
          </p:cNvSpPr>
          <p:nvPr>
            <p:ph type="body" sz="quarter" idx="29" hasCustomPrompt="1"/>
          </p:nvPr>
        </p:nvSpPr>
        <p:spPr>
          <a:xfrm>
            <a:off x="747951" y="460206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CEO</a:t>
            </a:r>
          </a:p>
        </p:txBody>
      </p:sp>
      <p:sp>
        <p:nvSpPr>
          <p:cNvPr id="13" name="Text Placeholder 41">
            <a:extLst>
              <a:ext uri="{FF2B5EF4-FFF2-40B4-BE49-F238E27FC236}">
                <a16:creationId xmlns:a16="http://schemas.microsoft.com/office/drawing/2014/main" id="{AF6001EE-B1A7-B44B-AAFA-CAA316CC9BC4}"/>
              </a:ext>
            </a:extLst>
          </p:cNvPr>
          <p:cNvSpPr>
            <a:spLocks noGrp="1"/>
          </p:cNvSpPr>
          <p:nvPr>
            <p:ph type="body" sz="quarter" idx="30" hasCustomPrompt="1"/>
          </p:nvPr>
        </p:nvSpPr>
        <p:spPr>
          <a:xfrm>
            <a:off x="747951" y="501312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Head of finance/tax</a:t>
            </a:r>
          </a:p>
        </p:txBody>
      </p:sp>
      <p:sp>
        <p:nvSpPr>
          <p:cNvPr id="14" name="Text Placeholder 41">
            <a:extLst>
              <a:ext uri="{FF2B5EF4-FFF2-40B4-BE49-F238E27FC236}">
                <a16:creationId xmlns:a16="http://schemas.microsoft.com/office/drawing/2014/main" id="{757FF7D7-3228-7D45-BF5D-57A561975AD9}"/>
              </a:ext>
            </a:extLst>
          </p:cNvPr>
          <p:cNvSpPr>
            <a:spLocks noGrp="1"/>
          </p:cNvSpPr>
          <p:nvPr>
            <p:ph type="body" sz="quarter" idx="31" hasCustomPrompt="1"/>
          </p:nvPr>
        </p:nvSpPr>
        <p:spPr>
          <a:xfrm>
            <a:off x="747951" y="5415792"/>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Legal</a:t>
            </a:r>
          </a:p>
        </p:txBody>
      </p:sp>
      <p:sp>
        <p:nvSpPr>
          <p:cNvPr id="15" name="Text Placeholder 41">
            <a:extLst>
              <a:ext uri="{FF2B5EF4-FFF2-40B4-BE49-F238E27FC236}">
                <a16:creationId xmlns:a16="http://schemas.microsoft.com/office/drawing/2014/main" id="{1168F34F-47F8-464D-B1AC-068F4F3AEE5F}"/>
              </a:ext>
            </a:extLst>
          </p:cNvPr>
          <p:cNvSpPr>
            <a:spLocks noGrp="1"/>
          </p:cNvSpPr>
          <p:nvPr>
            <p:ph type="body" sz="quarter" idx="32" hasCustomPrompt="1"/>
          </p:nvPr>
        </p:nvSpPr>
        <p:spPr>
          <a:xfrm>
            <a:off x="747951" y="5826853"/>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HR</a:t>
            </a:r>
          </a:p>
        </p:txBody>
      </p:sp>
      <p:pic>
        <p:nvPicPr>
          <p:cNvPr id="16" name="Picture 15">
            <a:extLst>
              <a:ext uri="{FF2B5EF4-FFF2-40B4-BE49-F238E27FC236}">
                <a16:creationId xmlns:a16="http://schemas.microsoft.com/office/drawing/2014/main" id="{5AF1289E-7435-744C-8771-EF2B38295A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67000" y="1600200"/>
            <a:ext cx="1323703" cy="1524000"/>
          </a:xfrm>
          <a:prstGeom prst="rect">
            <a:avLst/>
          </a:prstGeom>
        </p:spPr>
      </p:pic>
      <p:sp>
        <p:nvSpPr>
          <p:cNvPr id="17" name="Text Placeholder 41">
            <a:extLst>
              <a:ext uri="{FF2B5EF4-FFF2-40B4-BE49-F238E27FC236}">
                <a16:creationId xmlns:a16="http://schemas.microsoft.com/office/drawing/2014/main" id="{A8F30B79-7086-0847-8391-A7E2BDAB8412}"/>
              </a:ext>
            </a:extLst>
          </p:cNvPr>
          <p:cNvSpPr>
            <a:spLocks noGrp="1"/>
          </p:cNvSpPr>
          <p:nvPr>
            <p:ph type="body" sz="quarter" idx="33" hasCustomPrompt="1"/>
          </p:nvPr>
        </p:nvSpPr>
        <p:spPr>
          <a:xfrm>
            <a:off x="2576751" y="3244596"/>
            <a:ext cx="1504199" cy="112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Services</a:t>
            </a:r>
          </a:p>
        </p:txBody>
      </p:sp>
      <p:cxnSp>
        <p:nvCxnSpPr>
          <p:cNvPr id="18" name="Straight Arrow Connector 17">
            <a:extLst>
              <a:ext uri="{FF2B5EF4-FFF2-40B4-BE49-F238E27FC236}">
                <a16:creationId xmlns:a16="http://schemas.microsoft.com/office/drawing/2014/main" id="{47A00877-DE1C-9846-B07C-EDCF4BB99F80}"/>
              </a:ext>
            </a:extLst>
          </p:cNvPr>
          <p:cNvCxnSpPr>
            <a:cxnSpLocks/>
          </p:cNvCxnSpPr>
          <p:nvPr userDrawn="1"/>
        </p:nvCxnSpPr>
        <p:spPr>
          <a:xfrm>
            <a:off x="3328851" y="3505200"/>
            <a:ext cx="0" cy="5801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sp>
        <p:nvSpPr>
          <p:cNvPr id="19" name="Text Placeholder 41">
            <a:extLst>
              <a:ext uri="{FF2B5EF4-FFF2-40B4-BE49-F238E27FC236}">
                <a16:creationId xmlns:a16="http://schemas.microsoft.com/office/drawing/2014/main" id="{0AD90797-7A72-B945-8651-D0F1AB9FB71D}"/>
              </a:ext>
            </a:extLst>
          </p:cNvPr>
          <p:cNvSpPr>
            <a:spLocks noGrp="1"/>
          </p:cNvSpPr>
          <p:nvPr>
            <p:ph type="body" sz="quarter" idx="34" hasCustomPrompt="1"/>
          </p:nvPr>
        </p:nvSpPr>
        <p:spPr>
          <a:xfrm>
            <a:off x="2576751" y="4191000"/>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CFO</a:t>
            </a:r>
          </a:p>
        </p:txBody>
      </p:sp>
      <p:sp>
        <p:nvSpPr>
          <p:cNvPr id="20" name="Text Placeholder 41">
            <a:extLst>
              <a:ext uri="{FF2B5EF4-FFF2-40B4-BE49-F238E27FC236}">
                <a16:creationId xmlns:a16="http://schemas.microsoft.com/office/drawing/2014/main" id="{669DA517-357D-4A48-B0D2-56BC62BCC9E8}"/>
              </a:ext>
            </a:extLst>
          </p:cNvPr>
          <p:cNvSpPr>
            <a:spLocks noGrp="1"/>
          </p:cNvSpPr>
          <p:nvPr>
            <p:ph type="body" sz="quarter" idx="35" hasCustomPrompt="1"/>
          </p:nvPr>
        </p:nvSpPr>
        <p:spPr>
          <a:xfrm>
            <a:off x="2576751" y="460206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CEO</a:t>
            </a:r>
          </a:p>
        </p:txBody>
      </p:sp>
      <p:sp>
        <p:nvSpPr>
          <p:cNvPr id="21" name="Text Placeholder 41">
            <a:extLst>
              <a:ext uri="{FF2B5EF4-FFF2-40B4-BE49-F238E27FC236}">
                <a16:creationId xmlns:a16="http://schemas.microsoft.com/office/drawing/2014/main" id="{65D77CB2-846F-6B41-99BC-B6EA9BF24738}"/>
              </a:ext>
            </a:extLst>
          </p:cNvPr>
          <p:cNvSpPr>
            <a:spLocks noGrp="1"/>
          </p:cNvSpPr>
          <p:nvPr>
            <p:ph type="body" sz="quarter" idx="36" hasCustomPrompt="1"/>
          </p:nvPr>
        </p:nvSpPr>
        <p:spPr>
          <a:xfrm>
            <a:off x="2576751" y="501312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Head of finance/tax</a:t>
            </a:r>
          </a:p>
        </p:txBody>
      </p:sp>
      <p:sp>
        <p:nvSpPr>
          <p:cNvPr id="22" name="Text Placeholder 41">
            <a:extLst>
              <a:ext uri="{FF2B5EF4-FFF2-40B4-BE49-F238E27FC236}">
                <a16:creationId xmlns:a16="http://schemas.microsoft.com/office/drawing/2014/main" id="{96B73166-E707-A14A-921A-6992D37C911E}"/>
              </a:ext>
            </a:extLst>
          </p:cNvPr>
          <p:cNvSpPr>
            <a:spLocks noGrp="1"/>
          </p:cNvSpPr>
          <p:nvPr>
            <p:ph type="body" sz="quarter" idx="37" hasCustomPrompt="1"/>
          </p:nvPr>
        </p:nvSpPr>
        <p:spPr>
          <a:xfrm>
            <a:off x="2576751" y="5415792"/>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Legal</a:t>
            </a:r>
          </a:p>
        </p:txBody>
      </p:sp>
      <p:sp>
        <p:nvSpPr>
          <p:cNvPr id="23" name="Text Placeholder 41">
            <a:extLst>
              <a:ext uri="{FF2B5EF4-FFF2-40B4-BE49-F238E27FC236}">
                <a16:creationId xmlns:a16="http://schemas.microsoft.com/office/drawing/2014/main" id="{AE35472F-75BA-374D-98C1-8EC41F9320A4}"/>
              </a:ext>
            </a:extLst>
          </p:cNvPr>
          <p:cNvSpPr>
            <a:spLocks noGrp="1"/>
          </p:cNvSpPr>
          <p:nvPr>
            <p:ph type="body" sz="quarter" idx="38" hasCustomPrompt="1"/>
          </p:nvPr>
        </p:nvSpPr>
        <p:spPr>
          <a:xfrm>
            <a:off x="2576751" y="5826853"/>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HR</a:t>
            </a:r>
          </a:p>
        </p:txBody>
      </p:sp>
      <p:pic>
        <p:nvPicPr>
          <p:cNvPr id="24" name="Picture 23">
            <a:extLst>
              <a:ext uri="{FF2B5EF4-FFF2-40B4-BE49-F238E27FC236}">
                <a16:creationId xmlns:a16="http://schemas.microsoft.com/office/drawing/2014/main" id="{EB55B293-952C-CE45-A912-63EC40F6ED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04189" y="1600200"/>
            <a:ext cx="1323703" cy="1524000"/>
          </a:xfrm>
          <a:prstGeom prst="rect">
            <a:avLst/>
          </a:prstGeom>
        </p:spPr>
      </p:pic>
      <p:sp>
        <p:nvSpPr>
          <p:cNvPr id="25" name="Text Placeholder 41">
            <a:extLst>
              <a:ext uri="{FF2B5EF4-FFF2-40B4-BE49-F238E27FC236}">
                <a16:creationId xmlns:a16="http://schemas.microsoft.com/office/drawing/2014/main" id="{FE82F644-1A98-B24B-8E01-9A62C47A938E}"/>
              </a:ext>
            </a:extLst>
          </p:cNvPr>
          <p:cNvSpPr>
            <a:spLocks noGrp="1"/>
          </p:cNvSpPr>
          <p:nvPr>
            <p:ph type="body" sz="quarter" idx="39" hasCustomPrompt="1"/>
          </p:nvPr>
        </p:nvSpPr>
        <p:spPr>
          <a:xfrm>
            <a:off x="4413940" y="3244596"/>
            <a:ext cx="1504199" cy="565404"/>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Financial services/</a:t>
            </a:r>
          </a:p>
          <a:p>
            <a:pPr lvl="0"/>
            <a:r>
              <a:rPr lang="en-US"/>
              <a:t>Insurance</a:t>
            </a:r>
          </a:p>
          <a:p>
            <a:pPr lvl="0"/>
            <a:r>
              <a:rPr lang="en-US"/>
              <a:t>Real estate</a:t>
            </a:r>
          </a:p>
        </p:txBody>
      </p:sp>
      <p:cxnSp>
        <p:nvCxnSpPr>
          <p:cNvPr id="26" name="Straight Arrow Connector 25">
            <a:extLst>
              <a:ext uri="{FF2B5EF4-FFF2-40B4-BE49-F238E27FC236}">
                <a16:creationId xmlns:a16="http://schemas.microsoft.com/office/drawing/2014/main" id="{6FDC30BB-D5DE-6E41-AB24-927B6E1B4076}"/>
              </a:ext>
            </a:extLst>
          </p:cNvPr>
          <p:cNvCxnSpPr>
            <a:cxnSpLocks/>
          </p:cNvCxnSpPr>
          <p:nvPr userDrawn="1"/>
        </p:nvCxnSpPr>
        <p:spPr>
          <a:xfrm>
            <a:off x="5166040" y="3810000"/>
            <a:ext cx="0" cy="2753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sp>
        <p:nvSpPr>
          <p:cNvPr id="27" name="Text Placeholder 41">
            <a:extLst>
              <a:ext uri="{FF2B5EF4-FFF2-40B4-BE49-F238E27FC236}">
                <a16:creationId xmlns:a16="http://schemas.microsoft.com/office/drawing/2014/main" id="{FC4C0DB1-B7B8-4B41-AAE7-B616878BA640}"/>
              </a:ext>
            </a:extLst>
          </p:cNvPr>
          <p:cNvSpPr>
            <a:spLocks noGrp="1"/>
          </p:cNvSpPr>
          <p:nvPr>
            <p:ph type="body" sz="quarter" idx="40" hasCustomPrompt="1"/>
          </p:nvPr>
        </p:nvSpPr>
        <p:spPr>
          <a:xfrm>
            <a:off x="4413940" y="4191000"/>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CFO</a:t>
            </a:r>
          </a:p>
        </p:txBody>
      </p:sp>
      <p:sp>
        <p:nvSpPr>
          <p:cNvPr id="28" name="Text Placeholder 41">
            <a:extLst>
              <a:ext uri="{FF2B5EF4-FFF2-40B4-BE49-F238E27FC236}">
                <a16:creationId xmlns:a16="http://schemas.microsoft.com/office/drawing/2014/main" id="{FD85FCB7-6E74-214C-9AAC-12423F94E390}"/>
              </a:ext>
            </a:extLst>
          </p:cNvPr>
          <p:cNvSpPr>
            <a:spLocks noGrp="1"/>
          </p:cNvSpPr>
          <p:nvPr>
            <p:ph type="body" sz="quarter" idx="41" hasCustomPrompt="1"/>
          </p:nvPr>
        </p:nvSpPr>
        <p:spPr>
          <a:xfrm>
            <a:off x="4413940" y="460206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CEO</a:t>
            </a:r>
          </a:p>
        </p:txBody>
      </p:sp>
      <p:sp>
        <p:nvSpPr>
          <p:cNvPr id="29" name="Text Placeholder 41">
            <a:extLst>
              <a:ext uri="{FF2B5EF4-FFF2-40B4-BE49-F238E27FC236}">
                <a16:creationId xmlns:a16="http://schemas.microsoft.com/office/drawing/2014/main" id="{B3685675-8546-A34A-8249-5629067F663D}"/>
              </a:ext>
            </a:extLst>
          </p:cNvPr>
          <p:cNvSpPr>
            <a:spLocks noGrp="1"/>
          </p:cNvSpPr>
          <p:nvPr>
            <p:ph type="body" sz="quarter" idx="42" hasCustomPrompt="1"/>
          </p:nvPr>
        </p:nvSpPr>
        <p:spPr>
          <a:xfrm>
            <a:off x="4413940" y="501312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Head of finance/tax</a:t>
            </a:r>
          </a:p>
        </p:txBody>
      </p:sp>
      <p:sp>
        <p:nvSpPr>
          <p:cNvPr id="30" name="Text Placeholder 41">
            <a:extLst>
              <a:ext uri="{FF2B5EF4-FFF2-40B4-BE49-F238E27FC236}">
                <a16:creationId xmlns:a16="http://schemas.microsoft.com/office/drawing/2014/main" id="{104EFBF5-AC59-1743-A865-297927499B5E}"/>
              </a:ext>
            </a:extLst>
          </p:cNvPr>
          <p:cNvSpPr>
            <a:spLocks noGrp="1"/>
          </p:cNvSpPr>
          <p:nvPr>
            <p:ph type="body" sz="quarter" idx="43" hasCustomPrompt="1"/>
          </p:nvPr>
        </p:nvSpPr>
        <p:spPr>
          <a:xfrm>
            <a:off x="4413940" y="5415792"/>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Legal</a:t>
            </a:r>
          </a:p>
        </p:txBody>
      </p:sp>
      <p:sp>
        <p:nvSpPr>
          <p:cNvPr id="31" name="Text Placeholder 41">
            <a:extLst>
              <a:ext uri="{FF2B5EF4-FFF2-40B4-BE49-F238E27FC236}">
                <a16:creationId xmlns:a16="http://schemas.microsoft.com/office/drawing/2014/main" id="{C70A9C2F-2A20-B147-BB68-08200A427ACD}"/>
              </a:ext>
            </a:extLst>
          </p:cNvPr>
          <p:cNvSpPr>
            <a:spLocks noGrp="1"/>
          </p:cNvSpPr>
          <p:nvPr>
            <p:ph type="body" sz="quarter" idx="44" hasCustomPrompt="1"/>
          </p:nvPr>
        </p:nvSpPr>
        <p:spPr>
          <a:xfrm>
            <a:off x="4413940" y="5826853"/>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HR</a:t>
            </a:r>
          </a:p>
        </p:txBody>
      </p:sp>
      <p:pic>
        <p:nvPicPr>
          <p:cNvPr id="32" name="Picture 31">
            <a:extLst>
              <a:ext uri="{FF2B5EF4-FFF2-40B4-BE49-F238E27FC236}">
                <a16:creationId xmlns:a16="http://schemas.microsoft.com/office/drawing/2014/main" id="{786872CF-9689-5743-9CA8-55A95E07C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49767" y="1600200"/>
            <a:ext cx="1323703" cy="1524000"/>
          </a:xfrm>
          <a:prstGeom prst="rect">
            <a:avLst/>
          </a:prstGeom>
        </p:spPr>
      </p:pic>
      <p:sp>
        <p:nvSpPr>
          <p:cNvPr id="33" name="Text Placeholder 41">
            <a:extLst>
              <a:ext uri="{FF2B5EF4-FFF2-40B4-BE49-F238E27FC236}">
                <a16:creationId xmlns:a16="http://schemas.microsoft.com/office/drawing/2014/main" id="{4E095379-C9F4-704D-B1F0-4C0575F9D31D}"/>
              </a:ext>
            </a:extLst>
          </p:cNvPr>
          <p:cNvSpPr>
            <a:spLocks noGrp="1"/>
          </p:cNvSpPr>
          <p:nvPr>
            <p:ph type="body" sz="quarter" idx="45" hasCustomPrompt="1"/>
          </p:nvPr>
        </p:nvSpPr>
        <p:spPr>
          <a:xfrm>
            <a:off x="6259518" y="3244596"/>
            <a:ext cx="1504199" cy="112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Transport</a:t>
            </a:r>
          </a:p>
        </p:txBody>
      </p:sp>
      <p:cxnSp>
        <p:nvCxnSpPr>
          <p:cNvPr id="34" name="Straight Arrow Connector 33">
            <a:extLst>
              <a:ext uri="{FF2B5EF4-FFF2-40B4-BE49-F238E27FC236}">
                <a16:creationId xmlns:a16="http://schemas.microsoft.com/office/drawing/2014/main" id="{CC1DFD84-82F7-9443-BA03-306760EBFBA3}"/>
              </a:ext>
            </a:extLst>
          </p:cNvPr>
          <p:cNvCxnSpPr>
            <a:cxnSpLocks/>
          </p:cNvCxnSpPr>
          <p:nvPr userDrawn="1"/>
        </p:nvCxnSpPr>
        <p:spPr>
          <a:xfrm>
            <a:off x="7011618" y="3505200"/>
            <a:ext cx="0" cy="5801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sp>
        <p:nvSpPr>
          <p:cNvPr id="35" name="Text Placeholder 41">
            <a:extLst>
              <a:ext uri="{FF2B5EF4-FFF2-40B4-BE49-F238E27FC236}">
                <a16:creationId xmlns:a16="http://schemas.microsoft.com/office/drawing/2014/main" id="{396D11D8-FD10-9149-99E1-6BFF1BE666D3}"/>
              </a:ext>
            </a:extLst>
          </p:cNvPr>
          <p:cNvSpPr>
            <a:spLocks noGrp="1"/>
          </p:cNvSpPr>
          <p:nvPr>
            <p:ph type="body" sz="quarter" idx="46" hasCustomPrompt="1"/>
          </p:nvPr>
        </p:nvSpPr>
        <p:spPr>
          <a:xfrm>
            <a:off x="6259518" y="4191000"/>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CFO</a:t>
            </a:r>
          </a:p>
        </p:txBody>
      </p:sp>
      <p:sp>
        <p:nvSpPr>
          <p:cNvPr id="36" name="Text Placeholder 41">
            <a:extLst>
              <a:ext uri="{FF2B5EF4-FFF2-40B4-BE49-F238E27FC236}">
                <a16:creationId xmlns:a16="http://schemas.microsoft.com/office/drawing/2014/main" id="{3B5AD3CE-7A24-164F-AF95-E99194143F06}"/>
              </a:ext>
            </a:extLst>
          </p:cNvPr>
          <p:cNvSpPr>
            <a:spLocks noGrp="1"/>
          </p:cNvSpPr>
          <p:nvPr>
            <p:ph type="body" sz="quarter" idx="47" hasCustomPrompt="1"/>
          </p:nvPr>
        </p:nvSpPr>
        <p:spPr>
          <a:xfrm>
            <a:off x="6259518" y="460206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CEO</a:t>
            </a:r>
          </a:p>
        </p:txBody>
      </p:sp>
      <p:sp>
        <p:nvSpPr>
          <p:cNvPr id="37" name="Text Placeholder 41">
            <a:extLst>
              <a:ext uri="{FF2B5EF4-FFF2-40B4-BE49-F238E27FC236}">
                <a16:creationId xmlns:a16="http://schemas.microsoft.com/office/drawing/2014/main" id="{EF1E2696-A24B-8E41-B726-3A7872B5D64A}"/>
              </a:ext>
            </a:extLst>
          </p:cNvPr>
          <p:cNvSpPr>
            <a:spLocks noGrp="1"/>
          </p:cNvSpPr>
          <p:nvPr>
            <p:ph type="body" sz="quarter" idx="48" hasCustomPrompt="1"/>
          </p:nvPr>
        </p:nvSpPr>
        <p:spPr>
          <a:xfrm>
            <a:off x="6259518" y="501312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Head of finance/tax</a:t>
            </a:r>
          </a:p>
        </p:txBody>
      </p:sp>
      <p:sp>
        <p:nvSpPr>
          <p:cNvPr id="38" name="Text Placeholder 41">
            <a:extLst>
              <a:ext uri="{FF2B5EF4-FFF2-40B4-BE49-F238E27FC236}">
                <a16:creationId xmlns:a16="http://schemas.microsoft.com/office/drawing/2014/main" id="{FACDC7F1-595B-244B-9D9D-DE67EA6E9CE5}"/>
              </a:ext>
            </a:extLst>
          </p:cNvPr>
          <p:cNvSpPr>
            <a:spLocks noGrp="1"/>
          </p:cNvSpPr>
          <p:nvPr>
            <p:ph type="body" sz="quarter" idx="49" hasCustomPrompt="1"/>
          </p:nvPr>
        </p:nvSpPr>
        <p:spPr>
          <a:xfrm>
            <a:off x="6259518" y="5415792"/>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Legal</a:t>
            </a:r>
          </a:p>
        </p:txBody>
      </p:sp>
      <p:sp>
        <p:nvSpPr>
          <p:cNvPr id="39" name="Text Placeholder 41">
            <a:extLst>
              <a:ext uri="{FF2B5EF4-FFF2-40B4-BE49-F238E27FC236}">
                <a16:creationId xmlns:a16="http://schemas.microsoft.com/office/drawing/2014/main" id="{BF3DA75C-2DDD-D845-BC72-8F631516D800}"/>
              </a:ext>
            </a:extLst>
          </p:cNvPr>
          <p:cNvSpPr>
            <a:spLocks noGrp="1"/>
          </p:cNvSpPr>
          <p:nvPr>
            <p:ph type="body" sz="quarter" idx="50" hasCustomPrompt="1"/>
          </p:nvPr>
        </p:nvSpPr>
        <p:spPr>
          <a:xfrm>
            <a:off x="6259518" y="5826853"/>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HR</a:t>
            </a:r>
          </a:p>
        </p:txBody>
      </p:sp>
      <p:pic>
        <p:nvPicPr>
          <p:cNvPr id="40" name="Picture 39">
            <a:extLst>
              <a:ext uri="{FF2B5EF4-FFF2-40B4-BE49-F238E27FC236}">
                <a16:creationId xmlns:a16="http://schemas.microsoft.com/office/drawing/2014/main" id="{33F9F6A0-7672-B04F-8373-360ADCC999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86956" y="1600200"/>
            <a:ext cx="1323703" cy="1524000"/>
          </a:xfrm>
          <a:prstGeom prst="rect">
            <a:avLst/>
          </a:prstGeom>
        </p:spPr>
      </p:pic>
      <p:sp>
        <p:nvSpPr>
          <p:cNvPr id="41" name="Text Placeholder 41">
            <a:extLst>
              <a:ext uri="{FF2B5EF4-FFF2-40B4-BE49-F238E27FC236}">
                <a16:creationId xmlns:a16="http://schemas.microsoft.com/office/drawing/2014/main" id="{AE53AE41-B279-074A-9B06-030F5D4F68E2}"/>
              </a:ext>
            </a:extLst>
          </p:cNvPr>
          <p:cNvSpPr>
            <a:spLocks noGrp="1"/>
          </p:cNvSpPr>
          <p:nvPr>
            <p:ph type="body" sz="quarter" idx="51" hasCustomPrompt="1"/>
          </p:nvPr>
        </p:nvSpPr>
        <p:spPr>
          <a:xfrm>
            <a:off x="8096707" y="3244596"/>
            <a:ext cx="1504199" cy="112800"/>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Utilities</a:t>
            </a:r>
          </a:p>
        </p:txBody>
      </p:sp>
      <p:cxnSp>
        <p:nvCxnSpPr>
          <p:cNvPr id="42" name="Straight Arrow Connector 41">
            <a:extLst>
              <a:ext uri="{FF2B5EF4-FFF2-40B4-BE49-F238E27FC236}">
                <a16:creationId xmlns:a16="http://schemas.microsoft.com/office/drawing/2014/main" id="{EE5CF10F-8CD3-804A-A82B-DF8BDF81D9B7}"/>
              </a:ext>
            </a:extLst>
          </p:cNvPr>
          <p:cNvCxnSpPr>
            <a:cxnSpLocks/>
          </p:cNvCxnSpPr>
          <p:nvPr userDrawn="1"/>
        </p:nvCxnSpPr>
        <p:spPr>
          <a:xfrm>
            <a:off x="8848807" y="3505200"/>
            <a:ext cx="0" cy="5801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sp>
        <p:nvSpPr>
          <p:cNvPr id="43" name="Text Placeholder 41">
            <a:extLst>
              <a:ext uri="{FF2B5EF4-FFF2-40B4-BE49-F238E27FC236}">
                <a16:creationId xmlns:a16="http://schemas.microsoft.com/office/drawing/2014/main" id="{44E89531-B6C1-E445-972F-33F5869BA194}"/>
              </a:ext>
            </a:extLst>
          </p:cNvPr>
          <p:cNvSpPr>
            <a:spLocks noGrp="1"/>
          </p:cNvSpPr>
          <p:nvPr>
            <p:ph type="body" sz="quarter" idx="52" hasCustomPrompt="1"/>
          </p:nvPr>
        </p:nvSpPr>
        <p:spPr>
          <a:xfrm>
            <a:off x="8096707" y="4191000"/>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CFO</a:t>
            </a:r>
          </a:p>
        </p:txBody>
      </p:sp>
      <p:sp>
        <p:nvSpPr>
          <p:cNvPr id="44" name="Text Placeholder 41">
            <a:extLst>
              <a:ext uri="{FF2B5EF4-FFF2-40B4-BE49-F238E27FC236}">
                <a16:creationId xmlns:a16="http://schemas.microsoft.com/office/drawing/2014/main" id="{AAFC891E-4B54-344C-8455-18804E117DD7}"/>
              </a:ext>
            </a:extLst>
          </p:cNvPr>
          <p:cNvSpPr>
            <a:spLocks noGrp="1"/>
          </p:cNvSpPr>
          <p:nvPr>
            <p:ph type="body" sz="quarter" idx="53" hasCustomPrompt="1"/>
          </p:nvPr>
        </p:nvSpPr>
        <p:spPr>
          <a:xfrm>
            <a:off x="8096707" y="460206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CEO</a:t>
            </a:r>
          </a:p>
        </p:txBody>
      </p:sp>
      <p:sp>
        <p:nvSpPr>
          <p:cNvPr id="45" name="Text Placeholder 41">
            <a:extLst>
              <a:ext uri="{FF2B5EF4-FFF2-40B4-BE49-F238E27FC236}">
                <a16:creationId xmlns:a16="http://schemas.microsoft.com/office/drawing/2014/main" id="{A6FB7EF2-608D-734F-A3D1-41E1C5F5D7A8}"/>
              </a:ext>
            </a:extLst>
          </p:cNvPr>
          <p:cNvSpPr>
            <a:spLocks noGrp="1"/>
          </p:cNvSpPr>
          <p:nvPr>
            <p:ph type="body" sz="quarter" idx="54" hasCustomPrompt="1"/>
          </p:nvPr>
        </p:nvSpPr>
        <p:spPr>
          <a:xfrm>
            <a:off x="8096707" y="501312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Head of finance/tax</a:t>
            </a:r>
          </a:p>
        </p:txBody>
      </p:sp>
      <p:sp>
        <p:nvSpPr>
          <p:cNvPr id="46" name="Text Placeholder 41">
            <a:extLst>
              <a:ext uri="{FF2B5EF4-FFF2-40B4-BE49-F238E27FC236}">
                <a16:creationId xmlns:a16="http://schemas.microsoft.com/office/drawing/2014/main" id="{64755530-9CEE-1D4E-8AFD-ADA85272EA2B}"/>
              </a:ext>
            </a:extLst>
          </p:cNvPr>
          <p:cNvSpPr>
            <a:spLocks noGrp="1"/>
          </p:cNvSpPr>
          <p:nvPr>
            <p:ph type="body" sz="quarter" idx="55" hasCustomPrompt="1"/>
          </p:nvPr>
        </p:nvSpPr>
        <p:spPr>
          <a:xfrm>
            <a:off x="8096707" y="5415792"/>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Legal</a:t>
            </a:r>
          </a:p>
        </p:txBody>
      </p:sp>
      <p:sp>
        <p:nvSpPr>
          <p:cNvPr id="47" name="Text Placeholder 41">
            <a:extLst>
              <a:ext uri="{FF2B5EF4-FFF2-40B4-BE49-F238E27FC236}">
                <a16:creationId xmlns:a16="http://schemas.microsoft.com/office/drawing/2014/main" id="{E99DDBEE-DB49-F249-8D50-E579CF74825D}"/>
              </a:ext>
            </a:extLst>
          </p:cNvPr>
          <p:cNvSpPr>
            <a:spLocks noGrp="1"/>
          </p:cNvSpPr>
          <p:nvPr>
            <p:ph type="body" sz="quarter" idx="56" hasCustomPrompt="1"/>
          </p:nvPr>
        </p:nvSpPr>
        <p:spPr>
          <a:xfrm>
            <a:off x="8096707" y="5826853"/>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HR</a:t>
            </a:r>
          </a:p>
        </p:txBody>
      </p:sp>
      <p:pic>
        <p:nvPicPr>
          <p:cNvPr id="48" name="Picture 47">
            <a:extLst>
              <a:ext uri="{FF2B5EF4-FFF2-40B4-BE49-F238E27FC236}">
                <a16:creationId xmlns:a16="http://schemas.microsoft.com/office/drawing/2014/main" id="{DCF43C18-2EF5-FF4F-84AA-64A5D62922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5756" y="1600200"/>
            <a:ext cx="1323703" cy="1524000"/>
          </a:xfrm>
          <a:prstGeom prst="rect">
            <a:avLst/>
          </a:prstGeom>
        </p:spPr>
      </p:pic>
      <p:sp>
        <p:nvSpPr>
          <p:cNvPr id="49" name="Text Placeholder 41">
            <a:extLst>
              <a:ext uri="{FF2B5EF4-FFF2-40B4-BE49-F238E27FC236}">
                <a16:creationId xmlns:a16="http://schemas.microsoft.com/office/drawing/2014/main" id="{4A1BD0EA-7D72-A14B-A3B0-ACD761BCBD47}"/>
              </a:ext>
            </a:extLst>
          </p:cNvPr>
          <p:cNvSpPr>
            <a:spLocks noGrp="1"/>
          </p:cNvSpPr>
          <p:nvPr>
            <p:ph type="body" sz="quarter" idx="57" hasCustomPrompt="1"/>
          </p:nvPr>
        </p:nvSpPr>
        <p:spPr>
          <a:xfrm>
            <a:off x="9925507" y="3244596"/>
            <a:ext cx="1504199" cy="565404"/>
          </a:xfrm>
          <a:prstGeom prst="rect">
            <a:avLst/>
          </a:prstGeom>
        </p:spPr>
        <p:txBody>
          <a:bodyPr lIns="0" tIns="0" rIns="0" bIns="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Manufacturing</a:t>
            </a:r>
            <a:br>
              <a:rPr lang="en-US"/>
            </a:br>
            <a:r>
              <a:rPr lang="en-US"/>
              <a:t>construction/</a:t>
            </a:r>
            <a:br>
              <a:rPr lang="en-US"/>
            </a:br>
            <a:r>
              <a:rPr lang="en-US"/>
              <a:t>building services</a:t>
            </a:r>
          </a:p>
        </p:txBody>
      </p:sp>
      <p:sp>
        <p:nvSpPr>
          <p:cNvPr id="51" name="Text Placeholder 41">
            <a:extLst>
              <a:ext uri="{FF2B5EF4-FFF2-40B4-BE49-F238E27FC236}">
                <a16:creationId xmlns:a16="http://schemas.microsoft.com/office/drawing/2014/main" id="{19F208A8-D3F2-B045-AB3A-49AC47B7EE00}"/>
              </a:ext>
            </a:extLst>
          </p:cNvPr>
          <p:cNvSpPr>
            <a:spLocks noGrp="1"/>
          </p:cNvSpPr>
          <p:nvPr>
            <p:ph type="body" sz="quarter" idx="58" hasCustomPrompt="1"/>
          </p:nvPr>
        </p:nvSpPr>
        <p:spPr>
          <a:xfrm>
            <a:off x="9925507" y="4191000"/>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CFO</a:t>
            </a:r>
          </a:p>
        </p:txBody>
      </p:sp>
      <p:sp>
        <p:nvSpPr>
          <p:cNvPr id="52" name="Text Placeholder 41">
            <a:extLst>
              <a:ext uri="{FF2B5EF4-FFF2-40B4-BE49-F238E27FC236}">
                <a16:creationId xmlns:a16="http://schemas.microsoft.com/office/drawing/2014/main" id="{8CA3350C-260C-DC47-BAF7-290EDA2DC81C}"/>
              </a:ext>
            </a:extLst>
          </p:cNvPr>
          <p:cNvSpPr>
            <a:spLocks noGrp="1"/>
          </p:cNvSpPr>
          <p:nvPr>
            <p:ph type="body" sz="quarter" idx="59" hasCustomPrompt="1"/>
          </p:nvPr>
        </p:nvSpPr>
        <p:spPr>
          <a:xfrm>
            <a:off x="9925507" y="460206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CEO</a:t>
            </a:r>
          </a:p>
        </p:txBody>
      </p:sp>
      <p:sp>
        <p:nvSpPr>
          <p:cNvPr id="53" name="Text Placeholder 41">
            <a:extLst>
              <a:ext uri="{FF2B5EF4-FFF2-40B4-BE49-F238E27FC236}">
                <a16:creationId xmlns:a16="http://schemas.microsoft.com/office/drawing/2014/main" id="{9D31DC62-85C2-104E-9725-7DBE325CEFEC}"/>
              </a:ext>
            </a:extLst>
          </p:cNvPr>
          <p:cNvSpPr>
            <a:spLocks noGrp="1"/>
          </p:cNvSpPr>
          <p:nvPr>
            <p:ph type="body" sz="quarter" idx="60" hasCustomPrompt="1"/>
          </p:nvPr>
        </p:nvSpPr>
        <p:spPr>
          <a:xfrm>
            <a:off x="9925507" y="5013121"/>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Head of finance/tax</a:t>
            </a:r>
          </a:p>
        </p:txBody>
      </p:sp>
      <p:sp>
        <p:nvSpPr>
          <p:cNvPr id="54" name="Text Placeholder 41">
            <a:extLst>
              <a:ext uri="{FF2B5EF4-FFF2-40B4-BE49-F238E27FC236}">
                <a16:creationId xmlns:a16="http://schemas.microsoft.com/office/drawing/2014/main" id="{00D99A80-2270-4242-A335-5F02977C6ABC}"/>
              </a:ext>
            </a:extLst>
          </p:cNvPr>
          <p:cNvSpPr>
            <a:spLocks noGrp="1"/>
          </p:cNvSpPr>
          <p:nvPr>
            <p:ph type="body" sz="quarter" idx="61" hasCustomPrompt="1"/>
          </p:nvPr>
        </p:nvSpPr>
        <p:spPr>
          <a:xfrm>
            <a:off x="9925507" y="5415792"/>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Legal</a:t>
            </a:r>
          </a:p>
        </p:txBody>
      </p:sp>
      <p:sp>
        <p:nvSpPr>
          <p:cNvPr id="55" name="Text Placeholder 41">
            <a:extLst>
              <a:ext uri="{FF2B5EF4-FFF2-40B4-BE49-F238E27FC236}">
                <a16:creationId xmlns:a16="http://schemas.microsoft.com/office/drawing/2014/main" id="{15A2B2D8-58E5-374F-AA76-39E98B33D055}"/>
              </a:ext>
            </a:extLst>
          </p:cNvPr>
          <p:cNvSpPr>
            <a:spLocks noGrp="1"/>
          </p:cNvSpPr>
          <p:nvPr>
            <p:ph type="body" sz="quarter" idx="62" hasCustomPrompt="1"/>
          </p:nvPr>
        </p:nvSpPr>
        <p:spPr>
          <a:xfrm>
            <a:off x="9925507" y="5826853"/>
            <a:ext cx="1504199" cy="304800"/>
          </a:xfrm>
          <a:prstGeom prst="rect">
            <a:avLst/>
          </a:prstGeom>
          <a:solidFill>
            <a:schemeClr val="bg1">
              <a:lumMod val="95000"/>
            </a:schemeClr>
          </a:solidFill>
        </p:spPr>
        <p:txBody>
          <a:bodyPr lIns="0" tIns="270000" rIns="0" bIns="270000" anchor="ctr"/>
          <a:lstStyle>
            <a:lvl1pPr algn="ctr">
              <a:defRPr sz="1100" b="0" i="0">
                <a:solidFill>
                  <a:srgbClr val="5C5470"/>
                </a:solidFill>
                <a:latin typeface="Raleway" panose="020B0003030101060003" pitchFamily="34" charset="0"/>
              </a:defRPr>
            </a:lvl1pPr>
            <a:lvl2pPr>
              <a:defRPr sz="800" b="0" i="0">
                <a:latin typeface="Raleway Light" panose="020B0003030101060003" pitchFamily="34" charset="0"/>
              </a:defRPr>
            </a:lvl2pPr>
            <a:lvl3pPr>
              <a:defRPr sz="800" b="0" i="0">
                <a:latin typeface="Raleway Light" panose="020B0003030101060003" pitchFamily="34" charset="0"/>
              </a:defRPr>
            </a:lvl3pPr>
            <a:lvl4pPr>
              <a:defRPr sz="800" b="0" i="0">
                <a:latin typeface="Raleway Light" panose="020B0003030101060003" pitchFamily="34" charset="0"/>
              </a:defRPr>
            </a:lvl4pPr>
            <a:lvl5pPr>
              <a:defRPr sz="800" b="0" i="0">
                <a:latin typeface="Raleway Light" panose="020B0003030101060003" pitchFamily="34" charset="0"/>
              </a:defRPr>
            </a:lvl5pPr>
          </a:lstStyle>
          <a:p>
            <a:pPr lvl="0"/>
            <a:r>
              <a:rPr lang="en-US"/>
              <a:t>HR</a:t>
            </a:r>
          </a:p>
        </p:txBody>
      </p:sp>
      <p:cxnSp>
        <p:nvCxnSpPr>
          <p:cNvPr id="57" name="Straight Arrow Connector 56">
            <a:extLst>
              <a:ext uri="{FF2B5EF4-FFF2-40B4-BE49-F238E27FC236}">
                <a16:creationId xmlns:a16="http://schemas.microsoft.com/office/drawing/2014/main" id="{BDF099B0-7218-E448-A07D-4296BA46DB30}"/>
              </a:ext>
            </a:extLst>
          </p:cNvPr>
          <p:cNvCxnSpPr>
            <a:cxnSpLocks/>
          </p:cNvCxnSpPr>
          <p:nvPr userDrawn="1"/>
        </p:nvCxnSpPr>
        <p:spPr>
          <a:xfrm>
            <a:off x="10677607" y="3810000"/>
            <a:ext cx="0" cy="275303"/>
          </a:xfrm>
          <a:prstGeom prst="straightConnector1">
            <a:avLst/>
          </a:prstGeom>
          <a:ln w="22225" cap="sq" cmpd="sng" algn="ctr">
            <a:solidFill>
              <a:srgbClr val="5EB1AC"/>
            </a:solidFill>
            <a:prstDash val="solid"/>
            <a:bevel/>
            <a:headEnd type="none" w="lg" len="sm"/>
            <a:tailEnd type="arrow" w="lg" len="sm"/>
          </a:ln>
        </p:spPr>
        <p:style>
          <a:lnRef idx="0">
            <a:scrgbClr r="0" g="0" b="0"/>
          </a:lnRef>
          <a:fillRef idx="0">
            <a:scrgbClr r="0" g="0" b="0"/>
          </a:fillRef>
          <a:effectRef idx="0">
            <a:scrgbClr r="0" g="0" b="0"/>
          </a:effectRef>
          <a:fontRef idx="minor">
            <a:schemeClr val="tx1"/>
          </a:fontRef>
        </p:style>
      </p:cxnSp>
      <p:pic>
        <p:nvPicPr>
          <p:cNvPr id="58" name="Picture 57">
            <a:extLst>
              <a:ext uri="{FF2B5EF4-FFF2-40B4-BE49-F238E27FC236}">
                <a16:creationId xmlns:a16="http://schemas.microsoft.com/office/drawing/2014/main" id="{70F515E3-8189-D249-8FEC-967415BA13E5}"/>
              </a:ext>
            </a:extLst>
          </p:cNvPr>
          <p:cNvPicPr>
            <a:picLocks noChangeAspect="1"/>
          </p:cNvPicPr>
          <p:nvPr userDrawn="1"/>
        </p:nvPicPr>
        <p:blipFill>
          <a:blip r:embed="rId3"/>
          <a:stretch>
            <a:fillRect/>
          </a:stretch>
        </p:blipFill>
        <p:spPr>
          <a:xfrm>
            <a:off x="1176200" y="2076450"/>
            <a:ext cx="647700" cy="571500"/>
          </a:xfrm>
          <a:prstGeom prst="rect">
            <a:avLst/>
          </a:prstGeom>
        </p:spPr>
      </p:pic>
      <p:pic>
        <p:nvPicPr>
          <p:cNvPr id="59" name="Picture 58">
            <a:extLst>
              <a:ext uri="{FF2B5EF4-FFF2-40B4-BE49-F238E27FC236}">
                <a16:creationId xmlns:a16="http://schemas.microsoft.com/office/drawing/2014/main" id="{408FD8AC-0FA4-2D4B-AD8C-1FC5DF3A0EAD}"/>
              </a:ext>
            </a:extLst>
          </p:cNvPr>
          <p:cNvPicPr>
            <a:picLocks noChangeAspect="1"/>
          </p:cNvPicPr>
          <p:nvPr userDrawn="1"/>
        </p:nvPicPr>
        <p:blipFill>
          <a:blip r:embed="rId4"/>
          <a:stretch>
            <a:fillRect/>
          </a:stretch>
        </p:blipFill>
        <p:spPr>
          <a:xfrm>
            <a:off x="3005000" y="2146300"/>
            <a:ext cx="647700" cy="431800"/>
          </a:xfrm>
          <a:prstGeom prst="rect">
            <a:avLst/>
          </a:prstGeom>
        </p:spPr>
      </p:pic>
      <p:pic>
        <p:nvPicPr>
          <p:cNvPr id="61" name="Picture 60">
            <a:extLst>
              <a:ext uri="{FF2B5EF4-FFF2-40B4-BE49-F238E27FC236}">
                <a16:creationId xmlns:a16="http://schemas.microsoft.com/office/drawing/2014/main" id="{26C3F71E-A297-2A4B-A81B-4D18B854E099}"/>
              </a:ext>
            </a:extLst>
          </p:cNvPr>
          <p:cNvPicPr>
            <a:picLocks noChangeAspect="1"/>
          </p:cNvPicPr>
          <p:nvPr userDrawn="1"/>
        </p:nvPicPr>
        <p:blipFill>
          <a:blip r:embed="rId5"/>
          <a:stretch>
            <a:fillRect/>
          </a:stretch>
        </p:blipFill>
        <p:spPr>
          <a:xfrm>
            <a:off x="6802067" y="2002548"/>
            <a:ext cx="419100" cy="723900"/>
          </a:xfrm>
          <a:prstGeom prst="rect">
            <a:avLst/>
          </a:prstGeom>
        </p:spPr>
      </p:pic>
      <p:pic>
        <p:nvPicPr>
          <p:cNvPr id="63" name="Picture 62">
            <a:extLst>
              <a:ext uri="{FF2B5EF4-FFF2-40B4-BE49-F238E27FC236}">
                <a16:creationId xmlns:a16="http://schemas.microsoft.com/office/drawing/2014/main" id="{09E90294-663A-4347-9D95-E7B5736A2B54}"/>
              </a:ext>
            </a:extLst>
          </p:cNvPr>
          <p:cNvPicPr>
            <a:picLocks noChangeAspect="1"/>
          </p:cNvPicPr>
          <p:nvPr userDrawn="1"/>
        </p:nvPicPr>
        <p:blipFill>
          <a:blip r:embed="rId6"/>
          <a:stretch>
            <a:fillRect/>
          </a:stretch>
        </p:blipFill>
        <p:spPr>
          <a:xfrm>
            <a:off x="8524956" y="2038350"/>
            <a:ext cx="647700" cy="647700"/>
          </a:xfrm>
          <a:prstGeom prst="rect">
            <a:avLst/>
          </a:prstGeom>
        </p:spPr>
      </p:pic>
      <p:pic>
        <p:nvPicPr>
          <p:cNvPr id="64" name="Picture 63">
            <a:extLst>
              <a:ext uri="{FF2B5EF4-FFF2-40B4-BE49-F238E27FC236}">
                <a16:creationId xmlns:a16="http://schemas.microsoft.com/office/drawing/2014/main" id="{14A1508D-DF3C-1941-9238-37182D982825}"/>
              </a:ext>
            </a:extLst>
          </p:cNvPr>
          <p:cNvPicPr>
            <a:picLocks noChangeAspect="1"/>
          </p:cNvPicPr>
          <p:nvPr userDrawn="1"/>
        </p:nvPicPr>
        <p:blipFill>
          <a:blip r:embed="rId7"/>
          <a:stretch>
            <a:fillRect/>
          </a:stretch>
        </p:blipFill>
        <p:spPr>
          <a:xfrm>
            <a:off x="10360106" y="2044700"/>
            <a:ext cx="635000" cy="635000"/>
          </a:xfrm>
          <a:prstGeom prst="rect">
            <a:avLst/>
          </a:prstGeom>
        </p:spPr>
      </p:pic>
      <p:pic>
        <p:nvPicPr>
          <p:cNvPr id="65" name="Picture 64">
            <a:extLst>
              <a:ext uri="{FF2B5EF4-FFF2-40B4-BE49-F238E27FC236}">
                <a16:creationId xmlns:a16="http://schemas.microsoft.com/office/drawing/2014/main" id="{49442266-3BB0-694D-ACDA-AA0104C3EBCA}"/>
              </a:ext>
            </a:extLst>
          </p:cNvPr>
          <p:cNvPicPr>
            <a:picLocks noChangeAspect="1"/>
          </p:cNvPicPr>
          <p:nvPr userDrawn="1"/>
        </p:nvPicPr>
        <p:blipFill>
          <a:blip r:embed="rId8"/>
          <a:stretch>
            <a:fillRect/>
          </a:stretch>
        </p:blipFill>
        <p:spPr>
          <a:xfrm>
            <a:off x="4842189" y="2048836"/>
            <a:ext cx="647700" cy="647700"/>
          </a:xfrm>
          <a:prstGeom prst="rect">
            <a:avLst/>
          </a:prstGeom>
        </p:spPr>
      </p:pic>
    </p:spTree>
    <p:extLst>
      <p:ext uri="{BB962C8B-B14F-4D97-AF65-F5344CB8AC3E}">
        <p14:creationId xmlns:p14="http://schemas.microsoft.com/office/powerpoint/2010/main" val="11866139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eeply Segmented Campaigns">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CEA2657D-5789-354B-B23D-4F4DD553F6E1}"/>
              </a:ext>
            </a:extLst>
          </p:cNvPr>
          <p:cNvSpPr>
            <a:spLocks noGrp="1"/>
          </p:cNvSpPr>
          <p:nvPr>
            <p:ph type="body" sz="quarter" idx="10" hasCustomPrompt="1"/>
          </p:nvPr>
        </p:nvSpPr>
        <p:spPr>
          <a:xfrm>
            <a:off x="705600" y="687600"/>
            <a:ext cx="7200000" cy="533400"/>
          </a:xfrm>
          <a:prstGeom prst="rect">
            <a:avLst/>
          </a:prstGeom>
        </p:spPr>
        <p:txBody>
          <a:bodyPr lIns="0" tIns="0" rIns="0" bIns="0" anchor="ctr"/>
          <a:lstStyle>
            <a:lvl1pPr algn="l">
              <a:defRPr lang="en-GB" sz="3200" b="1" smtClean="0">
                <a:effectLst/>
              </a:defRPr>
            </a:lvl1pPr>
          </a:lstStyle>
          <a:p>
            <a:r>
              <a:rPr lang="en-GB" b="1">
                <a:solidFill>
                  <a:srgbClr val="5B5D6B"/>
                </a:solidFill>
                <a:effectLst/>
                <a:latin typeface="Raleway" panose="020B0003030101060003" pitchFamily="34" charset="0"/>
              </a:rPr>
              <a:t>Deeply segmented campaigns</a:t>
            </a:r>
            <a:endParaRPr lang="en-GB">
              <a:solidFill>
                <a:srgbClr val="5B5D6B"/>
              </a:solidFill>
              <a:effectLst/>
              <a:latin typeface="Raleway SemiBold" panose="020B0003030101060003" pitchFamily="34" charset="0"/>
            </a:endParaRPr>
          </a:p>
        </p:txBody>
      </p:sp>
      <p:pic>
        <p:nvPicPr>
          <p:cNvPr id="6" name="Picture 5">
            <a:extLst>
              <a:ext uri="{FF2B5EF4-FFF2-40B4-BE49-F238E27FC236}">
                <a16:creationId xmlns:a16="http://schemas.microsoft.com/office/drawing/2014/main" id="{49DD9F47-9006-7E4E-A0EA-6D59DD34A0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3200" y="1981200"/>
            <a:ext cx="1676400" cy="1930066"/>
          </a:xfrm>
          <a:prstGeom prst="rect">
            <a:avLst/>
          </a:prstGeom>
        </p:spPr>
      </p:pic>
      <p:sp>
        <p:nvSpPr>
          <p:cNvPr id="7" name="Text Placeholder 17">
            <a:extLst>
              <a:ext uri="{FF2B5EF4-FFF2-40B4-BE49-F238E27FC236}">
                <a16:creationId xmlns:a16="http://schemas.microsoft.com/office/drawing/2014/main" id="{D84B050F-1652-4E4B-9137-5CB0E2CAF9F9}"/>
              </a:ext>
            </a:extLst>
          </p:cNvPr>
          <p:cNvSpPr>
            <a:spLocks noGrp="1"/>
          </p:cNvSpPr>
          <p:nvPr>
            <p:ph type="body" sz="quarter" idx="17" hasCustomPrompt="1"/>
          </p:nvPr>
        </p:nvSpPr>
        <p:spPr>
          <a:xfrm>
            <a:off x="2743200" y="1981200"/>
            <a:ext cx="1676400" cy="1930066"/>
          </a:xfrm>
          <a:prstGeom prst="rect">
            <a:avLst/>
          </a:prstGeom>
        </p:spPr>
        <p:txBody>
          <a:bodyPr lIns="0" tIns="0" rIns="0" bIns="0" anchor="ctr"/>
          <a:lstStyle>
            <a:lvl1pPr algn="ctr">
              <a:defRPr sz="1800" b="1" i="0">
                <a:solidFill>
                  <a:schemeClr val="bg1"/>
                </a:solidFill>
                <a:latin typeface="Raleway SemiBold" panose="020B0003030101060003" pitchFamily="34" charset="0"/>
              </a:defRPr>
            </a:lvl1pPr>
          </a:lstStyle>
          <a:p>
            <a:pPr lvl="0"/>
            <a:r>
              <a:rPr lang="en-US"/>
              <a:t>Messaging</a:t>
            </a:r>
            <a:br>
              <a:rPr lang="en-US"/>
            </a:br>
            <a:r>
              <a:rPr lang="en-US"/>
              <a:t>hierarchy</a:t>
            </a:r>
          </a:p>
        </p:txBody>
      </p:sp>
      <p:pic>
        <p:nvPicPr>
          <p:cNvPr id="8" name="Picture 7">
            <a:extLst>
              <a:ext uri="{FF2B5EF4-FFF2-40B4-BE49-F238E27FC236}">
                <a16:creationId xmlns:a16="http://schemas.microsoft.com/office/drawing/2014/main" id="{72C73D92-7DD1-CC43-993A-777F0D60100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15200" y="2057400"/>
            <a:ext cx="3048000" cy="3509209"/>
          </a:xfrm>
          <a:prstGeom prst="rect">
            <a:avLst/>
          </a:prstGeom>
        </p:spPr>
      </p:pic>
      <p:sp>
        <p:nvSpPr>
          <p:cNvPr id="10" name="Text Placeholder 17">
            <a:extLst>
              <a:ext uri="{FF2B5EF4-FFF2-40B4-BE49-F238E27FC236}">
                <a16:creationId xmlns:a16="http://schemas.microsoft.com/office/drawing/2014/main" id="{6557E59C-BCD3-514D-B1B0-A58E5035C0B4}"/>
              </a:ext>
            </a:extLst>
          </p:cNvPr>
          <p:cNvSpPr>
            <a:spLocks noGrp="1"/>
          </p:cNvSpPr>
          <p:nvPr>
            <p:ph type="body" sz="quarter" idx="18" hasCustomPrompt="1"/>
          </p:nvPr>
        </p:nvSpPr>
        <p:spPr>
          <a:xfrm>
            <a:off x="7315200" y="2057401"/>
            <a:ext cx="3048000" cy="3509208"/>
          </a:xfrm>
          <a:prstGeom prst="rect">
            <a:avLst/>
          </a:prstGeom>
        </p:spPr>
        <p:txBody>
          <a:bodyPr lIns="0" tIns="0" rIns="0" bIns="0" anchor="ctr"/>
          <a:lstStyle>
            <a:lvl1pPr algn="ctr">
              <a:defRPr lang="en-GB" sz="2400" smtClean="0">
                <a:solidFill>
                  <a:schemeClr val="bg1"/>
                </a:solidFill>
                <a:effectLst/>
              </a:defRPr>
            </a:lvl1pPr>
          </a:lstStyle>
          <a:p>
            <a:r>
              <a:rPr lang="en-GB">
                <a:effectLst/>
                <a:latin typeface="Raleway" panose="020B0003030101060003" pitchFamily="34" charset="0"/>
              </a:rPr>
              <a:t>Deeply</a:t>
            </a:r>
            <a:br>
              <a:rPr lang="en-GB">
                <a:effectLst/>
                <a:latin typeface="Raleway" panose="020B0003030101060003" pitchFamily="34" charset="0"/>
              </a:rPr>
            </a:br>
            <a:r>
              <a:rPr lang="en-GB">
                <a:effectLst/>
                <a:latin typeface="Raleway" panose="020B0003030101060003" pitchFamily="34" charset="0"/>
              </a:rPr>
              <a:t>segmented</a:t>
            </a:r>
            <a:br>
              <a:rPr lang="en-GB">
                <a:effectLst/>
                <a:latin typeface="Raleway" panose="020B0003030101060003" pitchFamily="34" charset="0"/>
              </a:rPr>
            </a:br>
            <a:r>
              <a:rPr lang="en-GB">
                <a:effectLst/>
                <a:latin typeface="Raleway" panose="020B0003030101060003" pitchFamily="34" charset="0"/>
              </a:rPr>
              <a:t>campaigns for</a:t>
            </a:r>
            <a:br>
              <a:rPr lang="en-GB">
                <a:effectLst/>
                <a:latin typeface="Raleway" panose="020B0003030101060003" pitchFamily="34" charset="0"/>
              </a:rPr>
            </a:br>
            <a:r>
              <a:rPr lang="en-GB">
                <a:effectLst/>
                <a:latin typeface="Raleway" panose="020B0003030101060003" pitchFamily="34" charset="0"/>
              </a:rPr>
              <a:t>@</a:t>
            </a:r>
            <a:r>
              <a:rPr lang="en-GB" err="1">
                <a:effectLst/>
                <a:latin typeface="Raleway" panose="020B0003030101060003" pitchFamily="34" charset="0"/>
              </a:rPr>
              <a:t>client.name</a:t>
            </a:r>
            <a:r>
              <a:rPr lang="en-GB">
                <a:effectLst/>
                <a:latin typeface="Raleway" panose="020B0003030101060003" pitchFamily="34" charset="0"/>
              </a:rPr>
              <a:t>@</a:t>
            </a:r>
          </a:p>
        </p:txBody>
      </p:sp>
      <p:pic>
        <p:nvPicPr>
          <p:cNvPr id="12" name="Picture 11">
            <a:extLst>
              <a:ext uri="{FF2B5EF4-FFF2-40B4-BE49-F238E27FC236}">
                <a16:creationId xmlns:a16="http://schemas.microsoft.com/office/drawing/2014/main" id="{89721362-210C-B34A-B132-3CA2BCC60D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28800" y="3636543"/>
            <a:ext cx="1676400" cy="1930066"/>
          </a:xfrm>
          <a:prstGeom prst="rect">
            <a:avLst/>
          </a:prstGeom>
        </p:spPr>
      </p:pic>
      <p:sp>
        <p:nvSpPr>
          <p:cNvPr id="13" name="Text Placeholder 17">
            <a:extLst>
              <a:ext uri="{FF2B5EF4-FFF2-40B4-BE49-F238E27FC236}">
                <a16:creationId xmlns:a16="http://schemas.microsoft.com/office/drawing/2014/main" id="{318F6909-0AA4-B643-8F0E-934456B27716}"/>
              </a:ext>
            </a:extLst>
          </p:cNvPr>
          <p:cNvSpPr>
            <a:spLocks noGrp="1"/>
          </p:cNvSpPr>
          <p:nvPr>
            <p:ph type="body" sz="quarter" idx="19" hasCustomPrompt="1"/>
          </p:nvPr>
        </p:nvSpPr>
        <p:spPr>
          <a:xfrm>
            <a:off x="1828800" y="3646371"/>
            <a:ext cx="1676400" cy="1930066"/>
          </a:xfrm>
          <a:prstGeom prst="rect">
            <a:avLst/>
          </a:prstGeom>
        </p:spPr>
        <p:txBody>
          <a:bodyPr lIns="0" tIns="0" rIns="0" bIns="0" anchor="ctr"/>
          <a:lstStyle>
            <a:lvl1pPr algn="ctr">
              <a:defRPr sz="1800" b="1" i="0">
                <a:solidFill>
                  <a:srgbClr val="5C5470"/>
                </a:solidFill>
                <a:latin typeface="Raleway SemiBold" panose="020B0003030101060003" pitchFamily="34" charset="0"/>
              </a:defRPr>
            </a:lvl1pPr>
          </a:lstStyle>
          <a:p>
            <a:pPr lvl="0"/>
            <a:r>
              <a:rPr lang="en-US"/>
              <a:t>Personas/</a:t>
            </a:r>
            <a:br>
              <a:rPr lang="en-US"/>
            </a:br>
            <a:r>
              <a:rPr lang="en-US"/>
              <a:t>inside knowledge</a:t>
            </a:r>
          </a:p>
        </p:txBody>
      </p:sp>
      <p:pic>
        <p:nvPicPr>
          <p:cNvPr id="15" name="Picture 14">
            <a:extLst>
              <a:ext uri="{FF2B5EF4-FFF2-40B4-BE49-F238E27FC236}">
                <a16:creationId xmlns:a16="http://schemas.microsoft.com/office/drawing/2014/main" id="{6B4C90D1-01C6-D24F-BDBF-7960FCF8DAA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15352" y="3636543"/>
            <a:ext cx="1676400" cy="1930066"/>
          </a:xfrm>
          <a:prstGeom prst="rect">
            <a:avLst/>
          </a:prstGeom>
        </p:spPr>
      </p:pic>
      <p:sp>
        <p:nvSpPr>
          <p:cNvPr id="16" name="Text Placeholder 17">
            <a:extLst>
              <a:ext uri="{FF2B5EF4-FFF2-40B4-BE49-F238E27FC236}">
                <a16:creationId xmlns:a16="http://schemas.microsoft.com/office/drawing/2014/main" id="{B2A714EF-36C4-904D-A7BD-3EEA6676497B}"/>
              </a:ext>
            </a:extLst>
          </p:cNvPr>
          <p:cNvSpPr>
            <a:spLocks noGrp="1"/>
          </p:cNvSpPr>
          <p:nvPr>
            <p:ph type="body" sz="quarter" idx="20" hasCustomPrompt="1"/>
          </p:nvPr>
        </p:nvSpPr>
        <p:spPr>
          <a:xfrm>
            <a:off x="3715352" y="3646371"/>
            <a:ext cx="1676400" cy="1930066"/>
          </a:xfrm>
          <a:prstGeom prst="rect">
            <a:avLst/>
          </a:prstGeom>
        </p:spPr>
        <p:txBody>
          <a:bodyPr lIns="0" tIns="0" rIns="0" bIns="0" anchor="ctr"/>
          <a:lstStyle>
            <a:lvl1pPr algn="ctr">
              <a:defRPr sz="1800" b="1" i="0">
                <a:solidFill>
                  <a:srgbClr val="5C5470"/>
                </a:solidFill>
                <a:latin typeface="Raleway SemiBold" panose="020B0003030101060003" pitchFamily="34" charset="0"/>
              </a:defRPr>
            </a:lvl1pPr>
          </a:lstStyle>
          <a:p>
            <a:pPr lvl="0"/>
            <a:r>
              <a:rPr lang="en-US"/>
              <a:t>Segmented</a:t>
            </a:r>
            <a:br>
              <a:rPr lang="en-US"/>
            </a:br>
            <a:r>
              <a:rPr lang="en-US"/>
              <a:t>execution</a:t>
            </a:r>
          </a:p>
        </p:txBody>
      </p:sp>
      <p:grpSp>
        <p:nvGrpSpPr>
          <p:cNvPr id="19" name="Group 18">
            <a:extLst>
              <a:ext uri="{FF2B5EF4-FFF2-40B4-BE49-F238E27FC236}">
                <a16:creationId xmlns:a16="http://schemas.microsoft.com/office/drawing/2014/main" id="{6619D836-6F36-2841-AFBF-018C26852140}"/>
              </a:ext>
            </a:extLst>
          </p:cNvPr>
          <p:cNvGrpSpPr/>
          <p:nvPr userDrawn="1"/>
        </p:nvGrpSpPr>
        <p:grpSpPr>
          <a:xfrm>
            <a:off x="6019800" y="3636543"/>
            <a:ext cx="609600" cy="347514"/>
            <a:chOff x="6019800" y="3636543"/>
            <a:chExt cx="609600" cy="347514"/>
          </a:xfrm>
        </p:grpSpPr>
        <p:sp>
          <p:nvSpPr>
            <p:cNvPr id="17" name="Rectangle 16">
              <a:extLst>
                <a:ext uri="{FF2B5EF4-FFF2-40B4-BE49-F238E27FC236}">
                  <a16:creationId xmlns:a16="http://schemas.microsoft.com/office/drawing/2014/main" id="{303E09C8-AEF2-FF49-9E42-FC4862C6E306}"/>
                </a:ext>
              </a:extLst>
            </p:cNvPr>
            <p:cNvSpPr/>
            <p:nvPr userDrawn="1"/>
          </p:nvSpPr>
          <p:spPr>
            <a:xfrm>
              <a:off x="6019800" y="3636543"/>
              <a:ext cx="609600" cy="97257"/>
            </a:xfrm>
            <a:prstGeom prst="rect">
              <a:avLst/>
            </a:prstGeom>
            <a:solidFill>
              <a:srgbClr val="5EB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C3E90D7-B889-8946-B0BA-953C7E4568DD}"/>
                </a:ext>
              </a:extLst>
            </p:cNvPr>
            <p:cNvSpPr/>
            <p:nvPr userDrawn="1"/>
          </p:nvSpPr>
          <p:spPr>
            <a:xfrm>
              <a:off x="6019800" y="3886800"/>
              <a:ext cx="609600" cy="97257"/>
            </a:xfrm>
            <a:prstGeom prst="rect">
              <a:avLst/>
            </a:prstGeom>
            <a:solidFill>
              <a:srgbClr val="5EB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133017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Icons Resource">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5588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4120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79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053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536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5588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4120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79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053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536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5588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4120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79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053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536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16718" y="15588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4120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226657" y="3279600"/>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053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536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5588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4120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154818" y="3279600"/>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053600"/>
            <a:ext cx="900000" cy="900000"/>
          </a:xfrm>
          <a:prstGeom prst="rect">
            <a:avLst/>
          </a:prstGeom>
        </p:spPr>
      </p:pic>
      <p:pic>
        <p:nvPicPr>
          <p:cNvPr id="112" name="Picture 111">
            <a:extLst>
              <a:ext uri="{FF2B5EF4-FFF2-40B4-BE49-F238E27FC236}">
                <a16:creationId xmlns:a16="http://schemas.microsoft.com/office/drawing/2014/main" id="{AAF44E7D-248D-3D42-B132-2C87C23DDF0E}"/>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127804" y="4953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55427" y="15588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65366" y="24120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74796" y="3279600"/>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4985818" y="4053600"/>
            <a:ext cx="900000" cy="900000"/>
          </a:xfrm>
          <a:prstGeom prst="rect">
            <a:avLst/>
          </a:prstGeom>
        </p:spPr>
      </p:pic>
      <p:pic>
        <p:nvPicPr>
          <p:cNvPr id="122" name="Picture 121">
            <a:extLst>
              <a:ext uri="{FF2B5EF4-FFF2-40B4-BE49-F238E27FC236}">
                <a16:creationId xmlns:a16="http://schemas.microsoft.com/office/drawing/2014/main" id="{BE7CC11B-51A1-8149-88DF-DCB29FBD0573}"/>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4985818" y="4953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42370" y="15588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24120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5881422" y="3279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5881422" y="4053600"/>
            <a:ext cx="900000" cy="900000"/>
          </a:xfrm>
          <a:prstGeom prst="rect">
            <a:avLst/>
          </a:prstGeom>
        </p:spPr>
      </p:pic>
      <p:pic>
        <p:nvPicPr>
          <p:cNvPr id="132" name="Picture 131">
            <a:extLst>
              <a:ext uri="{FF2B5EF4-FFF2-40B4-BE49-F238E27FC236}">
                <a16:creationId xmlns:a16="http://schemas.microsoft.com/office/drawing/2014/main" id="{56540ECC-3E84-7E46-8CF9-2A239F1F0467}"/>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5869826" y="4953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19179" y="15588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6725805" y="24120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6726757" y="3279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6723444" y="4053600"/>
            <a:ext cx="900000" cy="900000"/>
          </a:xfrm>
          <a:prstGeom prst="rect">
            <a:avLst/>
          </a:prstGeom>
        </p:spPr>
      </p:pic>
      <p:pic>
        <p:nvPicPr>
          <p:cNvPr id="142" name="Picture 141">
            <a:extLst>
              <a:ext uri="{FF2B5EF4-FFF2-40B4-BE49-F238E27FC236}">
                <a16:creationId xmlns:a16="http://schemas.microsoft.com/office/drawing/2014/main" id="{FD6AE261-B914-5B48-A1B4-D21328718107}"/>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6746635" y="4953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7669826" y="15588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7669826" y="24120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7659887" y="3279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7669826" y="4053600"/>
            <a:ext cx="900000" cy="900000"/>
          </a:xfrm>
          <a:prstGeom prst="rect">
            <a:avLst/>
          </a:prstGeom>
        </p:spPr>
      </p:pic>
      <p:pic>
        <p:nvPicPr>
          <p:cNvPr id="152" name="Picture 151">
            <a:extLst>
              <a:ext uri="{FF2B5EF4-FFF2-40B4-BE49-F238E27FC236}">
                <a16:creationId xmlns:a16="http://schemas.microsoft.com/office/drawing/2014/main" id="{B6FD2C49-D4D2-5B47-9416-8E4C0D9F9DBE}"/>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7656574" y="4953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8569826" y="15588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8556574" y="24120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8556574" y="3279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8566513" y="4053600"/>
            <a:ext cx="900000" cy="900000"/>
          </a:xfrm>
          <a:prstGeom prst="rect">
            <a:avLst/>
          </a:prstGeom>
        </p:spPr>
      </p:pic>
      <p:pic>
        <p:nvPicPr>
          <p:cNvPr id="162" name="Picture 161">
            <a:extLst>
              <a:ext uri="{FF2B5EF4-FFF2-40B4-BE49-F238E27FC236}">
                <a16:creationId xmlns:a16="http://schemas.microsoft.com/office/drawing/2014/main" id="{08E735C0-0988-454C-89F2-F3D1EF74EF8C}"/>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8566513" y="4952944"/>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9456574" y="15588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9459887" y="2412000"/>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54" cstate="screen">
            <a:extLst>
              <a:ext uri="{28A0092B-C50C-407E-A947-70E740481C1C}">
                <a14:useLocalDpi xmlns:a14="http://schemas.microsoft.com/office/drawing/2010/main"/>
              </a:ext>
            </a:extLst>
          </a:blip>
          <a:stretch>
            <a:fillRect/>
          </a:stretch>
        </p:blipFill>
        <p:spPr>
          <a:xfrm>
            <a:off x="9459887" y="3279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55" cstate="screen">
            <a:extLst>
              <a:ext uri="{28A0092B-C50C-407E-A947-70E740481C1C}">
                <a14:useLocalDpi xmlns:a14="http://schemas.microsoft.com/office/drawing/2010/main"/>
              </a:ext>
            </a:extLst>
          </a:blip>
          <a:stretch>
            <a:fillRect/>
          </a:stretch>
        </p:blipFill>
        <p:spPr>
          <a:xfrm>
            <a:off x="9463200" y="4053600"/>
            <a:ext cx="900000" cy="900000"/>
          </a:xfrm>
          <a:prstGeom prst="rect">
            <a:avLst/>
          </a:prstGeom>
        </p:spPr>
      </p:pic>
      <p:pic>
        <p:nvPicPr>
          <p:cNvPr id="172" name="Picture 171">
            <a:extLst>
              <a:ext uri="{FF2B5EF4-FFF2-40B4-BE49-F238E27FC236}">
                <a16:creationId xmlns:a16="http://schemas.microsoft.com/office/drawing/2014/main" id="{03BB84C4-2B79-1F42-BA07-DF8E78C2FEBA}"/>
              </a:ext>
            </a:extLst>
          </p:cNvPr>
          <p:cNvPicPr>
            <a:picLocks noChangeAspect="1"/>
          </p:cNvPicPr>
          <p:nvPr userDrawn="1"/>
        </p:nvPicPr>
        <p:blipFill>
          <a:blip r:embed="rId56" cstate="screen">
            <a:extLst>
              <a:ext uri="{28A0092B-C50C-407E-A947-70E740481C1C}">
                <a14:useLocalDpi xmlns:a14="http://schemas.microsoft.com/office/drawing/2010/main"/>
              </a:ext>
            </a:extLst>
          </a:blip>
          <a:stretch>
            <a:fillRect/>
          </a:stretch>
        </p:blipFill>
        <p:spPr>
          <a:xfrm>
            <a:off x="9463200" y="4953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7" cstate="screen">
            <a:extLst>
              <a:ext uri="{28A0092B-C50C-407E-A947-70E740481C1C}">
                <a14:useLocalDpi xmlns:a14="http://schemas.microsoft.com/office/drawing/2010/main"/>
              </a:ext>
            </a:extLst>
          </a:blip>
          <a:stretch>
            <a:fillRect/>
          </a:stretch>
        </p:blipFill>
        <p:spPr>
          <a:xfrm>
            <a:off x="10363200" y="15588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8" cstate="screen">
            <a:extLst>
              <a:ext uri="{28A0092B-C50C-407E-A947-70E740481C1C}">
                <a14:useLocalDpi xmlns:a14="http://schemas.microsoft.com/office/drawing/2010/main"/>
              </a:ext>
            </a:extLst>
          </a:blip>
          <a:stretch>
            <a:fillRect/>
          </a:stretch>
        </p:blipFill>
        <p:spPr>
          <a:xfrm>
            <a:off x="10363200" y="24120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9" cstate="screen">
            <a:extLst>
              <a:ext uri="{28A0092B-C50C-407E-A947-70E740481C1C}">
                <a14:useLocalDpi xmlns:a14="http://schemas.microsoft.com/office/drawing/2010/main"/>
              </a:ext>
            </a:extLst>
          </a:blip>
          <a:stretch>
            <a:fillRect/>
          </a:stretch>
        </p:blipFill>
        <p:spPr>
          <a:xfrm>
            <a:off x="10363200" y="3279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0363200" y="4053600"/>
            <a:ext cx="900000" cy="900000"/>
          </a:xfrm>
          <a:prstGeom prst="rect">
            <a:avLst/>
          </a:prstGeom>
        </p:spPr>
      </p:pic>
      <p:pic>
        <p:nvPicPr>
          <p:cNvPr id="182" name="Picture 181">
            <a:extLst>
              <a:ext uri="{FF2B5EF4-FFF2-40B4-BE49-F238E27FC236}">
                <a16:creationId xmlns:a16="http://schemas.microsoft.com/office/drawing/2014/main" id="{469770C6-B822-A043-A185-28F09D49235A}"/>
              </a:ext>
            </a:extLst>
          </p:cNvPr>
          <p:cNvPicPr>
            <a:picLocks noChangeAspect="1"/>
          </p:cNvPicPr>
          <p:nvPr userDrawn="1"/>
        </p:nvPicPr>
        <p:blipFill>
          <a:blip r:embed="rId61" cstate="screen">
            <a:extLst>
              <a:ext uri="{28A0092B-C50C-407E-A947-70E740481C1C}">
                <a14:useLocalDpi xmlns:a14="http://schemas.microsoft.com/office/drawing/2010/main"/>
              </a:ext>
            </a:extLst>
          </a:blip>
          <a:stretch>
            <a:fillRect/>
          </a:stretch>
        </p:blipFill>
        <p:spPr>
          <a:xfrm>
            <a:off x="10363200" y="4953600"/>
            <a:ext cx="900000" cy="900000"/>
          </a:xfrm>
          <a:prstGeom prst="rect">
            <a:avLst/>
          </a:prstGeom>
        </p:spPr>
      </p:pic>
    </p:spTree>
    <p:extLst>
      <p:ext uri="{BB962C8B-B14F-4D97-AF65-F5344CB8AC3E}">
        <p14:creationId xmlns:p14="http://schemas.microsoft.com/office/powerpoint/2010/main" val="2143686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Icons Resource">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6002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3598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52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134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410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6002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3598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52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134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410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6002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3598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52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134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410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16718" y="16002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3598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226657" y="3252600"/>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134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410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6002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3598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154818" y="3252600"/>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134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955427" y="16002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65366" y="23598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74796" y="3252600"/>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85818" y="4134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5842370" y="16002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5881422" y="23598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81422" y="3252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4134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6719179" y="16002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6725805" y="23598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6726757" y="3252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23444" y="4134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7669826" y="16002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7669826" y="23598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7659887" y="3252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7669826" y="4134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8571600" y="16002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8556574" y="23598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8556574" y="3252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8566513" y="4134600"/>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9456574" y="16002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9459887" y="2359800"/>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9459887" y="3252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9463200" y="4134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10364400" y="16002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10363200" y="23598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10363200" y="3252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10363200" y="4134600"/>
            <a:ext cx="900000" cy="900000"/>
          </a:xfrm>
          <a:prstGeom prst="rect">
            <a:avLst/>
          </a:prstGeom>
        </p:spPr>
      </p:pic>
    </p:spTree>
    <p:extLst>
      <p:ext uri="{BB962C8B-B14F-4D97-AF65-F5344CB8AC3E}">
        <p14:creationId xmlns:p14="http://schemas.microsoft.com/office/powerpoint/2010/main" val="24801327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Icons Resource">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CF6B1915-396D-AB47-A1E4-7ED9670C705F}"/>
              </a:ext>
            </a:extLst>
          </p:cNvPr>
          <p:cNvSpPr/>
          <p:nvPr userDrawn="1"/>
        </p:nvSpPr>
        <p:spPr>
          <a:xfrm>
            <a:off x="0" y="0"/>
            <a:ext cx="12192000" cy="6858000"/>
          </a:xfrm>
          <a:prstGeom prst="rect">
            <a:avLst/>
          </a:prstGeom>
          <a:gradFill>
            <a:gsLst>
              <a:gs pos="0">
                <a:srgbClr val="46285A"/>
              </a:gs>
              <a:gs pos="100000">
                <a:srgbClr val="1B12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chemeClr val="bg1"/>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5588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4120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79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053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536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5588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4120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79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053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536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5588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4120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79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053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536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9446635" y="24354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4120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4098242" y="3250306"/>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053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536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5588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4120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203415" y="1545794"/>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053600"/>
            <a:ext cx="900000" cy="900000"/>
          </a:xfrm>
          <a:prstGeom prst="rect">
            <a:avLst/>
          </a:prstGeom>
        </p:spPr>
      </p:pic>
      <p:pic>
        <p:nvPicPr>
          <p:cNvPr id="112" name="Picture 111">
            <a:extLst>
              <a:ext uri="{FF2B5EF4-FFF2-40B4-BE49-F238E27FC236}">
                <a16:creationId xmlns:a16="http://schemas.microsoft.com/office/drawing/2014/main" id="{AAF44E7D-248D-3D42-B132-2C87C23DDF0E}"/>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127804" y="4953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55427" y="15588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65366" y="24120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13833" y="3245902"/>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4914187" y="4066606"/>
            <a:ext cx="900000" cy="900000"/>
          </a:xfrm>
          <a:prstGeom prst="rect">
            <a:avLst/>
          </a:prstGeom>
        </p:spPr>
      </p:pic>
      <p:pic>
        <p:nvPicPr>
          <p:cNvPr id="122" name="Picture 121">
            <a:extLst>
              <a:ext uri="{FF2B5EF4-FFF2-40B4-BE49-F238E27FC236}">
                <a16:creationId xmlns:a16="http://schemas.microsoft.com/office/drawing/2014/main" id="{BE7CC11B-51A1-8149-88DF-DCB29FBD0573}"/>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4985818" y="4953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42370" y="15588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24120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5881422" y="3279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5881422" y="4053600"/>
            <a:ext cx="900000" cy="900000"/>
          </a:xfrm>
          <a:prstGeom prst="rect">
            <a:avLst/>
          </a:prstGeom>
        </p:spPr>
      </p:pic>
      <p:pic>
        <p:nvPicPr>
          <p:cNvPr id="132" name="Picture 131">
            <a:extLst>
              <a:ext uri="{FF2B5EF4-FFF2-40B4-BE49-F238E27FC236}">
                <a16:creationId xmlns:a16="http://schemas.microsoft.com/office/drawing/2014/main" id="{56540ECC-3E84-7E46-8CF9-2A239F1F0467}"/>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5869826" y="4953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19179" y="15588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6725805" y="24120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6726757" y="3279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6723444" y="4053600"/>
            <a:ext cx="900000" cy="900000"/>
          </a:xfrm>
          <a:prstGeom prst="rect">
            <a:avLst/>
          </a:prstGeom>
        </p:spPr>
      </p:pic>
      <p:pic>
        <p:nvPicPr>
          <p:cNvPr id="142" name="Picture 141">
            <a:extLst>
              <a:ext uri="{FF2B5EF4-FFF2-40B4-BE49-F238E27FC236}">
                <a16:creationId xmlns:a16="http://schemas.microsoft.com/office/drawing/2014/main" id="{FD6AE261-B914-5B48-A1B4-D21328718107}"/>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6746635" y="4953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7669826" y="15588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7669826" y="24120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7659887" y="3279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7669826" y="4053600"/>
            <a:ext cx="900000" cy="900000"/>
          </a:xfrm>
          <a:prstGeom prst="rect">
            <a:avLst/>
          </a:prstGeom>
        </p:spPr>
      </p:pic>
      <p:pic>
        <p:nvPicPr>
          <p:cNvPr id="152" name="Picture 151">
            <a:extLst>
              <a:ext uri="{FF2B5EF4-FFF2-40B4-BE49-F238E27FC236}">
                <a16:creationId xmlns:a16="http://schemas.microsoft.com/office/drawing/2014/main" id="{B6FD2C49-D4D2-5B47-9416-8E4C0D9F9DBE}"/>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7656574" y="4953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8569826" y="15588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8556574" y="24120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8556574" y="3279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8566513" y="4053600"/>
            <a:ext cx="900000" cy="900000"/>
          </a:xfrm>
          <a:prstGeom prst="rect">
            <a:avLst/>
          </a:prstGeom>
        </p:spPr>
      </p:pic>
      <p:pic>
        <p:nvPicPr>
          <p:cNvPr id="162" name="Picture 161">
            <a:extLst>
              <a:ext uri="{FF2B5EF4-FFF2-40B4-BE49-F238E27FC236}">
                <a16:creationId xmlns:a16="http://schemas.microsoft.com/office/drawing/2014/main" id="{08E735C0-0988-454C-89F2-F3D1EF74EF8C}"/>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8566513" y="4952944"/>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9456574" y="15588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3254381" y="3274292"/>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54" cstate="screen">
            <a:extLst>
              <a:ext uri="{28A0092B-C50C-407E-A947-70E740481C1C}">
                <a14:useLocalDpi xmlns:a14="http://schemas.microsoft.com/office/drawing/2010/main"/>
              </a:ext>
            </a:extLst>
          </a:blip>
          <a:stretch>
            <a:fillRect/>
          </a:stretch>
        </p:blipFill>
        <p:spPr>
          <a:xfrm>
            <a:off x="9459887" y="3279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55" cstate="screen">
            <a:extLst>
              <a:ext uri="{28A0092B-C50C-407E-A947-70E740481C1C}">
                <a14:useLocalDpi xmlns:a14="http://schemas.microsoft.com/office/drawing/2010/main"/>
              </a:ext>
            </a:extLst>
          </a:blip>
          <a:stretch>
            <a:fillRect/>
          </a:stretch>
        </p:blipFill>
        <p:spPr>
          <a:xfrm>
            <a:off x="9463200" y="4053600"/>
            <a:ext cx="900000" cy="900000"/>
          </a:xfrm>
          <a:prstGeom prst="rect">
            <a:avLst/>
          </a:prstGeom>
        </p:spPr>
      </p:pic>
      <p:pic>
        <p:nvPicPr>
          <p:cNvPr id="172" name="Picture 171">
            <a:extLst>
              <a:ext uri="{FF2B5EF4-FFF2-40B4-BE49-F238E27FC236}">
                <a16:creationId xmlns:a16="http://schemas.microsoft.com/office/drawing/2014/main" id="{03BB84C4-2B79-1F42-BA07-DF8E78C2FEBA}"/>
              </a:ext>
            </a:extLst>
          </p:cNvPr>
          <p:cNvPicPr>
            <a:picLocks noChangeAspect="1"/>
          </p:cNvPicPr>
          <p:nvPr userDrawn="1"/>
        </p:nvPicPr>
        <p:blipFill>
          <a:blip r:embed="rId56" cstate="screen">
            <a:extLst>
              <a:ext uri="{28A0092B-C50C-407E-A947-70E740481C1C}">
                <a14:useLocalDpi xmlns:a14="http://schemas.microsoft.com/office/drawing/2010/main"/>
              </a:ext>
            </a:extLst>
          </a:blip>
          <a:stretch>
            <a:fillRect/>
          </a:stretch>
        </p:blipFill>
        <p:spPr>
          <a:xfrm>
            <a:off x="9463200" y="4953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7" cstate="screen">
            <a:extLst>
              <a:ext uri="{28A0092B-C50C-407E-A947-70E740481C1C}">
                <a14:useLocalDpi xmlns:a14="http://schemas.microsoft.com/office/drawing/2010/main"/>
              </a:ext>
            </a:extLst>
          </a:blip>
          <a:stretch>
            <a:fillRect/>
          </a:stretch>
        </p:blipFill>
        <p:spPr>
          <a:xfrm>
            <a:off x="10363200" y="15588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8" cstate="screen">
            <a:extLst>
              <a:ext uri="{28A0092B-C50C-407E-A947-70E740481C1C}">
                <a14:useLocalDpi xmlns:a14="http://schemas.microsoft.com/office/drawing/2010/main"/>
              </a:ext>
            </a:extLst>
          </a:blip>
          <a:stretch>
            <a:fillRect/>
          </a:stretch>
        </p:blipFill>
        <p:spPr>
          <a:xfrm>
            <a:off x="10363200" y="24120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9" cstate="screen">
            <a:extLst>
              <a:ext uri="{28A0092B-C50C-407E-A947-70E740481C1C}">
                <a14:useLocalDpi xmlns:a14="http://schemas.microsoft.com/office/drawing/2010/main"/>
              </a:ext>
            </a:extLst>
          </a:blip>
          <a:stretch>
            <a:fillRect/>
          </a:stretch>
        </p:blipFill>
        <p:spPr>
          <a:xfrm>
            <a:off x="10363200" y="3279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0349948" y="4052944"/>
            <a:ext cx="900000" cy="900000"/>
          </a:xfrm>
          <a:prstGeom prst="rect">
            <a:avLst/>
          </a:prstGeom>
        </p:spPr>
      </p:pic>
      <p:pic>
        <p:nvPicPr>
          <p:cNvPr id="182" name="Picture 181">
            <a:extLst>
              <a:ext uri="{FF2B5EF4-FFF2-40B4-BE49-F238E27FC236}">
                <a16:creationId xmlns:a16="http://schemas.microsoft.com/office/drawing/2014/main" id="{469770C6-B822-A043-A185-28F09D49235A}"/>
              </a:ext>
            </a:extLst>
          </p:cNvPr>
          <p:cNvPicPr>
            <a:picLocks noChangeAspect="1"/>
          </p:cNvPicPr>
          <p:nvPr userDrawn="1"/>
        </p:nvPicPr>
        <p:blipFill>
          <a:blip r:embed="rId61" cstate="screen">
            <a:extLst>
              <a:ext uri="{28A0092B-C50C-407E-A947-70E740481C1C}">
                <a14:useLocalDpi xmlns:a14="http://schemas.microsoft.com/office/drawing/2010/main"/>
              </a:ext>
            </a:extLst>
          </a:blip>
          <a:stretch>
            <a:fillRect/>
          </a:stretch>
        </p:blipFill>
        <p:spPr>
          <a:xfrm>
            <a:off x="10363200" y="4953600"/>
            <a:ext cx="900000" cy="900000"/>
          </a:xfrm>
          <a:prstGeom prst="rect">
            <a:avLst/>
          </a:prstGeom>
        </p:spPr>
      </p:pic>
    </p:spTree>
    <p:extLst>
      <p:ext uri="{BB962C8B-B14F-4D97-AF65-F5344CB8AC3E}">
        <p14:creationId xmlns:p14="http://schemas.microsoft.com/office/powerpoint/2010/main" val="18838130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Icons Resource">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D74B881A-C476-E740-8175-50FAF247ADBD}"/>
              </a:ext>
            </a:extLst>
          </p:cNvPr>
          <p:cNvSpPr/>
          <p:nvPr userDrawn="1"/>
        </p:nvSpPr>
        <p:spPr>
          <a:xfrm>
            <a:off x="0" y="0"/>
            <a:ext cx="12192000" cy="6858000"/>
          </a:xfrm>
          <a:prstGeom prst="rect">
            <a:avLst/>
          </a:prstGeom>
          <a:gradFill>
            <a:gsLst>
              <a:gs pos="0">
                <a:srgbClr val="46285A"/>
              </a:gs>
              <a:gs pos="100000">
                <a:srgbClr val="1B12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chemeClr val="bg1"/>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6002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3598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52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134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410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6002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3598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52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134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410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6002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3598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52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134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410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16718" y="16002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3598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226657" y="3252600"/>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134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410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6002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3598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154818" y="3252600"/>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134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955427" y="16002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65366" y="23598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74796" y="3252600"/>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85818" y="4134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5842370" y="16002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5881422" y="23598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81422" y="3252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4134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6719179" y="16002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6725805" y="23598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6726757" y="3252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23444" y="4134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7669826" y="16002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7669826" y="23598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7659887" y="3252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7669826" y="4134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8571600" y="16002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8556574" y="23598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8556574" y="3252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8566513" y="4134600"/>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9456574" y="16002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9459887" y="2359800"/>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9459887" y="3252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9463200" y="4134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10364400" y="16002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10363200" y="23598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10363200" y="3252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10363200" y="4134600"/>
            <a:ext cx="900000" cy="900000"/>
          </a:xfrm>
          <a:prstGeom prst="rect">
            <a:avLst/>
          </a:prstGeom>
        </p:spPr>
      </p:pic>
    </p:spTree>
    <p:extLst>
      <p:ext uri="{BB962C8B-B14F-4D97-AF65-F5344CB8AC3E}">
        <p14:creationId xmlns:p14="http://schemas.microsoft.com/office/powerpoint/2010/main" val="23510592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Icons Resource">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5588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4120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79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053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536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5588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4120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79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053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536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5588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4120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79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053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536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16718" y="15588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4120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226657" y="3279600"/>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053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536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5588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4120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154818" y="3279600"/>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053600"/>
            <a:ext cx="900000" cy="900000"/>
          </a:xfrm>
          <a:prstGeom prst="rect">
            <a:avLst/>
          </a:prstGeom>
        </p:spPr>
      </p:pic>
      <p:pic>
        <p:nvPicPr>
          <p:cNvPr id="112" name="Picture 111">
            <a:extLst>
              <a:ext uri="{FF2B5EF4-FFF2-40B4-BE49-F238E27FC236}">
                <a16:creationId xmlns:a16="http://schemas.microsoft.com/office/drawing/2014/main" id="{AAF44E7D-248D-3D42-B132-2C87C23DDF0E}"/>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127804" y="4953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55427" y="15588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65366" y="24120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74796" y="3279600"/>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4985818" y="4053600"/>
            <a:ext cx="900000" cy="900000"/>
          </a:xfrm>
          <a:prstGeom prst="rect">
            <a:avLst/>
          </a:prstGeom>
        </p:spPr>
      </p:pic>
      <p:pic>
        <p:nvPicPr>
          <p:cNvPr id="122" name="Picture 121">
            <a:extLst>
              <a:ext uri="{FF2B5EF4-FFF2-40B4-BE49-F238E27FC236}">
                <a16:creationId xmlns:a16="http://schemas.microsoft.com/office/drawing/2014/main" id="{BE7CC11B-51A1-8149-88DF-DCB29FBD0573}"/>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4985818" y="4953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42370" y="15588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24120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5881422" y="3279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5881422" y="4053600"/>
            <a:ext cx="900000" cy="900000"/>
          </a:xfrm>
          <a:prstGeom prst="rect">
            <a:avLst/>
          </a:prstGeom>
        </p:spPr>
      </p:pic>
      <p:pic>
        <p:nvPicPr>
          <p:cNvPr id="132" name="Picture 131">
            <a:extLst>
              <a:ext uri="{FF2B5EF4-FFF2-40B4-BE49-F238E27FC236}">
                <a16:creationId xmlns:a16="http://schemas.microsoft.com/office/drawing/2014/main" id="{56540ECC-3E84-7E46-8CF9-2A239F1F0467}"/>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5869826" y="4953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19179" y="15588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6725805" y="24120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6726757" y="3279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6723444" y="4053600"/>
            <a:ext cx="900000" cy="900000"/>
          </a:xfrm>
          <a:prstGeom prst="rect">
            <a:avLst/>
          </a:prstGeom>
        </p:spPr>
      </p:pic>
      <p:pic>
        <p:nvPicPr>
          <p:cNvPr id="142" name="Picture 141">
            <a:extLst>
              <a:ext uri="{FF2B5EF4-FFF2-40B4-BE49-F238E27FC236}">
                <a16:creationId xmlns:a16="http://schemas.microsoft.com/office/drawing/2014/main" id="{FD6AE261-B914-5B48-A1B4-D21328718107}"/>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6746635" y="4953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7669826" y="15588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7669826" y="24120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7659887" y="3279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7669826" y="4053600"/>
            <a:ext cx="900000" cy="900000"/>
          </a:xfrm>
          <a:prstGeom prst="rect">
            <a:avLst/>
          </a:prstGeom>
        </p:spPr>
      </p:pic>
      <p:pic>
        <p:nvPicPr>
          <p:cNvPr id="152" name="Picture 151">
            <a:extLst>
              <a:ext uri="{FF2B5EF4-FFF2-40B4-BE49-F238E27FC236}">
                <a16:creationId xmlns:a16="http://schemas.microsoft.com/office/drawing/2014/main" id="{B6FD2C49-D4D2-5B47-9416-8E4C0D9F9DBE}"/>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7656574" y="4953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8569826" y="15588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8556574" y="24120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8556574" y="3279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8566513" y="4053600"/>
            <a:ext cx="900000" cy="900000"/>
          </a:xfrm>
          <a:prstGeom prst="rect">
            <a:avLst/>
          </a:prstGeom>
        </p:spPr>
      </p:pic>
      <p:pic>
        <p:nvPicPr>
          <p:cNvPr id="162" name="Picture 161">
            <a:extLst>
              <a:ext uri="{FF2B5EF4-FFF2-40B4-BE49-F238E27FC236}">
                <a16:creationId xmlns:a16="http://schemas.microsoft.com/office/drawing/2014/main" id="{08E735C0-0988-454C-89F2-F3D1EF74EF8C}"/>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8566513" y="4952944"/>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9456574" y="15588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9459887" y="2412000"/>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54" cstate="screen">
            <a:extLst>
              <a:ext uri="{28A0092B-C50C-407E-A947-70E740481C1C}">
                <a14:useLocalDpi xmlns:a14="http://schemas.microsoft.com/office/drawing/2010/main"/>
              </a:ext>
            </a:extLst>
          </a:blip>
          <a:stretch>
            <a:fillRect/>
          </a:stretch>
        </p:blipFill>
        <p:spPr>
          <a:xfrm>
            <a:off x="9459887" y="3279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55" cstate="screen">
            <a:extLst>
              <a:ext uri="{28A0092B-C50C-407E-A947-70E740481C1C}">
                <a14:useLocalDpi xmlns:a14="http://schemas.microsoft.com/office/drawing/2010/main"/>
              </a:ext>
            </a:extLst>
          </a:blip>
          <a:stretch>
            <a:fillRect/>
          </a:stretch>
        </p:blipFill>
        <p:spPr>
          <a:xfrm>
            <a:off x="9463200" y="4053600"/>
            <a:ext cx="900000" cy="900000"/>
          </a:xfrm>
          <a:prstGeom prst="rect">
            <a:avLst/>
          </a:prstGeom>
        </p:spPr>
      </p:pic>
      <p:pic>
        <p:nvPicPr>
          <p:cNvPr id="172" name="Picture 171">
            <a:extLst>
              <a:ext uri="{FF2B5EF4-FFF2-40B4-BE49-F238E27FC236}">
                <a16:creationId xmlns:a16="http://schemas.microsoft.com/office/drawing/2014/main" id="{03BB84C4-2B79-1F42-BA07-DF8E78C2FEBA}"/>
              </a:ext>
            </a:extLst>
          </p:cNvPr>
          <p:cNvPicPr>
            <a:picLocks noChangeAspect="1"/>
          </p:cNvPicPr>
          <p:nvPr userDrawn="1"/>
        </p:nvPicPr>
        <p:blipFill>
          <a:blip r:embed="rId56" cstate="screen">
            <a:extLst>
              <a:ext uri="{28A0092B-C50C-407E-A947-70E740481C1C}">
                <a14:useLocalDpi xmlns:a14="http://schemas.microsoft.com/office/drawing/2010/main"/>
              </a:ext>
            </a:extLst>
          </a:blip>
          <a:stretch>
            <a:fillRect/>
          </a:stretch>
        </p:blipFill>
        <p:spPr>
          <a:xfrm>
            <a:off x="9463200" y="4953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7" cstate="screen">
            <a:extLst>
              <a:ext uri="{28A0092B-C50C-407E-A947-70E740481C1C}">
                <a14:useLocalDpi xmlns:a14="http://schemas.microsoft.com/office/drawing/2010/main"/>
              </a:ext>
            </a:extLst>
          </a:blip>
          <a:stretch>
            <a:fillRect/>
          </a:stretch>
        </p:blipFill>
        <p:spPr>
          <a:xfrm>
            <a:off x="10363200" y="15588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8" cstate="screen">
            <a:extLst>
              <a:ext uri="{28A0092B-C50C-407E-A947-70E740481C1C}">
                <a14:useLocalDpi xmlns:a14="http://schemas.microsoft.com/office/drawing/2010/main"/>
              </a:ext>
            </a:extLst>
          </a:blip>
          <a:stretch>
            <a:fillRect/>
          </a:stretch>
        </p:blipFill>
        <p:spPr>
          <a:xfrm>
            <a:off x="10363200" y="24120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9" cstate="screen">
            <a:extLst>
              <a:ext uri="{28A0092B-C50C-407E-A947-70E740481C1C}">
                <a14:useLocalDpi xmlns:a14="http://schemas.microsoft.com/office/drawing/2010/main"/>
              </a:ext>
            </a:extLst>
          </a:blip>
          <a:stretch>
            <a:fillRect/>
          </a:stretch>
        </p:blipFill>
        <p:spPr>
          <a:xfrm>
            <a:off x="10363200" y="3279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0363200" y="4053600"/>
            <a:ext cx="900000" cy="900000"/>
          </a:xfrm>
          <a:prstGeom prst="rect">
            <a:avLst/>
          </a:prstGeom>
        </p:spPr>
      </p:pic>
      <p:pic>
        <p:nvPicPr>
          <p:cNvPr id="182" name="Picture 181">
            <a:extLst>
              <a:ext uri="{FF2B5EF4-FFF2-40B4-BE49-F238E27FC236}">
                <a16:creationId xmlns:a16="http://schemas.microsoft.com/office/drawing/2014/main" id="{469770C6-B822-A043-A185-28F09D49235A}"/>
              </a:ext>
            </a:extLst>
          </p:cNvPr>
          <p:cNvPicPr>
            <a:picLocks noChangeAspect="1"/>
          </p:cNvPicPr>
          <p:nvPr userDrawn="1"/>
        </p:nvPicPr>
        <p:blipFill>
          <a:blip r:embed="rId61" cstate="screen">
            <a:extLst>
              <a:ext uri="{28A0092B-C50C-407E-A947-70E740481C1C}">
                <a14:useLocalDpi xmlns:a14="http://schemas.microsoft.com/office/drawing/2010/main"/>
              </a:ext>
            </a:extLst>
          </a:blip>
          <a:stretch>
            <a:fillRect/>
          </a:stretch>
        </p:blipFill>
        <p:spPr>
          <a:xfrm>
            <a:off x="10363200" y="4953600"/>
            <a:ext cx="900000" cy="900000"/>
          </a:xfrm>
          <a:prstGeom prst="rect">
            <a:avLst/>
          </a:prstGeom>
        </p:spPr>
      </p:pic>
    </p:spTree>
    <p:extLst>
      <p:ext uri="{BB962C8B-B14F-4D97-AF65-F5344CB8AC3E}">
        <p14:creationId xmlns:p14="http://schemas.microsoft.com/office/powerpoint/2010/main" val="26866527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6_Icons Resource">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6002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3598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52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134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410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6002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3598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52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134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410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6002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3598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52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134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410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16718" y="16002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3598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226657" y="3252600"/>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134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410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6002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3598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154818" y="3252600"/>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134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955427" y="16002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65366" y="23598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74796" y="3252600"/>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85818" y="4134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5842370" y="16002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5881422" y="23598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81422" y="3252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4134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6719179" y="16002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6725805" y="23598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6726757" y="3252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23444" y="4134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7669826" y="16002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7669826" y="23598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7659887" y="3252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7669826" y="4134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8571600" y="16002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8556574" y="23598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8556574" y="3252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8566513" y="4134600"/>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9456574" y="16002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9459887" y="2359800"/>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9459887" y="3252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9463200" y="4134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10364400" y="16002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10363200" y="23598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10363200" y="3252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10363200" y="4134600"/>
            <a:ext cx="900000" cy="900000"/>
          </a:xfrm>
          <a:prstGeom prst="rect">
            <a:avLst/>
          </a:prstGeom>
        </p:spPr>
      </p:pic>
    </p:spTree>
    <p:extLst>
      <p:ext uri="{BB962C8B-B14F-4D97-AF65-F5344CB8AC3E}">
        <p14:creationId xmlns:p14="http://schemas.microsoft.com/office/powerpoint/2010/main" val="42262678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Icons Resource">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5588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4120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79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053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536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5588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4120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79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053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536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5588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4120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79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053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536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16718" y="15588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4120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226657" y="3279600"/>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053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536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5588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4120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154818" y="3279600"/>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053600"/>
            <a:ext cx="900000" cy="900000"/>
          </a:xfrm>
          <a:prstGeom prst="rect">
            <a:avLst/>
          </a:prstGeom>
        </p:spPr>
      </p:pic>
      <p:pic>
        <p:nvPicPr>
          <p:cNvPr id="112" name="Picture 111">
            <a:extLst>
              <a:ext uri="{FF2B5EF4-FFF2-40B4-BE49-F238E27FC236}">
                <a16:creationId xmlns:a16="http://schemas.microsoft.com/office/drawing/2014/main" id="{AAF44E7D-248D-3D42-B132-2C87C23DDF0E}"/>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127804" y="4953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55427" y="15588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65366" y="24120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74796" y="3279600"/>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4985818" y="4053600"/>
            <a:ext cx="900000" cy="900000"/>
          </a:xfrm>
          <a:prstGeom prst="rect">
            <a:avLst/>
          </a:prstGeom>
        </p:spPr>
      </p:pic>
      <p:pic>
        <p:nvPicPr>
          <p:cNvPr id="122" name="Picture 121">
            <a:extLst>
              <a:ext uri="{FF2B5EF4-FFF2-40B4-BE49-F238E27FC236}">
                <a16:creationId xmlns:a16="http://schemas.microsoft.com/office/drawing/2014/main" id="{BE7CC11B-51A1-8149-88DF-DCB29FBD0573}"/>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4985818" y="4953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42370" y="15588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24120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5881422" y="3279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5881422" y="4053600"/>
            <a:ext cx="900000" cy="900000"/>
          </a:xfrm>
          <a:prstGeom prst="rect">
            <a:avLst/>
          </a:prstGeom>
        </p:spPr>
      </p:pic>
      <p:pic>
        <p:nvPicPr>
          <p:cNvPr id="132" name="Picture 131">
            <a:extLst>
              <a:ext uri="{FF2B5EF4-FFF2-40B4-BE49-F238E27FC236}">
                <a16:creationId xmlns:a16="http://schemas.microsoft.com/office/drawing/2014/main" id="{56540ECC-3E84-7E46-8CF9-2A239F1F0467}"/>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5869826" y="4953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19179" y="15588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6725805" y="24120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6726757" y="3279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6723444" y="4053600"/>
            <a:ext cx="900000" cy="900000"/>
          </a:xfrm>
          <a:prstGeom prst="rect">
            <a:avLst/>
          </a:prstGeom>
        </p:spPr>
      </p:pic>
      <p:pic>
        <p:nvPicPr>
          <p:cNvPr id="142" name="Picture 141">
            <a:extLst>
              <a:ext uri="{FF2B5EF4-FFF2-40B4-BE49-F238E27FC236}">
                <a16:creationId xmlns:a16="http://schemas.microsoft.com/office/drawing/2014/main" id="{FD6AE261-B914-5B48-A1B4-D21328718107}"/>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6746635" y="4953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7669826" y="15588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7669826" y="24120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7659887" y="3279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7669826" y="4053600"/>
            <a:ext cx="900000" cy="900000"/>
          </a:xfrm>
          <a:prstGeom prst="rect">
            <a:avLst/>
          </a:prstGeom>
        </p:spPr>
      </p:pic>
      <p:pic>
        <p:nvPicPr>
          <p:cNvPr id="152" name="Picture 151">
            <a:extLst>
              <a:ext uri="{FF2B5EF4-FFF2-40B4-BE49-F238E27FC236}">
                <a16:creationId xmlns:a16="http://schemas.microsoft.com/office/drawing/2014/main" id="{B6FD2C49-D4D2-5B47-9416-8E4C0D9F9DBE}"/>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7656574" y="4953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8569826" y="15588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8556574" y="24120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8556574" y="3279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8566513" y="4053600"/>
            <a:ext cx="900000" cy="900000"/>
          </a:xfrm>
          <a:prstGeom prst="rect">
            <a:avLst/>
          </a:prstGeom>
        </p:spPr>
      </p:pic>
      <p:pic>
        <p:nvPicPr>
          <p:cNvPr id="162" name="Picture 161">
            <a:extLst>
              <a:ext uri="{FF2B5EF4-FFF2-40B4-BE49-F238E27FC236}">
                <a16:creationId xmlns:a16="http://schemas.microsoft.com/office/drawing/2014/main" id="{08E735C0-0988-454C-89F2-F3D1EF74EF8C}"/>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8566513" y="4952944"/>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9456574" y="15588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9459887" y="2412000"/>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54" cstate="screen">
            <a:extLst>
              <a:ext uri="{28A0092B-C50C-407E-A947-70E740481C1C}">
                <a14:useLocalDpi xmlns:a14="http://schemas.microsoft.com/office/drawing/2010/main"/>
              </a:ext>
            </a:extLst>
          </a:blip>
          <a:stretch>
            <a:fillRect/>
          </a:stretch>
        </p:blipFill>
        <p:spPr>
          <a:xfrm>
            <a:off x="9459887" y="3279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55" cstate="screen">
            <a:extLst>
              <a:ext uri="{28A0092B-C50C-407E-A947-70E740481C1C}">
                <a14:useLocalDpi xmlns:a14="http://schemas.microsoft.com/office/drawing/2010/main"/>
              </a:ext>
            </a:extLst>
          </a:blip>
          <a:stretch>
            <a:fillRect/>
          </a:stretch>
        </p:blipFill>
        <p:spPr>
          <a:xfrm>
            <a:off x="9463200" y="4053600"/>
            <a:ext cx="900000" cy="900000"/>
          </a:xfrm>
          <a:prstGeom prst="rect">
            <a:avLst/>
          </a:prstGeom>
        </p:spPr>
      </p:pic>
      <p:pic>
        <p:nvPicPr>
          <p:cNvPr id="172" name="Picture 171">
            <a:extLst>
              <a:ext uri="{FF2B5EF4-FFF2-40B4-BE49-F238E27FC236}">
                <a16:creationId xmlns:a16="http://schemas.microsoft.com/office/drawing/2014/main" id="{03BB84C4-2B79-1F42-BA07-DF8E78C2FEBA}"/>
              </a:ext>
            </a:extLst>
          </p:cNvPr>
          <p:cNvPicPr>
            <a:picLocks noChangeAspect="1"/>
          </p:cNvPicPr>
          <p:nvPr userDrawn="1"/>
        </p:nvPicPr>
        <p:blipFill>
          <a:blip r:embed="rId56" cstate="screen">
            <a:extLst>
              <a:ext uri="{28A0092B-C50C-407E-A947-70E740481C1C}">
                <a14:useLocalDpi xmlns:a14="http://schemas.microsoft.com/office/drawing/2010/main"/>
              </a:ext>
            </a:extLst>
          </a:blip>
          <a:stretch>
            <a:fillRect/>
          </a:stretch>
        </p:blipFill>
        <p:spPr>
          <a:xfrm>
            <a:off x="9463200" y="4953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7" cstate="screen">
            <a:extLst>
              <a:ext uri="{28A0092B-C50C-407E-A947-70E740481C1C}">
                <a14:useLocalDpi xmlns:a14="http://schemas.microsoft.com/office/drawing/2010/main"/>
              </a:ext>
            </a:extLst>
          </a:blip>
          <a:stretch>
            <a:fillRect/>
          </a:stretch>
        </p:blipFill>
        <p:spPr>
          <a:xfrm>
            <a:off x="10363200" y="15588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8" cstate="screen">
            <a:extLst>
              <a:ext uri="{28A0092B-C50C-407E-A947-70E740481C1C}">
                <a14:useLocalDpi xmlns:a14="http://schemas.microsoft.com/office/drawing/2010/main"/>
              </a:ext>
            </a:extLst>
          </a:blip>
          <a:stretch>
            <a:fillRect/>
          </a:stretch>
        </p:blipFill>
        <p:spPr>
          <a:xfrm>
            <a:off x="10363200" y="24120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9" cstate="screen">
            <a:extLst>
              <a:ext uri="{28A0092B-C50C-407E-A947-70E740481C1C}">
                <a14:useLocalDpi xmlns:a14="http://schemas.microsoft.com/office/drawing/2010/main"/>
              </a:ext>
            </a:extLst>
          </a:blip>
          <a:stretch>
            <a:fillRect/>
          </a:stretch>
        </p:blipFill>
        <p:spPr>
          <a:xfrm>
            <a:off x="10363200" y="3279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0363200" y="4053600"/>
            <a:ext cx="900000" cy="900000"/>
          </a:xfrm>
          <a:prstGeom prst="rect">
            <a:avLst/>
          </a:prstGeom>
        </p:spPr>
      </p:pic>
      <p:pic>
        <p:nvPicPr>
          <p:cNvPr id="182" name="Picture 181">
            <a:extLst>
              <a:ext uri="{FF2B5EF4-FFF2-40B4-BE49-F238E27FC236}">
                <a16:creationId xmlns:a16="http://schemas.microsoft.com/office/drawing/2014/main" id="{469770C6-B822-A043-A185-28F09D49235A}"/>
              </a:ext>
            </a:extLst>
          </p:cNvPr>
          <p:cNvPicPr>
            <a:picLocks noChangeAspect="1"/>
          </p:cNvPicPr>
          <p:nvPr userDrawn="1"/>
        </p:nvPicPr>
        <p:blipFill>
          <a:blip r:embed="rId61" cstate="screen">
            <a:extLst>
              <a:ext uri="{28A0092B-C50C-407E-A947-70E740481C1C}">
                <a14:useLocalDpi xmlns:a14="http://schemas.microsoft.com/office/drawing/2010/main"/>
              </a:ext>
            </a:extLst>
          </a:blip>
          <a:stretch>
            <a:fillRect/>
          </a:stretch>
        </p:blipFill>
        <p:spPr>
          <a:xfrm>
            <a:off x="10363200" y="4953600"/>
            <a:ext cx="900000" cy="900000"/>
          </a:xfrm>
          <a:prstGeom prst="rect">
            <a:avLst/>
          </a:prstGeom>
        </p:spPr>
      </p:pic>
    </p:spTree>
    <p:extLst>
      <p:ext uri="{BB962C8B-B14F-4D97-AF65-F5344CB8AC3E}">
        <p14:creationId xmlns:p14="http://schemas.microsoft.com/office/powerpoint/2010/main" val="32464849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_Icons Resource">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26D10F4E-3EDE-364C-BFBA-2AC968FA97E1}"/>
              </a:ext>
            </a:extLst>
          </p:cNvPr>
          <p:cNvSpPr>
            <a:spLocks noGrp="1"/>
          </p:cNvSpPr>
          <p:nvPr>
            <p:ph type="body" sz="quarter" idx="10" hasCustomPrompt="1"/>
          </p:nvPr>
        </p:nvSpPr>
        <p:spPr>
          <a:xfrm>
            <a:off x="704851" y="685800"/>
            <a:ext cx="7200000" cy="533400"/>
          </a:xfrm>
          <a:prstGeom prst="rect">
            <a:avLst/>
          </a:prstGeom>
        </p:spPr>
        <p:txBody>
          <a:bodyPr lIns="0" tIns="0" rIns="0" bIns="0" anchor="ctr"/>
          <a:lstStyle>
            <a:lvl1pPr>
              <a:defRPr sz="3200" b="1" i="0">
                <a:solidFill>
                  <a:srgbClr val="5C5470"/>
                </a:solidFill>
                <a:latin typeface="Raleway" panose="020B0003030101060003" pitchFamily="34" charset="0"/>
              </a:defRPr>
            </a:lvl1pPr>
          </a:lstStyle>
          <a:p>
            <a:pPr lvl="0"/>
            <a:r>
              <a:rPr lang="en-US"/>
              <a:t>Icons Resource</a:t>
            </a:r>
          </a:p>
        </p:txBody>
      </p:sp>
      <p:pic>
        <p:nvPicPr>
          <p:cNvPr id="4" name="Picture 3">
            <a:extLst>
              <a:ext uri="{FF2B5EF4-FFF2-40B4-BE49-F238E27FC236}">
                <a16:creationId xmlns:a16="http://schemas.microsoft.com/office/drawing/2014/main" id="{E7113A50-3216-8841-91F1-DC30D846DA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3626" y="1600200"/>
            <a:ext cx="900000" cy="900000"/>
          </a:xfrm>
          <a:prstGeom prst="rect">
            <a:avLst/>
          </a:prstGeom>
        </p:spPr>
      </p:pic>
      <p:pic>
        <p:nvPicPr>
          <p:cNvPr id="6" name="Picture 5">
            <a:extLst>
              <a:ext uri="{FF2B5EF4-FFF2-40B4-BE49-F238E27FC236}">
                <a16:creationId xmlns:a16="http://schemas.microsoft.com/office/drawing/2014/main" id="{208B1A0B-CF19-4441-94E0-F018A9B86E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2939" y="2359800"/>
            <a:ext cx="900000" cy="900000"/>
          </a:xfrm>
          <a:prstGeom prst="rect">
            <a:avLst/>
          </a:prstGeom>
        </p:spPr>
      </p:pic>
      <p:pic>
        <p:nvPicPr>
          <p:cNvPr id="8" name="Picture 7">
            <a:extLst>
              <a:ext uri="{FF2B5EF4-FFF2-40B4-BE49-F238E27FC236}">
                <a16:creationId xmlns:a16="http://schemas.microsoft.com/office/drawing/2014/main" id="{85D70C9D-B332-D84E-91C0-F1145CECF4C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2882" y="3252600"/>
            <a:ext cx="900000" cy="900000"/>
          </a:xfrm>
          <a:prstGeom prst="rect">
            <a:avLst/>
          </a:prstGeom>
        </p:spPr>
      </p:pic>
      <p:pic>
        <p:nvPicPr>
          <p:cNvPr id="10" name="Picture 9">
            <a:extLst>
              <a:ext uri="{FF2B5EF4-FFF2-40B4-BE49-F238E27FC236}">
                <a16:creationId xmlns:a16="http://schemas.microsoft.com/office/drawing/2014/main" id="{D6C6E33F-3F0B-B946-AD5B-AE31FED9970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3197" y="4134600"/>
            <a:ext cx="900000" cy="900000"/>
          </a:xfrm>
          <a:prstGeom prst="rect">
            <a:avLst/>
          </a:prstGeom>
        </p:spPr>
      </p:pic>
      <p:pic>
        <p:nvPicPr>
          <p:cNvPr id="12" name="Picture 11">
            <a:extLst>
              <a:ext uri="{FF2B5EF4-FFF2-40B4-BE49-F238E27FC236}">
                <a16:creationId xmlns:a16="http://schemas.microsoft.com/office/drawing/2014/main" id="{0ADEDABA-D753-7640-BE82-D4395F59F16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3832" y="4941000"/>
            <a:ext cx="900000" cy="900000"/>
          </a:xfrm>
          <a:prstGeom prst="rect">
            <a:avLst/>
          </a:prstGeom>
        </p:spPr>
      </p:pic>
      <p:pic>
        <p:nvPicPr>
          <p:cNvPr id="14" name="Picture 13">
            <a:extLst>
              <a:ext uri="{FF2B5EF4-FFF2-40B4-BE49-F238E27FC236}">
                <a16:creationId xmlns:a16="http://schemas.microsoft.com/office/drawing/2014/main" id="{18F834AC-9DEF-0D4A-ACB3-6AD4F14189F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36939" y="1600200"/>
            <a:ext cx="900000" cy="900000"/>
          </a:xfrm>
          <a:prstGeom prst="rect">
            <a:avLst/>
          </a:prstGeom>
        </p:spPr>
      </p:pic>
      <p:pic>
        <p:nvPicPr>
          <p:cNvPr id="16" name="Picture 15">
            <a:extLst>
              <a:ext uri="{FF2B5EF4-FFF2-40B4-BE49-F238E27FC236}">
                <a16:creationId xmlns:a16="http://schemas.microsoft.com/office/drawing/2014/main" id="{43D87566-4173-3D4D-9BE7-E8979EF3AA9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536939" y="2359800"/>
            <a:ext cx="900000" cy="900000"/>
          </a:xfrm>
          <a:prstGeom prst="rect">
            <a:avLst/>
          </a:prstGeom>
        </p:spPr>
      </p:pic>
      <p:pic>
        <p:nvPicPr>
          <p:cNvPr id="18" name="Picture 17">
            <a:extLst>
              <a:ext uri="{FF2B5EF4-FFF2-40B4-BE49-F238E27FC236}">
                <a16:creationId xmlns:a16="http://schemas.microsoft.com/office/drawing/2014/main" id="{7A56C858-724F-014F-A69B-1C8E9046B97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556934" y="3252600"/>
            <a:ext cx="900000" cy="900000"/>
          </a:xfrm>
          <a:prstGeom prst="rect">
            <a:avLst/>
          </a:prstGeom>
        </p:spPr>
      </p:pic>
      <p:pic>
        <p:nvPicPr>
          <p:cNvPr id="20" name="Picture 19">
            <a:extLst>
              <a:ext uri="{FF2B5EF4-FFF2-40B4-BE49-F238E27FC236}">
                <a16:creationId xmlns:a16="http://schemas.microsoft.com/office/drawing/2014/main" id="{E8923363-96E8-3346-91F0-47251B29858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547504" y="4134600"/>
            <a:ext cx="900000" cy="900000"/>
          </a:xfrm>
          <a:prstGeom prst="rect">
            <a:avLst/>
          </a:prstGeom>
        </p:spPr>
      </p:pic>
      <p:pic>
        <p:nvPicPr>
          <p:cNvPr id="22" name="Picture 21">
            <a:extLst>
              <a:ext uri="{FF2B5EF4-FFF2-40B4-BE49-F238E27FC236}">
                <a16:creationId xmlns:a16="http://schemas.microsoft.com/office/drawing/2014/main" id="{C2825A0C-C265-FE49-AC6F-A25CE9569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549630" y="4941000"/>
            <a:ext cx="900000" cy="900000"/>
          </a:xfrm>
          <a:prstGeom prst="rect">
            <a:avLst/>
          </a:prstGeom>
        </p:spPr>
      </p:pic>
      <p:pic>
        <p:nvPicPr>
          <p:cNvPr id="24" name="Picture 23">
            <a:extLst>
              <a:ext uri="{FF2B5EF4-FFF2-40B4-BE49-F238E27FC236}">
                <a16:creationId xmlns:a16="http://schemas.microsoft.com/office/drawing/2014/main" id="{856D3540-A4D2-1847-9923-CAE47D0CAAE7}"/>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381322" y="1600200"/>
            <a:ext cx="900000" cy="900000"/>
          </a:xfrm>
          <a:prstGeom prst="rect">
            <a:avLst/>
          </a:prstGeom>
        </p:spPr>
      </p:pic>
      <p:pic>
        <p:nvPicPr>
          <p:cNvPr id="26" name="Picture 25">
            <a:extLst>
              <a:ext uri="{FF2B5EF4-FFF2-40B4-BE49-F238E27FC236}">
                <a16:creationId xmlns:a16="http://schemas.microsoft.com/office/drawing/2014/main" id="{19F94D47-8F15-AB44-BA68-0B1A3676E27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381322" y="2359800"/>
            <a:ext cx="900000" cy="900000"/>
          </a:xfrm>
          <a:prstGeom prst="rect">
            <a:avLst/>
          </a:prstGeom>
        </p:spPr>
      </p:pic>
      <p:pic>
        <p:nvPicPr>
          <p:cNvPr id="28" name="Picture 27">
            <a:extLst>
              <a:ext uri="{FF2B5EF4-FFF2-40B4-BE49-F238E27FC236}">
                <a16:creationId xmlns:a16="http://schemas.microsoft.com/office/drawing/2014/main" id="{F34719A3-4D7E-0B41-9869-DD8DADB78CF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370946" y="3252600"/>
            <a:ext cx="900000" cy="900000"/>
          </a:xfrm>
          <a:prstGeom prst="rect">
            <a:avLst/>
          </a:prstGeom>
        </p:spPr>
      </p:pic>
      <p:pic>
        <p:nvPicPr>
          <p:cNvPr id="30" name="Picture 29">
            <a:extLst>
              <a:ext uri="{FF2B5EF4-FFF2-40B4-BE49-F238E27FC236}">
                <a16:creationId xmlns:a16="http://schemas.microsoft.com/office/drawing/2014/main" id="{E45FF719-2CDB-F34E-B2CD-7FF69C6364C5}"/>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2391652" y="4134600"/>
            <a:ext cx="900000" cy="900000"/>
          </a:xfrm>
          <a:prstGeom prst="rect">
            <a:avLst/>
          </a:prstGeom>
        </p:spPr>
      </p:pic>
      <p:pic>
        <p:nvPicPr>
          <p:cNvPr id="32" name="Picture 31">
            <a:extLst>
              <a:ext uri="{FF2B5EF4-FFF2-40B4-BE49-F238E27FC236}">
                <a16:creationId xmlns:a16="http://schemas.microsoft.com/office/drawing/2014/main" id="{707DE126-256B-0444-8E71-83E05875FF54}"/>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2391652" y="4941000"/>
            <a:ext cx="900000" cy="900000"/>
          </a:xfrm>
          <a:prstGeom prst="rect">
            <a:avLst/>
          </a:prstGeom>
        </p:spPr>
      </p:pic>
      <p:pic>
        <p:nvPicPr>
          <p:cNvPr id="34" name="Picture 33">
            <a:extLst>
              <a:ext uri="{FF2B5EF4-FFF2-40B4-BE49-F238E27FC236}">
                <a16:creationId xmlns:a16="http://schemas.microsoft.com/office/drawing/2014/main" id="{5E19F871-00F1-E54F-8E88-7E68A8314E8E}"/>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16718" y="1600200"/>
            <a:ext cx="900000" cy="900000"/>
          </a:xfrm>
          <a:prstGeom prst="rect">
            <a:avLst/>
          </a:prstGeom>
        </p:spPr>
      </p:pic>
      <p:pic>
        <p:nvPicPr>
          <p:cNvPr id="36" name="Picture 35">
            <a:extLst>
              <a:ext uri="{FF2B5EF4-FFF2-40B4-BE49-F238E27FC236}">
                <a16:creationId xmlns:a16="http://schemas.microsoft.com/office/drawing/2014/main" id="{B2D0F269-9F96-D443-97FA-6B1ED07F87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26657" y="2359800"/>
            <a:ext cx="900000" cy="900000"/>
          </a:xfrm>
          <a:prstGeom prst="rect">
            <a:avLst/>
          </a:prstGeom>
        </p:spPr>
      </p:pic>
      <p:pic>
        <p:nvPicPr>
          <p:cNvPr id="38" name="Picture 37">
            <a:extLst>
              <a:ext uri="{FF2B5EF4-FFF2-40B4-BE49-F238E27FC236}">
                <a16:creationId xmlns:a16="http://schemas.microsoft.com/office/drawing/2014/main" id="{C20FCC86-0D00-624E-BC24-83F168761237}"/>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226657" y="3252600"/>
            <a:ext cx="900000" cy="900000"/>
          </a:xfrm>
          <a:prstGeom prst="rect">
            <a:avLst/>
          </a:prstGeom>
        </p:spPr>
      </p:pic>
      <p:pic>
        <p:nvPicPr>
          <p:cNvPr id="40" name="Picture 39">
            <a:extLst>
              <a:ext uri="{FF2B5EF4-FFF2-40B4-BE49-F238E27FC236}">
                <a16:creationId xmlns:a16="http://schemas.microsoft.com/office/drawing/2014/main" id="{B2396433-F179-8C4D-9C29-BBC30EE13BC3}"/>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227231" y="4134600"/>
            <a:ext cx="900000" cy="900000"/>
          </a:xfrm>
          <a:prstGeom prst="rect">
            <a:avLst/>
          </a:prstGeom>
        </p:spPr>
      </p:pic>
      <p:pic>
        <p:nvPicPr>
          <p:cNvPr id="102" name="Picture 101">
            <a:extLst>
              <a:ext uri="{FF2B5EF4-FFF2-40B4-BE49-F238E27FC236}">
                <a16:creationId xmlns:a16="http://schemas.microsoft.com/office/drawing/2014/main" id="{854DD976-34FE-B847-893F-270E23994047}"/>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3227804" y="4941000"/>
            <a:ext cx="900000" cy="900000"/>
          </a:xfrm>
          <a:prstGeom prst="rect">
            <a:avLst/>
          </a:prstGeom>
        </p:spPr>
      </p:pic>
      <p:pic>
        <p:nvPicPr>
          <p:cNvPr id="104" name="Picture 103">
            <a:extLst>
              <a:ext uri="{FF2B5EF4-FFF2-40B4-BE49-F238E27FC236}">
                <a16:creationId xmlns:a16="http://schemas.microsoft.com/office/drawing/2014/main" id="{9D44F6C3-5CB3-A64A-B571-D007A5EE4690}"/>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4062053" y="1600200"/>
            <a:ext cx="900000" cy="900000"/>
          </a:xfrm>
          <a:prstGeom prst="rect">
            <a:avLst/>
          </a:prstGeom>
        </p:spPr>
      </p:pic>
      <p:pic>
        <p:nvPicPr>
          <p:cNvPr id="106" name="Picture 105">
            <a:extLst>
              <a:ext uri="{FF2B5EF4-FFF2-40B4-BE49-F238E27FC236}">
                <a16:creationId xmlns:a16="http://schemas.microsoft.com/office/drawing/2014/main" id="{79C10450-632B-D94D-892B-CBD765EDC8CA}"/>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4091361" y="2359800"/>
            <a:ext cx="900000" cy="900000"/>
          </a:xfrm>
          <a:prstGeom prst="rect">
            <a:avLst/>
          </a:prstGeom>
        </p:spPr>
      </p:pic>
      <p:pic>
        <p:nvPicPr>
          <p:cNvPr id="108" name="Picture 107">
            <a:extLst>
              <a:ext uri="{FF2B5EF4-FFF2-40B4-BE49-F238E27FC236}">
                <a16:creationId xmlns:a16="http://schemas.microsoft.com/office/drawing/2014/main" id="{3CEED2ED-CB1C-6447-B742-B222809D96B8}"/>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4154818" y="3252600"/>
            <a:ext cx="900000" cy="900000"/>
          </a:xfrm>
          <a:prstGeom prst="rect">
            <a:avLst/>
          </a:prstGeom>
        </p:spPr>
      </p:pic>
      <p:pic>
        <p:nvPicPr>
          <p:cNvPr id="110" name="Picture 109">
            <a:extLst>
              <a:ext uri="{FF2B5EF4-FFF2-40B4-BE49-F238E27FC236}">
                <a16:creationId xmlns:a16="http://schemas.microsoft.com/office/drawing/2014/main" id="{4953427B-9611-AB47-BD6C-ACF3C86C40D7}"/>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4094388" y="4134600"/>
            <a:ext cx="900000" cy="900000"/>
          </a:xfrm>
          <a:prstGeom prst="rect">
            <a:avLst/>
          </a:prstGeom>
        </p:spPr>
      </p:pic>
      <p:pic>
        <p:nvPicPr>
          <p:cNvPr id="114" name="Picture 113">
            <a:extLst>
              <a:ext uri="{FF2B5EF4-FFF2-40B4-BE49-F238E27FC236}">
                <a16:creationId xmlns:a16="http://schemas.microsoft.com/office/drawing/2014/main" id="{EE09B12A-D030-404E-B2B3-EBBA3F3E76E0}"/>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955427" y="1600200"/>
            <a:ext cx="900000" cy="900000"/>
          </a:xfrm>
          <a:prstGeom prst="rect">
            <a:avLst/>
          </a:prstGeom>
        </p:spPr>
      </p:pic>
      <p:pic>
        <p:nvPicPr>
          <p:cNvPr id="116" name="Picture 115">
            <a:extLst>
              <a:ext uri="{FF2B5EF4-FFF2-40B4-BE49-F238E27FC236}">
                <a16:creationId xmlns:a16="http://schemas.microsoft.com/office/drawing/2014/main" id="{7BDD7155-E086-594A-ABC3-02C6E98C1B7B}"/>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4965366" y="2359800"/>
            <a:ext cx="900000" cy="900000"/>
          </a:xfrm>
          <a:prstGeom prst="rect">
            <a:avLst/>
          </a:prstGeom>
        </p:spPr>
      </p:pic>
      <p:pic>
        <p:nvPicPr>
          <p:cNvPr id="118" name="Picture 117">
            <a:extLst>
              <a:ext uri="{FF2B5EF4-FFF2-40B4-BE49-F238E27FC236}">
                <a16:creationId xmlns:a16="http://schemas.microsoft.com/office/drawing/2014/main" id="{931A8A88-219E-BF49-82B7-ED16750C5FF6}"/>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4974796" y="3252600"/>
            <a:ext cx="900000" cy="900000"/>
          </a:xfrm>
          <a:prstGeom prst="rect">
            <a:avLst/>
          </a:prstGeom>
        </p:spPr>
      </p:pic>
      <p:pic>
        <p:nvPicPr>
          <p:cNvPr id="120" name="Picture 119">
            <a:extLst>
              <a:ext uri="{FF2B5EF4-FFF2-40B4-BE49-F238E27FC236}">
                <a16:creationId xmlns:a16="http://schemas.microsoft.com/office/drawing/2014/main" id="{5D662541-FF79-3C40-8092-499676C89C1A}"/>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4985818" y="4134600"/>
            <a:ext cx="900000" cy="900000"/>
          </a:xfrm>
          <a:prstGeom prst="rect">
            <a:avLst/>
          </a:prstGeom>
        </p:spPr>
      </p:pic>
      <p:pic>
        <p:nvPicPr>
          <p:cNvPr id="124" name="Picture 123">
            <a:extLst>
              <a:ext uri="{FF2B5EF4-FFF2-40B4-BE49-F238E27FC236}">
                <a16:creationId xmlns:a16="http://schemas.microsoft.com/office/drawing/2014/main" id="{C33EC696-EE12-EE4D-B846-41F558846164}"/>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a:off x="5842370" y="1600200"/>
            <a:ext cx="900000" cy="900000"/>
          </a:xfrm>
          <a:prstGeom prst="rect">
            <a:avLst/>
          </a:prstGeom>
        </p:spPr>
      </p:pic>
      <p:pic>
        <p:nvPicPr>
          <p:cNvPr id="126" name="Picture 125">
            <a:extLst>
              <a:ext uri="{FF2B5EF4-FFF2-40B4-BE49-F238E27FC236}">
                <a16:creationId xmlns:a16="http://schemas.microsoft.com/office/drawing/2014/main" id="{33EF433E-0E06-9946-A734-47F4600A439F}"/>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5881422" y="2359800"/>
            <a:ext cx="900000" cy="900000"/>
          </a:xfrm>
          <a:prstGeom prst="rect">
            <a:avLst/>
          </a:prstGeom>
        </p:spPr>
      </p:pic>
      <p:pic>
        <p:nvPicPr>
          <p:cNvPr id="128" name="Picture 127">
            <a:extLst>
              <a:ext uri="{FF2B5EF4-FFF2-40B4-BE49-F238E27FC236}">
                <a16:creationId xmlns:a16="http://schemas.microsoft.com/office/drawing/2014/main" id="{F9FCB706-8978-3C43-8A47-7CD66CD65EE7}"/>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5881422" y="3252600"/>
            <a:ext cx="900000" cy="900000"/>
          </a:xfrm>
          <a:prstGeom prst="rect">
            <a:avLst/>
          </a:prstGeom>
        </p:spPr>
      </p:pic>
      <p:pic>
        <p:nvPicPr>
          <p:cNvPr id="130" name="Picture 129">
            <a:extLst>
              <a:ext uri="{FF2B5EF4-FFF2-40B4-BE49-F238E27FC236}">
                <a16:creationId xmlns:a16="http://schemas.microsoft.com/office/drawing/2014/main" id="{327859F8-DAC3-C445-BFBF-23A3E727163D}"/>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5881422" y="4134600"/>
            <a:ext cx="900000" cy="900000"/>
          </a:xfrm>
          <a:prstGeom prst="rect">
            <a:avLst/>
          </a:prstGeom>
        </p:spPr>
      </p:pic>
      <p:pic>
        <p:nvPicPr>
          <p:cNvPr id="134" name="Picture 133">
            <a:extLst>
              <a:ext uri="{FF2B5EF4-FFF2-40B4-BE49-F238E27FC236}">
                <a16:creationId xmlns:a16="http://schemas.microsoft.com/office/drawing/2014/main" id="{BD5AD4BD-0116-A14E-B4EB-BD7C4451D784}"/>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6719179" y="1600200"/>
            <a:ext cx="900000" cy="900000"/>
          </a:xfrm>
          <a:prstGeom prst="rect">
            <a:avLst/>
          </a:prstGeom>
        </p:spPr>
      </p:pic>
      <p:pic>
        <p:nvPicPr>
          <p:cNvPr id="136" name="Picture 135">
            <a:extLst>
              <a:ext uri="{FF2B5EF4-FFF2-40B4-BE49-F238E27FC236}">
                <a16:creationId xmlns:a16="http://schemas.microsoft.com/office/drawing/2014/main" id="{D7D875F0-45A9-E44A-AA96-9AD7B0816F55}"/>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6725805" y="2359800"/>
            <a:ext cx="900000" cy="900000"/>
          </a:xfrm>
          <a:prstGeom prst="rect">
            <a:avLst/>
          </a:prstGeom>
        </p:spPr>
      </p:pic>
      <p:pic>
        <p:nvPicPr>
          <p:cNvPr id="138" name="Picture 137">
            <a:extLst>
              <a:ext uri="{FF2B5EF4-FFF2-40B4-BE49-F238E27FC236}">
                <a16:creationId xmlns:a16="http://schemas.microsoft.com/office/drawing/2014/main" id="{1B0F4B9A-FFC7-BE44-861C-FEDA354A1C61}"/>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6726757" y="3252600"/>
            <a:ext cx="900000" cy="900000"/>
          </a:xfrm>
          <a:prstGeom prst="rect">
            <a:avLst/>
          </a:prstGeom>
        </p:spPr>
      </p:pic>
      <p:pic>
        <p:nvPicPr>
          <p:cNvPr id="140" name="Picture 139">
            <a:extLst>
              <a:ext uri="{FF2B5EF4-FFF2-40B4-BE49-F238E27FC236}">
                <a16:creationId xmlns:a16="http://schemas.microsoft.com/office/drawing/2014/main" id="{A4513444-5B72-EC4D-9073-1E6EDFA9236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6723444" y="4134600"/>
            <a:ext cx="900000" cy="900000"/>
          </a:xfrm>
          <a:prstGeom prst="rect">
            <a:avLst/>
          </a:prstGeom>
        </p:spPr>
      </p:pic>
      <p:pic>
        <p:nvPicPr>
          <p:cNvPr id="144" name="Picture 143">
            <a:extLst>
              <a:ext uri="{FF2B5EF4-FFF2-40B4-BE49-F238E27FC236}">
                <a16:creationId xmlns:a16="http://schemas.microsoft.com/office/drawing/2014/main" id="{7CE6F818-3868-924E-A6CC-7BA10C8331EC}"/>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7669826" y="1600200"/>
            <a:ext cx="900000" cy="900000"/>
          </a:xfrm>
          <a:prstGeom prst="rect">
            <a:avLst/>
          </a:prstGeom>
        </p:spPr>
      </p:pic>
      <p:pic>
        <p:nvPicPr>
          <p:cNvPr id="146" name="Picture 145">
            <a:extLst>
              <a:ext uri="{FF2B5EF4-FFF2-40B4-BE49-F238E27FC236}">
                <a16:creationId xmlns:a16="http://schemas.microsoft.com/office/drawing/2014/main" id="{33057407-8545-0A4E-BD41-2580EC9429B9}"/>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7669826" y="2359800"/>
            <a:ext cx="900000" cy="900000"/>
          </a:xfrm>
          <a:prstGeom prst="rect">
            <a:avLst/>
          </a:prstGeom>
        </p:spPr>
      </p:pic>
      <p:pic>
        <p:nvPicPr>
          <p:cNvPr id="148" name="Picture 147">
            <a:extLst>
              <a:ext uri="{FF2B5EF4-FFF2-40B4-BE49-F238E27FC236}">
                <a16:creationId xmlns:a16="http://schemas.microsoft.com/office/drawing/2014/main" id="{CF70332E-2216-FF4F-9263-19E912EAA99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7659887" y="3252600"/>
            <a:ext cx="900000" cy="900000"/>
          </a:xfrm>
          <a:prstGeom prst="rect">
            <a:avLst/>
          </a:prstGeom>
        </p:spPr>
      </p:pic>
      <p:pic>
        <p:nvPicPr>
          <p:cNvPr id="150" name="Picture 149">
            <a:extLst>
              <a:ext uri="{FF2B5EF4-FFF2-40B4-BE49-F238E27FC236}">
                <a16:creationId xmlns:a16="http://schemas.microsoft.com/office/drawing/2014/main" id="{71CD616D-854B-2641-90F3-3831CD1DBC4D}"/>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7669826" y="4134600"/>
            <a:ext cx="900000" cy="900000"/>
          </a:xfrm>
          <a:prstGeom prst="rect">
            <a:avLst/>
          </a:prstGeom>
        </p:spPr>
      </p:pic>
      <p:pic>
        <p:nvPicPr>
          <p:cNvPr id="154" name="Picture 153">
            <a:extLst>
              <a:ext uri="{FF2B5EF4-FFF2-40B4-BE49-F238E27FC236}">
                <a16:creationId xmlns:a16="http://schemas.microsoft.com/office/drawing/2014/main" id="{93A7E3AA-17A7-4943-A188-0FE6E1D431FE}"/>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8571600" y="1600200"/>
            <a:ext cx="900000" cy="900000"/>
          </a:xfrm>
          <a:prstGeom prst="rect">
            <a:avLst/>
          </a:prstGeom>
        </p:spPr>
      </p:pic>
      <p:pic>
        <p:nvPicPr>
          <p:cNvPr id="156" name="Picture 155">
            <a:extLst>
              <a:ext uri="{FF2B5EF4-FFF2-40B4-BE49-F238E27FC236}">
                <a16:creationId xmlns:a16="http://schemas.microsoft.com/office/drawing/2014/main" id="{7070FDA5-627A-0A4D-80F6-4C0FBF3AA11F}"/>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8556574" y="2359800"/>
            <a:ext cx="900000" cy="900000"/>
          </a:xfrm>
          <a:prstGeom prst="rect">
            <a:avLst/>
          </a:prstGeom>
        </p:spPr>
      </p:pic>
      <p:pic>
        <p:nvPicPr>
          <p:cNvPr id="158" name="Picture 157">
            <a:extLst>
              <a:ext uri="{FF2B5EF4-FFF2-40B4-BE49-F238E27FC236}">
                <a16:creationId xmlns:a16="http://schemas.microsoft.com/office/drawing/2014/main" id="{2FF1D3EC-1E3B-9747-B03D-7C2627F77238}"/>
              </a:ext>
            </a:extLst>
          </p:cNvPr>
          <p:cNvPicPr>
            <a:picLocks noChangeAspect="1"/>
          </p:cNvPicPr>
          <p:nvPr userDrawn="1"/>
        </p:nvPicPr>
        <p:blipFill>
          <a:blip r:embed="rId44" cstate="screen">
            <a:extLst>
              <a:ext uri="{28A0092B-C50C-407E-A947-70E740481C1C}">
                <a14:useLocalDpi xmlns:a14="http://schemas.microsoft.com/office/drawing/2010/main"/>
              </a:ext>
            </a:extLst>
          </a:blip>
          <a:stretch>
            <a:fillRect/>
          </a:stretch>
        </p:blipFill>
        <p:spPr>
          <a:xfrm>
            <a:off x="8556574" y="3252600"/>
            <a:ext cx="900000" cy="900000"/>
          </a:xfrm>
          <a:prstGeom prst="rect">
            <a:avLst/>
          </a:prstGeom>
        </p:spPr>
      </p:pic>
      <p:pic>
        <p:nvPicPr>
          <p:cNvPr id="160" name="Picture 159">
            <a:extLst>
              <a:ext uri="{FF2B5EF4-FFF2-40B4-BE49-F238E27FC236}">
                <a16:creationId xmlns:a16="http://schemas.microsoft.com/office/drawing/2014/main" id="{AFBAE26C-96D8-9A4C-AB8A-6DD2887AB6F7}"/>
              </a:ext>
            </a:extLst>
          </p:cNvPr>
          <p:cNvPicPr>
            <a:picLocks noChangeAspect="1"/>
          </p:cNvPicPr>
          <p:nvPr userDrawn="1"/>
        </p:nvPicPr>
        <p:blipFill>
          <a:blip r:embed="rId45" cstate="screen">
            <a:extLst>
              <a:ext uri="{28A0092B-C50C-407E-A947-70E740481C1C}">
                <a14:useLocalDpi xmlns:a14="http://schemas.microsoft.com/office/drawing/2010/main"/>
              </a:ext>
            </a:extLst>
          </a:blip>
          <a:stretch>
            <a:fillRect/>
          </a:stretch>
        </p:blipFill>
        <p:spPr>
          <a:xfrm>
            <a:off x="8566513" y="4134600"/>
            <a:ext cx="900000" cy="900000"/>
          </a:xfrm>
          <a:prstGeom prst="rect">
            <a:avLst/>
          </a:prstGeom>
        </p:spPr>
      </p:pic>
      <p:pic>
        <p:nvPicPr>
          <p:cNvPr id="164" name="Picture 163">
            <a:extLst>
              <a:ext uri="{FF2B5EF4-FFF2-40B4-BE49-F238E27FC236}">
                <a16:creationId xmlns:a16="http://schemas.microsoft.com/office/drawing/2014/main" id="{00A2A04A-AE75-0944-A679-847E2D74FBF7}"/>
              </a:ext>
            </a:extLst>
          </p:cNvPr>
          <p:cNvPicPr>
            <a:picLocks noChangeAspect="1"/>
          </p:cNvPicPr>
          <p:nvPr userDrawn="1"/>
        </p:nvPicPr>
        <p:blipFill>
          <a:blip r:embed="rId46" cstate="screen">
            <a:extLst>
              <a:ext uri="{28A0092B-C50C-407E-A947-70E740481C1C}">
                <a14:useLocalDpi xmlns:a14="http://schemas.microsoft.com/office/drawing/2010/main"/>
              </a:ext>
            </a:extLst>
          </a:blip>
          <a:stretch>
            <a:fillRect/>
          </a:stretch>
        </p:blipFill>
        <p:spPr>
          <a:xfrm>
            <a:off x="9456574" y="1600200"/>
            <a:ext cx="900000" cy="900000"/>
          </a:xfrm>
          <a:prstGeom prst="rect">
            <a:avLst/>
          </a:prstGeom>
        </p:spPr>
      </p:pic>
      <p:pic>
        <p:nvPicPr>
          <p:cNvPr id="166" name="Picture 165">
            <a:extLst>
              <a:ext uri="{FF2B5EF4-FFF2-40B4-BE49-F238E27FC236}">
                <a16:creationId xmlns:a16="http://schemas.microsoft.com/office/drawing/2014/main" id="{784246F9-8411-E148-80A7-498BC2EB829A}"/>
              </a:ext>
            </a:extLst>
          </p:cNvPr>
          <p:cNvPicPr>
            <a:picLocks noChangeAspect="1"/>
          </p:cNvPicPr>
          <p:nvPr userDrawn="1"/>
        </p:nvPicPr>
        <p:blipFill>
          <a:blip r:embed="rId47" cstate="screen">
            <a:extLst>
              <a:ext uri="{28A0092B-C50C-407E-A947-70E740481C1C}">
                <a14:useLocalDpi xmlns:a14="http://schemas.microsoft.com/office/drawing/2010/main"/>
              </a:ext>
            </a:extLst>
          </a:blip>
          <a:stretch>
            <a:fillRect/>
          </a:stretch>
        </p:blipFill>
        <p:spPr>
          <a:xfrm>
            <a:off x="9459887" y="2359800"/>
            <a:ext cx="900000" cy="900000"/>
          </a:xfrm>
          <a:prstGeom prst="rect">
            <a:avLst/>
          </a:prstGeom>
        </p:spPr>
      </p:pic>
      <p:pic>
        <p:nvPicPr>
          <p:cNvPr id="168" name="Picture 167">
            <a:extLst>
              <a:ext uri="{FF2B5EF4-FFF2-40B4-BE49-F238E27FC236}">
                <a16:creationId xmlns:a16="http://schemas.microsoft.com/office/drawing/2014/main" id="{C4CCEF49-B5E4-AD43-8B91-D417BBE8C089}"/>
              </a:ext>
            </a:extLst>
          </p:cNvPr>
          <p:cNvPicPr>
            <a:picLocks noChangeAspect="1"/>
          </p:cNvPicPr>
          <p:nvPr userDrawn="1"/>
        </p:nvPicPr>
        <p:blipFill>
          <a:blip r:embed="rId48" cstate="screen">
            <a:extLst>
              <a:ext uri="{28A0092B-C50C-407E-A947-70E740481C1C}">
                <a14:useLocalDpi xmlns:a14="http://schemas.microsoft.com/office/drawing/2010/main"/>
              </a:ext>
            </a:extLst>
          </a:blip>
          <a:stretch>
            <a:fillRect/>
          </a:stretch>
        </p:blipFill>
        <p:spPr>
          <a:xfrm>
            <a:off x="9459887" y="3252600"/>
            <a:ext cx="900000" cy="900000"/>
          </a:xfrm>
          <a:prstGeom prst="rect">
            <a:avLst/>
          </a:prstGeom>
        </p:spPr>
      </p:pic>
      <p:pic>
        <p:nvPicPr>
          <p:cNvPr id="170" name="Picture 169">
            <a:extLst>
              <a:ext uri="{FF2B5EF4-FFF2-40B4-BE49-F238E27FC236}">
                <a16:creationId xmlns:a16="http://schemas.microsoft.com/office/drawing/2014/main" id="{B8EDD497-4993-9E4A-B5BE-7D334101D882}"/>
              </a:ext>
            </a:extLst>
          </p:cNvPr>
          <p:cNvPicPr>
            <a:picLocks noChangeAspect="1"/>
          </p:cNvPicPr>
          <p:nvPr userDrawn="1"/>
        </p:nvPicPr>
        <p:blipFill>
          <a:blip r:embed="rId49" cstate="screen">
            <a:extLst>
              <a:ext uri="{28A0092B-C50C-407E-A947-70E740481C1C}">
                <a14:useLocalDpi xmlns:a14="http://schemas.microsoft.com/office/drawing/2010/main"/>
              </a:ext>
            </a:extLst>
          </a:blip>
          <a:stretch>
            <a:fillRect/>
          </a:stretch>
        </p:blipFill>
        <p:spPr>
          <a:xfrm>
            <a:off x="9463200" y="4134600"/>
            <a:ext cx="900000" cy="900000"/>
          </a:xfrm>
          <a:prstGeom prst="rect">
            <a:avLst/>
          </a:prstGeom>
        </p:spPr>
      </p:pic>
      <p:pic>
        <p:nvPicPr>
          <p:cNvPr id="174" name="Picture 173">
            <a:extLst>
              <a:ext uri="{FF2B5EF4-FFF2-40B4-BE49-F238E27FC236}">
                <a16:creationId xmlns:a16="http://schemas.microsoft.com/office/drawing/2014/main" id="{8EC9DED5-8F2E-C847-89A0-BD73E79DC6B7}"/>
              </a:ext>
            </a:extLst>
          </p:cNvPr>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10364400" y="1600200"/>
            <a:ext cx="900000" cy="900000"/>
          </a:xfrm>
          <a:prstGeom prst="rect">
            <a:avLst/>
          </a:prstGeom>
        </p:spPr>
      </p:pic>
      <p:pic>
        <p:nvPicPr>
          <p:cNvPr id="176" name="Picture 175">
            <a:extLst>
              <a:ext uri="{FF2B5EF4-FFF2-40B4-BE49-F238E27FC236}">
                <a16:creationId xmlns:a16="http://schemas.microsoft.com/office/drawing/2014/main" id="{226AE441-3503-C349-8EE2-EEC510B952BA}"/>
              </a:ext>
            </a:extLst>
          </p:cNvPr>
          <p:cNvPicPr>
            <a:picLocks noChangeAspect="1"/>
          </p:cNvPicPr>
          <p:nvPr userDrawn="1"/>
        </p:nvPicPr>
        <p:blipFill>
          <a:blip r:embed="rId51" cstate="screen">
            <a:extLst>
              <a:ext uri="{28A0092B-C50C-407E-A947-70E740481C1C}">
                <a14:useLocalDpi xmlns:a14="http://schemas.microsoft.com/office/drawing/2010/main"/>
              </a:ext>
            </a:extLst>
          </a:blip>
          <a:stretch>
            <a:fillRect/>
          </a:stretch>
        </p:blipFill>
        <p:spPr>
          <a:xfrm>
            <a:off x="10363200" y="2359800"/>
            <a:ext cx="900000" cy="900000"/>
          </a:xfrm>
          <a:prstGeom prst="rect">
            <a:avLst/>
          </a:prstGeom>
        </p:spPr>
      </p:pic>
      <p:pic>
        <p:nvPicPr>
          <p:cNvPr id="178" name="Picture 177">
            <a:extLst>
              <a:ext uri="{FF2B5EF4-FFF2-40B4-BE49-F238E27FC236}">
                <a16:creationId xmlns:a16="http://schemas.microsoft.com/office/drawing/2014/main" id="{06735D3A-2985-5048-AF0A-CD7C692785CF}"/>
              </a:ext>
            </a:extLst>
          </p:cNvPr>
          <p:cNvPicPr>
            <a:picLocks noChangeAspect="1"/>
          </p:cNvPicPr>
          <p:nvPr userDrawn="1"/>
        </p:nvPicPr>
        <p:blipFill>
          <a:blip r:embed="rId52" cstate="screen">
            <a:extLst>
              <a:ext uri="{28A0092B-C50C-407E-A947-70E740481C1C}">
                <a14:useLocalDpi xmlns:a14="http://schemas.microsoft.com/office/drawing/2010/main"/>
              </a:ext>
            </a:extLst>
          </a:blip>
          <a:stretch>
            <a:fillRect/>
          </a:stretch>
        </p:blipFill>
        <p:spPr>
          <a:xfrm>
            <a:off x="10363200" y="3252600"/>
            <a:ext cx="900000" cy="900000"/>
          </a:xfrm>
          <a:prstGeom prst="rect">
            <a:avLst/>
          </a:prstGeom>
        </p:spPr>
      </p:pic>
      <p:pic>
        <p:nvPicPr>
          <p:cNvPr id="180" name="Picture 179">
            <a:extLst>
              <a:ext uri="{FF2B5EF4-FFF2-40B4-BE49-F238E27FC236}">
                <a16:creationId xmlns:a16="http://schemas.microsoft.com/office/drawing/2014/main" id="{736FB80F-93FE-4E4D-9C56-414F504F2C4D}"/>
              </a:ext>
            </a:extLst>
          </p:cNvPr>
          <p:cNvPicPr>
            <a:picLocks noChangeAspect="1"/>
          </p:cNvPicPr>
          <p:nvPr userDrawn="1"/>
        </p:nvPicPr>
        <p:blipFill>
          <a:blip r:embed="rId53" cstate="screen">
            <a:extLst>
              <a:ext uri="{28A0092B-C50C-407E-A947-70E740481C1C}">
                <a14:useLocalDpi xmlns:a14="http://schemas.microsoft.com/office/drawing/2010/main"/>
              </a:ext>
            </a:extLst>
          </a:blip>
          <a:stretch>
            <a:fillRect/>
          </a:stretch>
        </p:blipFill>
        <p:spPr>
          <a:xfrm>
            <a:off x="10363200" y="4134600"/>
            <a:ext cx="900000" cy="900000"/>
          </a:xfrm>
          <a:prstGeom prst="rect">
            <a:avLst/>
          </a:prstGeom>
        </p:spPr>
      </p:pic>
    </p:spTree>
    <p:extLst>
      <p:ext uri="{BB962C8B-B14F-4D97-AF65-F5344CB8AC3E}">
        <p14:creationId xmlns:p14="http://schemas.microsoft.com/office/powerpoint/2010/main" val="2799048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itle Only">
    <p:bg>
      <p:bgPr>
        <a:solidFill>
          <a:schemeClr val="tx1"/>
        </a:solidFill>
        <a:effectLst/>
      </p:bgPr>
    </p:bg>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464593" y="1825625"/>
            <a:ext cx="5181600" cy="4351338"/>
          </a:xfrm>
          <a:prstGeom prst="rect">
            <a:avLst/>
          </a:prstGeom>
        </p:spPr>
        <p:txBody>
          <a:bodyPr/>
          <a:lstStyle>
            <a:lvl1pPr marL="228600" indent="-228600">
              <a:lnSpc>
                <a:spcPts val="2600"/>
              </a:lnSpc>
              <a:spcBef>
                <a:spcPts val="0"/>
              </a:spcBef>
              <a:buFontTx/>
              <a:buBlip>
                <a:blip r:embed="rId2"/>
              </a:buBlip>
              <a:defRPr sz="1800" b="0" i="0">
                <a:solidFill>
                  <a:schemeClr val="bg1"/>
                </a:solidFill>
                <a:latin typeface="Gotham-XLight" charset="0"/>
                <a:ea typeface="Gotham-XLight" charset="0"/>
                <a:cs typeface="Gotham-XLight" charset="0"/>
              </a:defRPr>
            </a:lvl1pPr>
            <a:lvl2pPr marL="468000" indent="-228600">
              <a:lnSpc>
                <a:spcPts val="2600"/>
              </a:lnSpc>
              <a:spcBef>
                <a:spcPts val="0"/>
              </a:spcBef>
              <a:buSzPct val="110000"/>
              <a:buFont typeface="Wingdings" charset="2"/>
              <a:buChar char="§"/>
              <a:defRPr sz="1800" b="0" i="0">
                <a:solidFill>
                  <a:schemeClr val="bg1"/>
                </a:solidFill>
                <a:latin typeface="Gotham-XLight" charset="0"/>
                <a:ea typeface="Gotham-XLight" charset="0"/>
                <a:cs typeface="Gotham-XLight" charset="0"/>
              </a:defRPr>
            </a:lvl2pPr>
            <a:lvl3pPr marL="720000">
              <a:lnSpc>
                <a:spcPts val="2600"/>
              </a:lnSpc>
              <a:spcBef>
                <a:spcPts val="0"/>
              </a:spcBef>
              <a:defRPr sz="1800" b="0" i="0">
                <a:solidFill>
                  <a:schemeClr val="bg1"/>
                </a:solidFill>
                <a:latin typeface="Gotham-XLight" charset="0"/>
                <a:ea typeface="Gotham-XLight" charset="0"/>
                <a:cs typeface="Gotham-XLight" charset="0"/>
              </a:defRPr>
            </a:lvl3pPr>
            <a:lvl4pPr>
              <a:defRPr sz="1800" b="0" i="0">
                <a:latin typeface="Gotham-XLight" charset="0"/>
                <a:ea typeface="Gotham-XLight" charset="0"/>
                <a:cs typeface="Gotham-XLight" charset="0"/>
              </a:defRPr>
            </a:lvl4pPr>
            <a:lvl5pPr>
              <a:defRPr sz="1600" b="0" i="0">
                <a:latin typeface="Gotham-XLight" charset="0"/>
                <a:ea typeface="Gotham-XLight" charset="0"/>
                <a:cs typeface="Gotham-XLight" charset="0"/>
              </a:defRPr>
            </a:lvl5pPr>
          </a:lstStyle>
          <a:p>
            <a:pPr lvl="0"/>
            <a:r>
              <a:rPr lang="en-US"/>
              <a:t>Edit Master text styles</a:t>
            </a:r>
          </a:p>
          <a:p>
            <a:pPr lvl="1"/>
            <a:r>
              <a:rPr lang="en-US"/>
              <a:t>Second level</a:t>
            </a:r>
          </a:p>
          <a:p>
            <a:pPr lvl="2"/>
            <a:r>
              <a:rPr lang="en-US"/>
              <a:t>Third level</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98317" y="6225578"/>
            <a:ext cx="285092" cy="286604"/>
          </a:xfrm>
          <a:prstGeom prst="rect">
            <a:avLst/>
          </a:prstGeom>
        </p:spPr>
      </p:pic>
      <p:sp>
        <p:nvSpPr>
          <p:cNvPr id="14" name="Text Placeholder 2"/>
          <p:cNvSpPr>
            <a:spLocks noGrp="1"/>
          </p:cNvSpPr>
          <p:nvPr>
            <p:ph type="body" idx="14"/>
          </p:nvPr>
        </p:nvSpPr>
        <p:spPr>
          <a:xfrm>
            <a:off x="396768" y="882816"/>
            <a:ext cx="8022018" cy="525517"/>
          </a:xfrm>
          <a:prstGeom prst="rect">
            <a:avLst/>
          </a:prstGeom>
        </p:spPr>
        <p:txBody>
          <a:bodyPr>
            <a:normAutofit/>
          </a:bodyPr>
          <a:lstStyle>
            <a:lvl1pPr marL="0" indent="0">
              <a:buNone/>
              <a:defRPr sz="1800" b="0" i="0" cap="all" spc="200" baseline="0">
                <a:solidFill>
                  <a:schemeClr val="bg1"/>
                </a:solidFill>
                <a:latin typeface="Novecento sans wide Normal" charset="0"/>
                <a:ea typeface="Novecento sans wide Normal" charset="0"/>
                <a:cs typeface="Novecento sans wide Norm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Title 1"/>
          <p:cNvSpPr>
            <a:spLocks noGrp="1"/>
          </p:cNvSpPr>
          <p:nvPr>
            <p:ph type="title"/>
          </p:nvPr>
        </p:nvSpPr>
        <p:spPr>
          <a:xfrm>
            <a:off x="391023" y="393483"/>
            <a:ext cx="9951156" cy="538761"/>
          </a:xfrm>
          <a:prstGeom prst="rect">
            <a:avLst/>
          </a:prstGeom>
        </p:spPr>
        <p:txBody>
          <a:bodyPr anchor="t">
            <a:normAutofit/>
          </a:bodyPr>
          <a:lstStyle>
            <a:lvl1pPr>
              <a:defRPr sz="2600" b="0" i="0" cap="all" spc="200" baseline="0">
                <a:solidFill>
                  <a:schemeClr val="bg1"/>
                </a:solidFill>
                <a:latin typeface="Novecento sans wide DemiBold" charset="0"/>
                <a:ea typeface="Novecento sans wide DemiBold" charset="0"/>
                <a:cs typeface="Novecento sans wide DemiBold" charset="0"/>
              </a:defRPr>
            </a:lvl1pPr>
          </a:lstStyle>
          <a:p>
            <a:r>
              <a:rPr lang="en-US"/>
              <a:t>Click to edit Master title style</a:t>
            </a:r>
          </a:p>
        </p:txBody>
      </p:sp>
      <p:sp>
        <p:nvSpPr>
          <p:cNvPr id="16" name="Text Placeholder 2"/>
          <p:cNvSpPr>
            <a:spLocks noGrp="1"/>
          </p:cNvSpPr>
          <p:nvPr>
            <p:ph type="body" idx="15"/>
          </p:nvPr>
        </p:nvSpPr>
        <p:spPr>
          <a:xfrm>
            <a:off x="6154556" y="6259933"/>
            <a:ext cx="5312231" cy="404847"/>
          </a:xfrm>
          <a:prstGeom prst="rect">
            <a:avLst/>
          </a:prstGeom>
        </p:spPr>
        <p:txBody>
          <a:bodyPr>
            <a:normAutofit/>
          </a:bodyPr>
          <a:lstStyle>
            <a:lvl1pPr marL="0" indent="0" algn="r">
              <a:buNone/>
              <a:defRPr sz="1000" b="0" i="0" cap="all" spc="150" baseline="0">
                <a:solidFill>
                  <a:schemeClr val="bg1"/>
                </a:solidFill>
                <a:latin typeface="Novecento sans wide Normal" charset="0"/>
                <a:ea typeface="Novecento sans wide Normal" charset="0"/>
                <a:cs typeface="Novecento sans wide Norm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3864473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98317" y="6225578"/>
            <a:ext cx="285092" cy="286604"/>
          </a:xfrm>
          <a:prstGeom prst="rect">
            <a:avLst/>
          </a:prstGeom>
        </p:spPr>
      </p:pic>
      <p:sp>
        <p:nvSpPr>
          <p:cNvPr id="20" name="Text Placeholder 2"/>
          <p:cNvSpPr>
            <a:spLocks noGrp="1"/>
          </p:cNvSpPr>
          <p:nvPr>
            <p:ph type="body" idx="14"/>
          </p:nvPr>
        </p:nvSpPr>
        <p:spPr>
          <a:xfrm>
            <a:off x="396768" y="882816"/>
            <a:ext cx="8022018" cy="525517"/>
          </a:xfrm>
          <a:prstGeom prst="rect">
            <a:avLst/>
          </a:prstGeom>
        </p:spPr>
        <p:txBody>
          <a:bodyPr>
            <a:normAutofit/>
          </a:bodyPr>
          <a:lstStyle>
            <a:lvl1pPr marL="0" indent="0">
              <a:buNone/>
              <a:defRPr sz="1800" b="0" i="0" cap="all" spc="200" baseline="0">
                <a:solidFill>
                  <a:schemeClr val="tx1"/>
                </a:solidFill>
                <a:latin typeface="Novecento sans wide Normal" charset="0"/>
                <a:ea typeface="Novecento sans wide Normal" charset="0"/>
                <a:cs typeface="Novecento sans wide Norm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1" name="Title 1"/>
          <p:cNvSpPr>
            <a:spLocks noGrp="1"/>
          </p:cNvSpPr>
          <p:nvPr>
            <p:ph type="title"/>
          </p:nvPr>
        </p:nvSpPr>
        <p:spPr>
          <a:xfrm>
            <a:off x="391023" y="393483"/>
            <a:ext cx="9951156" cy="538761"/>
          </a:xfrm>
          <a:prstGeom prst="rect">
            <a:avLst/>
          </a:prstGeom>
        </p:spPr>
        <p:txBody>
          <a:bodyPr anchor="t">
            <a:normAutofit/>
          </a:bodyPr>
          <a:lstStyle>
            <a:lvl1pPr>
              <a:defRPr sz="2600" b="0" i="0" cap="all" spc="200" baseline="0">
                <a:latin typeface="Novecento sans wide DemiBold" charset="0"/>
                <a:ea typeface="Novecento sans wide DemiBold" charset="0"/>
                <a:cs typeface="Novecento sans wide DemiBold" charset="0"/>
              </a:defRPr>
            </a:lvl1pPr>
          </a:lstStyle>
          <a:p>
            <a:r>
              <a:rPr lang="en-US"/>
              <a:t>Click to edit Master title style</a:t>
            </a:r>
          </a:p>
        </p:txBody>
      </p:sp>
      <p:sp>
        <p:nvSpPr>
          <p:cNvPr id="23" name="Text Placeholder 2"/>
          <p:cNvSpPr>
            <a:spLocks noGrp="1"/>
          </p:cNvSpPr>
          <p:nvPr>
            <p:ph type="body" idx="15"/>
          </p:nvPr>
        </p:nvSpPr>
        <p:spPr>
          <a:xfrm>
            <a:off x="6154556" y="6259933"/>
            <a:ext cx="5312231" cy="404847"/>
          </a:xfrm>
          <a:prstGeom prst="rect">
            <a:avLst/>
          </a:prstGeom>
        </p:spPr>
        <p:txBody>
          <a:bodyPr>
            <a:normAutofit/>
          </a:bodyPr>
          <a:lstStyle>
            <a:lvl1pPr marL="0" indent="0" algn="r">
              <a:buNone/>
              <a:defRPr sz="1000" b="0" i="0" cap="all" spc="150" baseline="0">
                <a:solidFill>
                  <a:schemeClr val="tx1"/>
                </a:solidFill>
                <a:latin typeface="Novecento sans wide Normal" charset="0"/>
                <a:ea typeface="Novecento sans wide Normal" charset="0"/>
                <a:cs typeface="Novecento sans wide Norm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Text Placeholder 2"/>
          <p:cNvSpPr>
            <a:spLocks noGrp="1"/>
          </p:cNvSpPr>
          <p:nvPr>
            <p:ph type="body" sz="quarter" idx="16" hasCustomPrompt="1"/>
          </p:nvPr>
        </p:nvSpPr>
        <p:spPr>
          <a:xfrm>
            <a:off x="396875" y="1633538"/>
            <a:ext cx="8864600" cy="4257675"/>
          </a:xfrm>
          <a:prstGeom prst="rect">
            <a:avLst/>
          </a:prstGeom>
        </p:spPr>
        <p:txBody>
          <a:bodyPr/>
          <a:lstStyle>
            <a:lvl1pPr marL="0" indent="0">
              <a:buNone/>
              <a:defRPr sz="1600" b="0" i="0">
                <a:latin typeface="Gotham-XLight" panose="02000604030000020004" pitchFamily="2" charset="0"/>
              </a:defRPr>
            </a:lvl1pPr>
          </a:lstStyle>
          <a:p>
            <a:pPr lvl="0"/>
            <a:r>
              <a:rPr lang="en-GB"/>
              <a:t>Text here</a:t>
            </a:r>
          </a:p>
        </p:txBody>
      </p:sp>
    </p:spTree>
    <p:extLst>
      <p:ext uri="{BB962C8B-B14F-4D97-AF65-F5344CB8AC3E}">
        <p14:creationId xmlns:p14="http://schemas.microsoft.com/office/powerpoint/2010/main" val="1139146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ADEY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110160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hyperlink" Target="http://www.reallyb2b.com/" TargetMode="Externa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05DBFD-F2D9-BE49-8D16-78F41E477D7C}"/>
              </a:ext>
            </a:extLst>
          </p:cNvPr>
          <p:cNvPicPr>
            <a:picLocks noChangeAspect="1"/>
          </p:cNvPicPr>
          <p:nvPr userDrawn="1"/>
        </p:nvPicPr>
        <p:blipFill>
          <a:blip r:embed="rId94"/>
          <a:stretch>
            <a:fillRect/>
          </a:stretch>
        </p:blipFill>
        <p:spPr>
          <a:xfrm>
            <a:off x="10530552" y="533400"/>
            <a:ext cx="944951" cy="337820"/>
          </a:xfrm>
          <a:prstGeom prst="rect">
            <a:avLst/>
          </a:prstGeom>
        </p:spPr>
      </p:pic>
      <p:sp>
        <p:nvSpPr>
          <p:cNvPr id="11" name="TextBox 10">
            <a:extLst>
              <a:ext uri="{FF2B5EF4-FFF2-40B4-BE49-F238E27FC236}">
                <a16:creationId xmlns:a16="http://schemas.microsoft.com/office/drawing/2014/main" id="{6E2FD9BD-695D-1A4B-9C7F-7483D29835AD}"/>
              </a:ext>
            </a:extLst>
          </p:cNvPr>
          <p:cNvSpPr txBox="1"/>
          <p:nvPr userDrawn="1"/>
        </p:nvSpPr>
        <p:spPr>
          <a:xfrm>
            <a:off x="2438400" y="6400800"/>
            <a:ext cx="7315200" cy="184666"/>
          </a:xfrm>
          <a:prstGeom prst="rect">
            <a:avLst/>
          </a:prstGeom>
          <a:noFill/>
        </p:spPr>
        <p:txBody>
          <a:bodyPr wrap="square" lIns="0" tIns="0" rIns="0" bIns="0" rtlCol="0">
            <a:spAutoFit/>
          </a:bodyPr>
          <a:lstStyle/>
          <a:p>
            <a:pPr marL="12700" algn="ctr">
              <a:spcBef>
                <a:spcPts val="60"/>
              </a:spcBef>
            </a:pPr>
            <a:r>
              <a:rPr lang="en-GB" sz="600">
                <a:solidFill>
                  <a:schemeClr val="bg1">
                    <a:lumMod val="65000"/>
                  </a:schemeClr>
                </a:solidFill>
                <a:effectLst/>
                <a:latin typeface="Raleway Light" pitchFamily="2" charset="0"/>
              </a:rPr>
              <a:t>This presentation or any portion thereof may not be reproduced or used in any manner whatsoever without the express written permission of the publisher ReallyB2B. ReallyB2B is a trading name of Xeim Limited, a company registered under the laws of England and Wales with company registration number 05243851 and whose registered office address is Floor M, 10 York Road, London, SE1 7ND. </a:t>
            </a:r>
            <a:r>
              <a:rPr lang="en-GB" sz="600" u="none" strike="noStrike">
                <a:solidFill>
                  <a:schemeClr val="bg1">
                    <a:lumMod val="65000"/>
                  </a:schemeClr>
                </a:solidFill>
                <a:effectLst/>
                <a:latin typeface="Raleway Light" pitchFamily="2" charset="0"/>
                <a:ea typeface="Calibri" panose="020F0502020204030204" pitchFamily="34" charset="0"/>
                <a:hlinkClick r:id="rId95" tooltip="http://www.reallyb2b.com/">
                  <a:extLst>
                    <a:ext uri="{A12FA001-AC4F-418D-AE19-62706E023703}">
                      <ahyp:hlinkClr xmlns:ahyp="http://schemas.microsoft.com/office/drawing/2018/hyperlinkcolor" val="tx"/>
                    </a:ext>
                  </a:extLst>
                </a:hlinkClick>
              </a:rPr>
              <a:t>www.reallyb2b.com</a:t>
            </a:r>
            <a:endParaRPr lang="en-GB" sz="600" b="0" i="0" spc="-5">
              <a:solidFill>
                <a:schemeClr val="bg1">
                  <a:lumMod val="65000"/>
                </a:schemeClr>
              </a:solidFill>
              <a:latin typeface="Raleway Light" pitchFamily="2" charset="0"/>
              <a:hlinkClick r:id="rId95">
                <a:extLst>
                  <a:ext uri="{A12FA001-AC4F-418D-AE19-62706E023703}">
                    <ahyp:hlinkClr xmlns:ahyp="http://schemas.microsoft.com/office/drawing/2018/hyperlinkcolor" val="tx"/>
                  </a:ext>
                </a:extLst>
              </a:hlinkClick>
            </a:endParaRPr>
          </a:p>
        </p:txBody>
      </p:sp>
    </p:spTree>
  </p:cSld>
  <p:clrMap bg1="lt1" tx1="dk1" bg2="lt2" tx2="dk2" accent1="accent1" accent2="accent2" accent3="accent3" accent4="accent4" accent5="accent5" accent6="accent6" hlink="hlink" folHlink="folHlink"/>
  <p:sldLayoutIdLst>
    <p:sldLayoutId id="2147483661" r:id="rId1"/>
    <p:sldLayoutId id="2147483727" r:id="rId2"/>
    <p:sldLayoutId id="2147483664" r:id="rId3"/>
    <p:sldLayoutId id="2147483665" r:id="rId4"/>
    <p:sldLayoutId id="2147483685" r:id="rId5"/>
    <p:sldLayoutId id="2147483706" r:id="rId6"/>
    <p:sldLayoutId id="2147483711" r:id="rId7"/>
    <p:sldLayoutId id="2147483707" r:id="rId8"/>
    <p:sldLayoutId id="2147483708" r:id="rId9"/>
    <p:sldLayoutId id="2147483710" r:id="rId10"/>
    <p:sldLayoutId id="2147483709" r:id="rId11"/>
    <p:sldLayoutId id="2147483662" r:id="rId12"/>
    <p:sldLayoutId id="2147483663" r:id="rId13"/>
    <p:sldLayoutId id="2147483666" r:id="rId14"/>
    <p:sldLayoutId id="2147483667" r:id="rId15"/>
    <p:sldLayoutId id="2147483668" r:id="rId16"/>
    <p:sldLayoutId id="2147483669" r:id="rId17"/>
    <p:sldLayoutId id="2147483670" r:id="rId18"/>
    <p:sldLayoutId id="2147483682" r:id="rId19"/>
    <p:sldLayoutId id="2147483683" r:id="rId20"/>
    <p:sldLayoutId id="2147483684" r:id="rId21"/>
    <p:sldLayoutId id="2147483671" r:id="rId22"/>
    <p:sldLayoutId id="2147483672" r:id="rId23"/>
    <p:sldLayoutId id="2147483673" r:id="rId24"/>
    <p:sldLayoutId id="2147483766" r:id="rId25"/>
    <p:sldLayoutId id="2147483674" r:id="rId26"/>
    <p:sldLayoutId id="2147483675" r:id="rId27"/>
    <p:sldLayoutId id="2147483764" r:id="rId28"/>
    <p:sldLayoutId id="2147483765" r:id="rId29"/>
    <p:sldLayoutId id="2147483676" r:id="rId30"/>
    <p:sldLayoutId id="2147483677" r:id="rId31"/>
    <p:sldLayoutId id="2147483678" r:id="rId32"/>
    <p:sldLayoutId id="2147483679" r:id="rId33"/>
    <p:sldLayoutId id="2147483680" r:id="rId34"/>
    <p:sldLayoutId id="2147483681" r:id="rId35"/>
    <p:sldLayoutId id="2147483698" r:id="rId36"/>
    <p:sldLayoutId id="2147483699" r:id="rId37"/>
    <p:sldLayoutId id="2147483758" r:id="rId38"/>
    <p:sldLayoutId id="2147483769" r:id="rId39"/>
    <p:sldLayoutId id="2147483768" r:id="rId40"/>
    <p:sldLayoutId id="2147483770" r:id="rId41"/>
    <p:sldLayoutId id="2147483771" r:id="rId42"/>
    <p:sldLayoutId id="2147483712" r:id="rId43"/>
    <p:sldLayoutId id="2147483725" r:id="rId44"/>
    <p:sldLayoutId id="2147483715" r:id="rId45"/>
    <p:sldLayoutId id="2147483716" r:id="rId46"/>
    <p:sldLayoutId id="2147483713" r:id="rId47"/>
    <p:sldLayoutId id="2147483714" r:id="rId48"/>
    <p:sldLayoutId id="2147483717" r:id="rId49"/>
    <p:sldLayoutId id="2147483700" r:id="rId50"/>
    <p:sldLayoutId id="2147483701" r:id="rId51"/>
    <p:sldLayoutId id="2147483728" r:id="rId52"/>
    <p:sldLayoutId id="2147483739" r:id="rId53"/>
    <p:sldLayoutId id="2147483740" r:id="rId54"/>
    <p:sldLayoutId id="2147483702" r:id="rId55"/>
    <p:sldLayoutId id="2147483703" r:id="rId56"/>
    <p:sldLayoutId id="2147483704" r:id="rId57"/>
    <p:sldLayoutId id="2147483705" r:id="rId58"/>
    <p:sldLayoutId id="2147483687" r:id="rId59"/>
    <p:sldLayoutId id="2147483688" r:id="rId60"/>
    <p:sldLayoutId id="2147483689" r:id="rId61"/>
    <p:sldLayoutId id="2147483690" r:id="rId62"/>
    <p:sldLayoutId id="2147483691" r:id="rId63"/>
    <p:sldLayoutId id="2147483692" r:id="rId64"/>
    <p:sldLayoutId id="2147483693" r:id="rId65"/>
    <p:sldLayoutId id="2147483763" r:id="rId66"/>
    <p:sldLayoutId id="2147483694" r:id="rId67"/>
    <p:sldLayoutId id="2147483695" r:id="rId68"/>
    <p:sldLayoutId id="2147483762" r:id="rId69"/>
    <p:sldLayoutId id="2147483741" r:id="rId70"/>
    <p:sldLayoutId id="2147483738" r:id="rId71"/>
    <p:sldLayoutId id="2147483696" r:id="rId72"/>
    <p:sldLayoutId id="2147483697" r:id="rId73"/>
    <p:sldLayoutId id="2147483737" r:id="rId74"/>
    <p:sldLayoutId id="2147483723" r:id="rId75"/>
    <p:sldLayoutId id="2147483724" r:id="rId76"/>
    <p:sldLayoutId id="2147483718" r:id="rId77"/>
    <p:sldLayoutId id="2147483719" r:id="rId78"/>
    <p:sldLayoutId id="2147483722" r:id="rId79"/>
    <p:sldLayoutId id="2147483720" r:id="rId80"/>
    <p:sldLayoutId id="2147483721"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59" r:id="rId90"/>
    <p:sldLayoutId id="2147483761" r:id="rId91"/>
    <p:sldLayoutId id="2147483767" r:id="rId9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87.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8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8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1.xml.rels><?xml version="1.0" encoding="UTF-8" standalone="yes"?>
<Relationships xmlns="http://schemas.openxmlformats.org/package/2006/relationships"><Relationship Id="rId8" Type="http://schemas.openxmlformats.org/officeDocument/2006/relationships/image" Target="../media/image595.png"/><Relationship Id="rId13" Type="http://schemas.openxmlformats.org/officeDocument/2006/relationships/image" Target="../media/image600.png"/><Relationship Id="rId18" Type="http://schemas.openxmlformats.org/officeDocument/2006/relationships/image" Target="../media/image605.png"/><Relationship Id="rId26" Type="http://schemas.openxmlformats.org/officeDocument/2006/relationships/image" Target="../media/image613.png"/><Relationship Id="rId3" Type="http://schemas.openxmlformats.org/officeDocument/2006/relationships/image" Target="../media/image590.png"/><Relationship Id="rId21" Type="http://schemas.openxmlformats.org/officeDocument/2006/relationships/image" Target="../media/image608.jpeg"/><Relationship Id="rId7" Type="http://schemas.openxmlformats.org/officeDocument/2006/relationships/image" Target="../media/image594.png"/><Relationship Id="rId12" Type="http://schemas.openxmlformats.org/officeDocument/2006/relationships/image" Target="../media/image599.png"/><Relationship Id="rId17" Type="http://schemas.openxmlformats.org/officeDocument/2006/relationships/image" Target="../media/image604.png"/><Relationship Id="rId25" Type="http://schemas.openxmlformats.org/officeDocument/2006/relationships/image" Target="../media/image612.jpeg"/><Relationship Id="rId2" Type="http://schemas.openxmlformats.org/officeDocument/2006/relationships/notesSlide" Target="../notesSlides/notesSlide6.xml"/><Relationship Id="rId16" Type="http://schemas.openxmlformats.org/officeDocument/2006/relationships/image" Target="../media/image603.jpeg"/><Relationship Id="rId20" Type="http://schemas.openxmlformats.org/officeDocument/2006/relationships/image" Target="../media/image607.png"/><Relationship Id="rId1" Type="http://schemas.openxmlformats.org/officeDocument/2006/relationships/slideLayout" Target="../slideLayouts/slideLayout12.xml"/><Relationship Id="rId6" Type="http://schemas.openxmlformats.org/officeDocument/2006/relationships/image" Target="../media/image593.png"/><Relationship Id="rId11" Type="http://schemas.openxmlformats.org/officeDocument/2006/relationships/image" Target="../media/image598.png"/><Relationship Id="rId24" Type="http://schemas.openxmlformats.org/officeDocument/2006/relationships/image" Target="../media/image611.jpeg"/><Relationship Id="rId5" Type="http://schemas.openxmlformats.org/officeDocument/2006/relationships/image" Target="../media/image592.jpeg"/><Relationship Id="rId15" Type="http://schemas.openxmlformats.org/officeDocument/2006/relationships/image" Target="../media/image602.jpeg"/><Relationship Id="rId23" Type="http://schemas.openxmlformats.org/officeDocument/2006/relationships/image" Target="../media/image610.png"/><Relationship Id="rId10" Type="http://schemas.openxmlformats.org/officeDocument/2006/relationships/image" Target="../media/image597.png"/><Relationship Id="rId19" Type="http://schemas.openxmlformats.org/officeDocument/2006/relationships/image" Target="../media/image606.png"/><Relationship Id="rId4" Type="http://schemas.openxmlformats.org/officeDocument/2006/relationships/image" Target="../media/image591.png"/><Relationship Id="rId9" Type="http://schemas.openxmlformats.org/officeDocument/2006/relationships/image" Target="../media/image596.png"/><Relationship Id="rId14" Type="http://schemas.openxmlformats.org/officeDocument/2006/relationships/image" Target="../media/image601.jpeg"/><Relationship Id="rId22" Type="http://schemas.openxmlformats.org/officeDocument/2006/relationships/image" Target="../media/image609.png"/><Relationship Id="rId27" Type="http://schemas.openxmlformats.org/officeDocument/2006/relationships/image" Target="../media/image6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4.png"/><Relationship Id="rId1" Type="http://schemas.openxmlformats.org/officeDocument/2006/relationships/slideLayout" Target="../slideLayouts/slideLayout29.xml"/><Relationship Id="rId5" Type="http://schemas.openxmlformats.org/officeDocument/2006/relationships/image" Target="../media/image300.png"/><Relationship Id="rId4" Type="http://schemas.openxmlformats.org/officeDocument/2006/relationships/image" Target="../media/image27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607.png"/><Relationship Id="rId13" Type="http://schemas.openxmlformats.org/officeDocument/2006/relationships/image" Target="../media/image594.png"/><Relationship Id="rId18" Type="http://schemas.openxmlformats.org/officeDocument/2006/relationships/image" Target="../media/image613.png"/><Relationship Id="rId3" Type="http://schemas.openxmlformats.org/officeDocument/2006/relationships/image" Target="../media/image606.png"/><Relationship Id="rId7" Type="http://schemas.openxmlformats.org/officeDocument/2006/relationships/image" Target="../media/image611.jpeg"/><Relationship Id="rId12" Type="http://schemas.openxmlformats.org/officeDocument/2006/relationships/image" Target="../media/image608.jpeg"/><Relationship Id="rId17" Type="http://schemas.openxmlformats.org/officeDocument/2006/relationships/image" Target="../media/image597.png"/><Relationship Id="rId2" Type="http://schemas.openxmlformats.org/officeDocument/2006/relationships/image" Target="../media/image592.jpeg"/><Relationship Id="rId16" Type="http://schemas.openxmlformats.org/officeDocument/2006/relationships/image" Target="../media/image599.png"/><Relationship Id="rId20" Type="http://schemas.openxmlformats.org/officeDocument/2006/relationships/image" Target="../media/image605.png"/><Relationship Id="rId1" Type="http://schemas.openxmlformats.org/officeDocument/2006/relationships/slideLayout" Target="../slideLayouts/slideLayout12.xml"/><Relationship Id="rId6" Type="http://schemas.openxmlformats.org/officeDocument/2006/relationships/image" Target="../media/image610.png"/><Relationship Id="rId11" Type="http://schemas.openxmlformats.org/officeDocument/2006/relationships/image" Target="../media/image593.png"/><Relationship Id="rId5" Type="http://schemas.openxmlformats.org/officeDocument/2006/relationships/image" Target="../media/image602.jpeg"/><Relationship Id="rId15" Type="http://schemas.openxmlformats.org/officeDocument/2006/relationships/image" Target="../media/image596.png"/><Relationship Id="rId10" Type="http://schemas.openxmlformats.org/officeDocument/2006/relationships/image" Target="../media/image600.png"/><Relationship Id="rId19" Type="http://schemas.openxmlformats.org/officeDocument/2006/relationships/image" Target="../media/image614.png"/><Relationship Id="rId4" Type="http://schemas.openxmlformats.org/officeDocument/2006/relationships/image" Target="../media/image601.jpeg"/><Relationship Id="rId9" Type="http://schemas.openxmlformats.org/officeDocument/2006/relationships/image" Target="../media/image603.jpeg"/><Relationship Id="rId14" Type="http://schemas.openxmlformats.org/officeDocument/2006/relationships/image" Target="../media/image59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image" Target="../media/image621.png"/><Relationship Id="rId3" Type="http://schemas.openxmlformats.org/officeDocument/2006/relationships/image" Target="../media/image616.png"/><Relationship Id="rId7" Type="http://schemas.openxmlformats.org/officeDocument/2006/relationships/image" Target="../media/image620.png"/><Relationship Id="rId2" Type="http://schemas.openxmlformats.org/officeDocument/2006/relationships/image" Target="../media/image615.png"/><Relationship Id="rId1" Type="http://schemas.openxmlformats.org/officeDocument/2006/relationships/slideLayout" Target="../slideLayouts/slideLayout12.xml"/><Relationship Id="rId6" Type="http://schemas.openxmlformats.org/officeDocument/2006/relationships/image" Target="../media/image619.jpeg"/><Relationship Id="rId5" Type="http://schemas.openxmlformats.org/officeDocument/2006/relationships/image" Target="../media/image618.png"/><Relationship Id="rId10" Type="http://schemas.openxmlformats.org/officeDocument/2006/relationships/image" Target="../media/image623.png"/><Relationship Id="rId4" Type="http://schemas.openxmlformats.org/officeDocument/2006/relationships/image" Target="../media/image617.png"/><Relationship Id="rId9" Type="http://schemas.openxmlformats.org/officeDocument/2006/relationships/image" Target="../media/image622.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54.xml.rels><?xml version="1.0" encoding="UTF-8" standalone="yes"?>
<Relationships xmlns="http://schemas.openxmlformats.org/package/2006/relationships"><Relationship Id="rId8" Type="http://schemas.openxmlformats.org/officeDocument/2006/relationships/image" Target="../media/image607.png"/><Relationship Id="rId13" Type="http://schemas.openxmlformats.org/officeDocument/2006/relationships/image" Target="../media/image594.png"/><Relationship Id="rId18" Type="http://schemas.openxmlformats.org/officeDocument/2006/relationships/image" Target="../media/image613.png"/><Relationship Id="rId3" Type="http://schemas.openxmlformats.org/officeDocument/2006/relationships/image" Target="../media/image606.png"/><Relationship Id="rId7" Type="http://schemas.openxmlformats.org/officeDocument/2006/relationships/image" Target="../media/image611.jpeg"/><Relationship Id="rId12" Type="http://schemas.openxmlformats.org/officeDocument/2006/relationships/image" Target="../media/image608.jpeg"/><Relationship Id="rId17" Type="http://schemas.openxmlformats.org/officeDocument/2006/relationships/image" Target="../media/image597.png"/><Relationship Id="rId2" Type="http://schemas.openxmlformats.org/officeDocument/2006/relationships/image" Target="../media/image592.jpeg"/><Relationship Id="rId16" Type="http://schemas.openxmlformats.org/officeDocument/2006/relationships/image" Target="../media/image599.png"/><Relationship Id="rId20" Type="http://schemas.openxmlformats.org/officeDocument/2006/relationships/image" Target="../media/image605.png"/><Relationship Id="rId1" Type="http://schemas.openxmlformats.org/officeDocument/2006/relationships/slideLayout" Target="../slideLayouts/slideLayout12.xml"/><Relationship Id="rId6" Type="http://schemas.openxmlformats.org/officeDocument/2006/relationships/image" Target="../media/image610.png"/><Relationship Id="rId11" Type="http://schemas.openxmlformats.org/officeDocument/2006/relationships/image" Target="../media/image593.png"/><Relationship Id="rId5" Type="http://schemas.openxmlformats.org/officeDocument/2006/relationships/image" Target="../media/image602.jpeg"/><Relationship Id="rId15" Type="http://schemas.openxmlformats.org/officeDocument/2006/relationships/image" Target="../media/image596.png"/><Relationship Id="rId10" Type="http://schemas.openxmlformats.org/officeDocument/2006/relationships/image" Target="../media/image600.png"/><Relationship Id="rId19" Type="http://schemas.openxmlformats.org/officeDocument/2006/relationships/image" Target="../media/image614.png"/><Relationship Id="rId4" Type="http://schemas.openxmlformats.org/officeDocument/2006/relationships/image" Target="../media/image601.jpeg"/><Relationship Id="rId9" Type="http://schemas.openxmlformats.org/officeDocument/2006/relationships/image" Target="../media/image603.jpeg"/><Relationship Id="rId14" Type="http://schemas.openxmlformats.org/officeDocument/2006/relationships/image" Target="../media/image59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hyperlink" Target="http://www.digitalradish.co.uk/" TargetMode="External"/><Relationship Id="rId7" Type="http://schemas.openxmlformats.org/officeDocument/2006/relationships/hyperlink" Target="https://www.instagram.com/digitalradish/" TargetMode="External"/><Relationship Id="rId2" Type="http://schemas.openxmlformats.org/officeDocument/2006/relationships/image" Target="../media/image592.jpeg"/><Relationship Id="rId1" Type="http://schemas.openxmlformats.org/officeDocument/2006/relationships/slideLayout" Target="../slideLayouts/slideLayout92.xml"/><Relationship Id="rId6" Type="http://schemas.openxmlformats.org/officeDocument/2006/relationships/hyperlink" Target="https://www.facebook.com/digitalradishmarketing" TargetMode="External"/><Relationship Id="rId5" Type="http://schemas.openxmlformats.org/officeDocument/2006/relationships/hyperlink" Target="https://www.linkedin.com/company/digital-radish/" TargetMode="External"/><Relationship Id="rId4" Type="http://schemas.openxmlformats.org/officeDocument/2006/relationships/hyperlink" Target="https://twitter.com/DigitalRadish"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624.png"/><Relationship Id="rId2" Type="http://schemas.openxmlformats.org/officeDocument/2006/relationships/image" Target="../media/image592.jpeg"/><Relationship Id="rId1" Type="http://schemas.openxmlformats.org/officeDocument/2006/relationships/slideLayout" Target="../slideLayouts/slideLayout92.xml"/><Relationship Id="rId5" Type="http://schemas.openxmlformats.org/officeDocument/2006/relationships/image" Target="../media/image626.png"/><Relationship Id="rId4" Type="http://schemas.openxmlformats.org/officeDocument/2006/relationships/image" Target="../media/image625.png"/></Relationships>
</file>

<file path=ppt/slides/_rels/slide58.xml.rels><?xml version="1.0" encoding="UTF-8" standalone="yes"?>
<Relationships xmlns="http://schemas.openxmlformats.org/package/2006/relationships"><Relationship Id="rId3" Type="http://schemas.openxmlformats.org/officeDocument/2006/relationships/hyperlink" Target="https://twitter.com/OctopusGrp" TargetMode="External"/><Relationship Id="rId7" Type="http://schemas.openxmlformats.org/officeDocument/2006/relationships/image" Target="../media/image606.png"/><Relationship Id="rId2" Type="http://schemas.openxmlformats.org/officeDocument/2006/relationships/hyperlink" Target="http://www.octopusgrp.com/" TargetMode="External"/><Relationship Id="rId1" Type="http://schemas.openxmlformats.org/officeDocument/2006/relationships/slideLayout" Target="../slideLayouts/slideLayout92.xml"/><Relationship Id="rId6" Type="http://schemas.openxmlformats.org/officeDocument/2006/relationships/hyperlink" Target="https://www.instagram.com/octopusgrp/" TargetMode="External"/><Relationship Id="rId5" Type="http://schemas.openxmlformats.org/officeDocument/2006/relationships/hyperlink" Target="https://www.facebook.com/OctopusGrp" TargetMode="External"/><Relationship Id="rId4" Type="http://schemas.openxmlformats.org/officeDocument/2006/relationships/hyperlink" Target="https://www.linkedin.com/company/the-octopus-group/"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627.png"/><Relationship Id="rId2" Type="http://schemas.openxmlformats.org/officeDocument/2006/relationships/image" Target="../media/image606.png"/><Relationship Id="rId1" Type="http://schemas.openxmlformats.org/officeDocument/2006/relationships/slideLayout" Target="../slideLayouts/slideLayout92.xml"/><Relationship Id="rId5" Type="http://schemas.openxmlformats.org/officeDocument/2006/relationships/image" Target="../media/image629.png"/><Relationship Id="rId4" Type="http://schemas.openxmlformats.org/officeDocument/2006/relationships/image" Target="../media/image628.png"/></Relationships>
</file>

<file path=ppt/slides/_rels/slide60.xml.rels><?xml version="1.0" encoding="UTF-8" standalone="yes"?>
<Relationships xmlns="http://schemas.openxmlformats.org/package/2006/relationships"><Relationship Id="rId3" Type="http://schemas.openxmlformats.org/officeDocument/2006/relationships/hyperlink" Target="https://twitter.com/TMPtweets" TargetMode="External"/><Relationship Id="rId2" Type="http://schemas.openxmlformats.org/officeDocument/2006/relationships/hyperlink" Target="http://www.themarketingpractice.com/" TargetMode="External"/><Relationship Id="rId1" Type="http://schemas.openxmlformats.org/officeDocument/2006/relationships/slideLayout" Target="../slideLayouts/slideLayout92.xml"/><Relationship Id="rId6" Type="http://schemas.openxmlformats.org/officeDocument/2006/relationships/image" Target="../media/image601.jpeg"/><Relationship Id="rId5" Type="http://schemas.openxmlformats.org/officeDocument/2006/relationships/hyperlink" Target="https://www.instagram.com/themarketingpractice/" TargetMode="External"/><Relationship Id="rId4" Type="http://schemas.openxmlformats.org/officeDocument/2006/relationships/hyperlink" Target="https://www.facebook.com/themarketingpracticeb2b"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601.jpeg"/><Relationship Id="rId1" Type="http://schemas.openxmlformats.org/officeDocument/2006/relationships/slideLayout" Target="../slideLayouts/slideLayout92.xml"/><Relationship Id="rId4" Type="http://schemas.openxmlformats.org/officeDocument/2006/relationships/image" Target="../media/image631.png"/></Relationships>
</file>

<file path=ppt/slides/_rels/slide62.xml.rels><?xml version="1.0" encoding="UTF-8" standalone="yes"?>
<Relationships xmlns="http://schemas.openxmlformats.org/package/2006/relationships"><Relationship Id="rId3" Type="http://schemas.openxmlformats.org/officeDocument/2006/relationships/hyperlink" Target="https://twitter.com/ThePurpleAgency" TargetMode="External"/><Relationship Id="rId7" Type="http://schemas.openxmlformats.org/officeDocument/2006/relationships/image" Target="../media/image602.jpeg"/><Relationship Id="rId2" Type="http://schemas.openxmlformats.org/officeDocument/2006/relationships/hyperlink" Target="http://www.purple.agency.com/" TargetMode="External"/><Relationship Id="rId1" Type="http://schemas.openxmlformats.org/officeDocument/2006/relationships/slideLayout" Target="../slideLayouts/slideLayout92.xml"/><Relationship Id="rId6" Type="http://schemas.openxmlformats.org/officeDocument/2006/relationships/hyperlink" Target="https://www.instagram.com/purpleagency/" TargetMode="External"/><Relationship Id="rId5" Type="http://schemas.openxmlformats.org/officeDocument/2006/relationships/hyperlink" Target="https://www.facebook.com/ThePurpleAgency" TargetMode="External"/><Relationship Id="rId4" Type="http://schemas.openxmlformats.org/officeDocument/2006/relationships/hyperlink" Target="https://www.linkedin.com/company/thepurpleagency/"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632.png"/><Relationship Id="rId2" Type="http://schemas.openxmlformats.org/officeDocument/2006/relationships/image" Target="../media/image602.jpeg"/><Relationship Id="rId1" Type="http://schemas.openxmlformats.org/officeDocument/2006/relationships/slideLayout" Target="../slideLayouts/slideLayout92.xml"/><Relationship Id="rId6" Type="http://schemas.openxmlformats.org/officeDocument/2006/relationships/image" Target="../media/image635.png"/><Relationship Id="rId5" Type="http://schemas.openxmlformats.org/officeDocument/2006/relationships/image" Target="../media/image634.png"/><Relationship Id="rId4" Type="http://schemas.openxmlformats.org/officeDocument/2006/relationships/image" Target="../media/image633.png"/></Relationships>
</file>

<file path=ppt/slides/_rels/slide64.xml.rels><?xml version="1.0" encoding="UTF-8" standalone="yes"?>
<Relationships xmlns="http://schemas.openxmlformats.org/package/2006/relationships"><Relationship Id="rId3" Type="http://schemas.openxmlformats.org/officeDocument/2006/relationships/hyperlink" Target="https://twitter.com/crocbites" TargetMode="External"/><Relationship Id="rId7" Type="http://schemas.openxmlformats.org/officeDocument/2006/relationships/image" Target="../media/image610.png"/><Relationship Id="rId2" Type="http://schemas.openxmlformats.org/officeDocument/2006/relationships/hyperlink" Target="http://www.thecroc.com/" TargetMode="External"/><Relationship Id="rId1" Type="http://schemas.openxmlformats.org/officeDocument/2006/relationships/slideLayout" Target="../slideLayouts/slideLayout92.xml"/><Relationship Id="rId6" Type="http://schemas.openxmlformats.org/officeDocument/2006/relationships/hyperlink" Target="https://www.instagram.com/croc_bites/" TargetMode="External"/><Relationship Id="rId5" Type="http://schemas.openxmlformats.org/officeDocument/2006/relationships/hyperlink" Target="https://www.facebook.com/crocbites" TargetMode="External"/><Relationship Id="rId4" Type="http://schemas.openxmlformats.org/officeDocument/2006/relationships/hyperlink" Target="https://www.linkedin.com/company/the-crocodile/"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636.png"/><Relationship Id="rId2" Type="http://schemas.openxmlformats.org/officeDocument/2006/relationships/image" Target="../media/image610.png"/><Relationship Id="rId1" Type="http://schemas.openxmlformats.org/officeDocument/2006/relationships/slideLayout" Target="../slideLayouts/slideLayout92.xml"/><Relationship Id="rId5" Type="http://schemas.openxmlformats.org/officeDocument/2006/relationships/image" Target="../media/image638.png"/><Relationship Id="rId4" Type="http://schemas.openxmlformats.org/officeDocument/2006/relationships/image" Target="../media/image637.png"/></Relationships>
</file>

<file path=ppt/slides/_rels/slide66.xml.rels><?xml version="1.0" encoding="UTF-8" standalone="yes"?>
<Relationships xmlns="http://schemas.openxmlformats.org/package/2006/relationships"><Relationship Id="rId8" Type="http://schemas.openxmlformats.org/officeDocument/2006/relationships/image" Target="../media/image611.jpeg"/><Relationship Id="rId3" Type="http://schemas.openxmlformats.org/officeDocument/2006/relationships/hyperlink" Target="https://www.torpedogroup.com/" TargetMode="External"/><Relationship Id="rId7" Type="http://schemas.openxmlformats.org/officeDocument/2006/relationships/hyperlink" Target="https://www.instagram.com/torpedoagency/" TargetMode="External"/><Relationship Id="rId2" Type="http://schemas.openxmlformats.org/officeDocument/2006/relationships/hyperlink" Target="http://www.thecroc.com/" TargetMode="External"/><Relationship Id="rId1" Type="http://schemas.openxmlformats.org/officeDocument/2006/relationships/slideLayout" Target="../slideLayouts/slideLayout92.xml"/><Relationship Id="rId6" Type="http://schemas.openxmlformats.org/officeDocument/2006/relationships/hyperlink" Target="https://www.facebook.com/torpedoagency" TargetMode="External"/><Relationship Id="rId5" Type="http://schemas.openxmlformats.org/officeDocument/2006/relationships/hyperlink" Target="https://www.linkedin.com/company/torpedo-group-limited/" TargetMode="External"/><Relationship Id="rId4" Type="http://schemas.openxmlformats.org/officeDocument/2006/relationships/hyperlink" Target="https://twitter.com/torpedoagency"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639.png"/><Relationship Id="rId2" Type="http://schemas.openxmlformats.org/officeDocument/2006/relationships/image" Target="../media/image611.jpeg"/><Relationship Id="rId1" Type="http://schemas.openxmlformats.org/officeDocument/2006/relationships/slideLayout" Target="../slideLayouts/slideLayout92.xml"/><Relationship Id="rId4" Type="http://schemas.openxmlformats.org/officeDocument/2006/relationships/image" Target="../media/image64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3" Type="http://schemas.openxmlformats.org/officeDocument/2006/relationships/hyperlink" Target="https://twitter.com/weareagent3" TargetMode="External"/><Relationship Id="rId7" Type="http://schemas.openxmlformats.org/officeDocument/2006/relationships/image" Target="../media/image607.png"/><Relationship Id="rId2" Type="http://schemas.openxmlformats.org/officeDocument/2006/relationships/hyperlink" Target="http://www.agent3.com/" TargetMode="External"/><Relationship Id="rId1" Type="http://schemas.openxmlformats.org/officeDocument/2006/relationships/slideLayout" Target="../slideLayouts/slideLayout92.xml"/><Relationship Id="rId6" Type="http://schemas.openxmlformats.org/officeDocument/2006/relationships/hyperlink" Target="https://www.instagram.com/weareagent3/" TargetMode="External"/><Relationship Id="rId5" Type="http://schemas.openxmlformats.org/officeDocument/2006/relationships/hyperlink" Target="https://www.facebook.com/weareagent3" TargetMode="External"/><Relationship Id="rId4" Type="http://schemas.openxmlformats.org/officeDocument/2006/relationships/hyperlink" Target="https://www.linkedin.com/company/agent3/"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641.png"/><Relationship Id="rId7" Type="http://schemas.openxmlformats.org/officeDocument/2006/relationships/image" Target="../media/image645.png"/><Relationship Id="rId2" Type="http://schemas.openxmlformats.org/officeDocument/2006/relationships/image" Target="../media/image607.png"/><Relationship Id="rId1" Type="http://schemas.openxmlformats.org/officeDocument/2006/relationships/slideLayout" Target="../slideLayouts/slideLayout92.xml"/><Relationship Id="rId6" Type="http://schemas.openxmlformats.org/officeDocument/2006/relationships/image" Target="../media/image644.png"/><Relationship Id="rId5" Type="http://schemas.openxmlformats.org/officeDocument/2006/relationships/image" Target="../media/image643.png"/><Relationship Id="rId4" Type="http://schemas.openxmlformats.org/officeDocument/2006/relationships/image" Target="../media/image642.png"/></Relationships>
</file>

<file path=ppt/slides/_rels/slide71.xml.rels><?xml version="1.0" encoding="UTF-8" standalone="yes"?>
<Relationships xmlns="http://schemas.openxmlformats.org/package/2006/relationships"><Relationship Id="rId3" Type="http://schemas.openxmlformats.org/officeDocument/2006/relationships/hyperlink" Target="https://twitter.com/wearetwogether" TargetMode="External"/><Relationship Id="rId7" Type="http://schemas.openxmlformats.org/officeDocument/2006/relationships/image" Target="../media/image603.jpeg"/><Relationship Id="rId2" Type="http://schemas.openxmlformats.org/officeDocument/2006/relationships/hyperlink" Target="http://www.wearetwogether.com/" TargetMode="External"/><Relationship Id="rId1" Type="http://schemas.openxmlformats.org/officeDocument/2006/relationships/slideLayout" Target="../slideLayouts/slideLayout92.xml"/><Relationship Id="rId6" Type="http://schemas.openxmlformats.org/officeDocument/2006/relationships/hyperlink" Target="https://www.facebook.com/twogethercreative" TargetMode="External"/><Relationship Id="rId5" Type="http://schemas.openxmlformats.org/officeDocument/2006/relationships/hyperlink" Target="https://www.instagram.com/wearetwogether/" TargetMode="External"/><Relationship Id="rId4" Type="http://schemas.openxmlformats.org/officeDocument/2006/relationships/hyperlink" Target="https://www.linkedin.com/company/twogether/"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646.png"/><Relationship Id="rId2" Type="http://schemas.openxmlformats.org/officeDocument/2006/relationships/image" Target="../media/image603.jpeg"/><Relationship Id="rId1" Type="http://schemas.openxmlformats.org/officeDocument/2006/relationships/slideLayout" Target="../slideLayouts/slideLayout92.xml"/><Relationship Id="rId5" Type="http://schemas.openxmlformats.org/officeDocument/2006/relationships/image" Target="../media/image648.png"/><Relationship Id="rId4" Type="http://schemas.openxmlformats.org/officeDocument/2006/relationships/image" Target="../media/image647.png"/></Relationships>
</file>

<file path=ppt/slides/_rels/slide73.xml.rels><?xml version="1.0" encoding="UTF-8" standalone="yes"?>
<Relationships xmlns="http://schemas.openxmlformats.org/package/2006/relationships"><Relationship Id="rId3" Type="http://schemas.openxmlformats.org/officeDocument/2006/relationships/hyperlink" Target="https://twitter.com/AmbitionAbm" TargetMode="External"/><Relationship Id="rId2" Type="http://schemas.openxmlformats.org/officeDocument/2006/relationships/hyperlink" Target="http://www.ambitionabm.com/" TargetMode="External"/><Relationship Id="rId1" Type="http://schemas.openxmlformats.org/officeDocument/2006/relationships/slideLayout" Target="../slideLayouts/slideLayout92.xml"/><Relationship Id="rId6" Type="http://schemas.openxmlformats.org/officeDocument/2006/relationships/image" Target="../media/image600.png"/><Relationship Id="rId5" Type="http://schemas.openxmlformats.org/officeDocument/2006/relationships/hyperlink" Target="https://www.instagram.com/ambitionabm/" TargetMode="External"/><Relationship Id="rId4" Type="http://schemas.openxmlformats.org/officeDocument/2006/relationships/hyperlink" Target="https://www.linkedin.com/company/ambitionabm-limited/"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image" Target="../media/image649.png"/><Relationship Id="rId1" Type="http://schemas.openxmlformats.org/officeDocument/2006/relationships/slideLayout" Target="../slideLayouts/slideLayout92.xml"/><Relationship Id="rId4" Type="http://schemas.openxmlformats.org/officeDocument/2006/relationships/image" Target="../media/image600.png"/></Relationships>
</file>

<file path=ppt/slides/_rels/slide75.xml.rels><?xml version="1.0" encoding="UTF-8" standalone="yes"?>
<Relationships xmlns="http://schemas.openxmlformats.org/package/2006/relationships"><Relationship Id="rId3" Type="http://schemas.openxmlformats.org/officeDocument/2006/relationships/hyperlink" Target="https://twitter.com/PunchB2B" TargetMode="External"/><Relationship Id="rId2" Type="http://schemas.openxmlformats.org/officeDocument/2006/relationships/hyperlink" Target="http://www.punchabm.com/" TargetMode="External"/><Relationship Id="rId1" Type="http://schemas.openxmlformats.org/officeDocument/2006/relationships/slideLayout" Target="../slideLayouts/slideLayout92.xml"/><Relationship Id="rId6" Type="http://schemas.openxmlformats.org/officeDocument/2006/relationships/image" Target="../media/image593.png"/><Relationship Id="rId5" Type="http://schemas.openxmlformats.org/officeDocument/2006/relationships/hyperlink" Target="https://www.instagram.com/punchb2b/" TargetMode="External"/><Relationship Id="rId4" Type="http://schemas.openxmlformats.org/officeDocument/2006/relationships/hyperlink" Target="https://www.linkedin.com/company/punchb2b/"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651.png"/><Relationship Id="rId2" Type="http://schemas.openxmlformats.org/officeDocument/2006/relationships/image" Target="../media/image593.png"/><Relationship Id="rId1" Type="http://schemas.openxmlformats.org/officeDocument/2006/relationships/slideLayout" Target="../slideLayouts/slideLayout92.xml"/><Relationship Id="rId6" Type="http://schemas.openxmlformats.org/officeDocument/2006/relationships/image" Target="../media/image654.png"/><Relationship Id="rId5" Type="http://schemas.openxmlformats.org/officeDocument/2006/relationships/image" Target="../media/image653.png"/><Relationship Id="rId4" Type="http://schemas.openxmlformats.org/officeDocument/2006/relationships/image" Target="../media/image652.png"/></Relationships>
</file>

<file path=ppt/slides/_rels/slide77.xml.rels><?xml version="1.0" encoding="UTF-8" standalone="yes"?>
<Relationships xmlns="http://schemas.openxmlformats.org/package/2006/relationships"><Relationship Id="rId3" Type="http://schemas.openxmlformats.org/officeDocument/2006/relationships/hyperlink" Target="https://twitter.com/trueb2b/" TargetMode="External"/><Relationship Id="rId7" Type="http://schemas.openxmlformats.org/officeDocument/2006/relationships/image" Target="../media/image608.jpeg"/><Relationship Id="rId2" Type="http://schemas.openxmlformats.org/officeDocument/2006/relationships/hyperlink" Target="http://www.trueagency.com/" TargetMode="External"/><Relationship Id="rId1" Type="http://schemas.openxmlformats.org/officeDocument/2006/relationships/slideLayout" Target="../slideLayouts/slideLayout92.xml"/><Relationship Id="rId6" Type="http://schemas.openxmlformats.org/officeDocument/2006/relationships/hyperlink" Target="https://www.facebook.com/TrueB2B/" TargetMode="External"/><Relationship Id="rId5" Type="http://schemas.openxmlformats.org/officeDocument/2006/relationships/hyperlink" Target="https://www.instagram.com/true_b2b/" TargetMode="External"/><Relationship Id="rId4" Type="http://schemas.openxmlformats.org/officeDocument/2006/relationships/hyperlink" Target="https://www.linkedin.com/company/true-agency/"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655.png"/><Relationship Id="rId2" Type="http://schemas.openxmlformats.org/officeDocument/2006/relationships/image" Target="../media/image608.jpeg"/><Relationship Id="rId1" Type="http://schemas.openxmlformats.org/officeDocument/2006/relationships/slideLayout" Target="../slideLayouts/slideLayout92.xml"/><Relationship Id="rId5" Type="http://schemas.openxmlformats.org/officeDocument/2006/relationships/image" Target="../media/image657.png"/><Relationship Id="rId4" Type="http://schemas.openxmlformats.org/officeDocument/2006/relationships/image" Target="../media/image65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0.xml.rels><?xml version="1.0" encoding="UTF-8" standalone="yes"?>
<Relationships xmlns="http://schemas.openxmlformats.org/package/2006/relationships"><Relationship Id="rId3" Type="http://schemas.openxmlformats.org/officeDocument/2006/relationships/image" Target="../media/image595.png"/><Relationship Id="rId2" Type="http://schemas.openxmlformats.org/officeDocument/2006/relationships/image" Target="../media/image594.png"/><Relationship Id="rId1" Type="http://schemas.openxmlformats.org/officeDocument/2006/relationships/slideLayout" Target="../slideLayouts/slideLayout92.xml"/><Relationship Id="rId4" Type="http://schemas.openxmlformats.org/officeDocument/2006/relationships/image" Target="../media/image59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2.xml.rels><?xml version="1.0" encoding="UTF-8" standalone="yes"?>
<Relationships xmlns="http://schemas.openxmlformats.org/package/2006/relationships"><Relationship Id="rId3" Type="http://schemas.openxmlformats.org/officeDocument/2006/relationships/image" Target="../media/image658.png"/><Relationship Id="rId2" Type="http://schemas.openxmlformats.org/officeDocument/2006/relationships/notesSlide" Target="../notesSlides/notesSlide28.xml"/><Relationship Id="rId1" Type="http://schemas.openxmlformats.org/officeDocument/2006/relationships/slideLayout" Target="../slideLayouts/slideLayout92.xml"/><Relationship Id="rId4" Type="http://schemas.openxmlformats.org/officeDocument/2006/relationships/image" Target="../media/image659.png"/></Relationships>
</file>

<file path=ppt/slides/_rels/slide83.xml.rels><?xml version="1.0" encoding="UTF-8" standalone="yes"?>
<Relationships xmlns="http://schemas.openxmlformats.org/package/2006/relationships"><Relationship Id="rId3" Type="http://schemas.openxmlformats.org/officeDocument/2006/relationships/image" Target="../media/image660.png"/><Relationship Id="rId2" Type="http://schemas.openxmlformats.org/officeDocument/2006/relationships/notesSlide" Target="../notesSlides/notesSlide29.xml"/><Relationship Id="rId1" Type="http://schemas.openxmlformats.org/officeDocument/2006/relationships/slideLayout" Target="../slideLayouts/slideLayout92.xml"/><Relationship Id="rId4" Type="http://schemas.openxmlformats.org/officeDocument/2006/relationships/image" Target="../media/image661.png"/></Relationships>
</file>

<file path=ppt/slides/_rels/slide84.xml.rels><?xml version="1.0" encoding="UTF-8" standalone="yes"?>
<Relationships xmlns="http://schemas.openxmlformats.org/package/2006/relationships"><Relationship Id="rId3" Type="http://schemas.openxmlformats.org/officeDocument/2006/relationships/image" Target="../media/image662.png"/><Relationship Id="rId2" Type="http://schemas.openxmlformats.org/officeDocument/2006/relationships/notesSlide" Target="../notesSlides/notesSlide30.xml"/><Relationship Id="rId1" Type="http://schemas.openxmlformats.org/officeDocument/2006/relationships/slideLayout" Target="../slideLayouts/slideLayout92.xml"/><Relationship Id="rId4" Type="http://schemas.openxmlformats.org/officeDocument/2006/relationships/image" Target="../media/image663.png"/></Relationships>
</file>

<file path=ppt/slides/_rels/slide85.xml.rels><?xml version="1.0" encoding="UTF-8" standalone="yes"?>
<Relationships xmlns="http://schemas.openxmlformats.org/package/2006/relationships"><Relationship Id="rId3" Type="http://schemas.openxmlformats.org/officeDocument/2006/relationships/image" Target="../media/image664.png"/><Relationship Id="rId2" Type="http://schemas.openxmlformats.org/officeDocument/2006/relationships/notesSlide" Target="../notesSlides/notesSlide31.xml"/><Relationship Id="rId1" Type="http://schemas.openxmlformats.org/officeDocument/2006/relationships/slideLayout" Target="../slideLayouts/slideLayout92.xml"/><Relationship Id="rId4" Type="http://schemas.openxmlformats.org/officeDocument/2006/relationships/image" Target="../media/image665.png"/></Relationships>
</file>

<file path=ppt/slides/_rels/slide86.xml.rels><?xml version="1.0" encoding="UTF-8" standalone="yes"?>
<Relationships xmlns="http://schemas.openxmlformats.org/package/2006/relationships"><Relationship Id="rId3" Type="http://schemas.openxmlformats.org/officeDocument/2006/relationships/image" Target="../media/image666.png"/><Relationship Id="rId2" Type="http://schemas.openxmlformats.org/officeDocument/2006/relationships/notesSlide" Target="../notesSlides/notesSlide32.xml"/><Relationship Id="rId1" Type="http://schemas.openxmlformats.org/officeDocument/2006/relationships/slideLayout" Target="../slideLayouts/slideLayout92.xml"/><Relationship Id="rId4" Type="http://schemas.openxmlformats.org/officeDocument/2006/relationships/image" Target="../media/image667.png"/></Relationships>
</file>

<file path=ppt/slides/_rels/slide87.xml.rels><?xml version="1.0" encoding="UTF-8" standalone="yes"?>
<Relationships xmlns="http://schemas.openxmlformats.org/package/2006/relationships"><Relationship Id="rId3" Type="http://schemas.openxmlformats.org/officeDocument/2006/relationships/image" Target="../media/image668.png"/><Relationship Id="rId2" Type="http://schemas.openxmlformats.org/officeDocument/2006/relationships/notesSlide" Target="../notesSlides/notesSlide33.xml"/><Relationship Id="rId1" Type="http://schemas.openxmlformats.org/officeDocument/2006/relationships/slideLayout" Target="../slideLayouts/slideLayout92.xml"/><Relationship Id="rId4" Type="http://schemas.openxmlformats.org/officeDocument/2006/relationships/image" Target="../media/image669.png"/></Relationships>
</file>

<file path=ppt/slides/_rels/slide88.xml.rels><?xml version="1.0" encoding="UTF-8" standalone="yes"?>
<Relationships xmlns="http://schemas.openxmlformats.org/package/2006/relationships"><Relationship Id="rId3" Type="http://schemas.openxmlformats.org/officeDocument/2006/relationships/image" Target="../media/image670.png"/><Relationship Id="rId2" Type="http://schemas.openxmlformats.org/officeDocument/2006/relationships/notesSlide" Target="../notesSlides/notesSlide34.xml"/><Relationship Id="rId1" Type="http://schemas.openxmlformats.org/officeDocument/2006/relationships/slideLayout" Target="../slideLayouts/slideLayout92.xml"/><Relationship Id="rId4" Type="http://schemas.openxmlformats.org/officeDocument/2006/relationships/image" Target="../media/image671.png"/></Relationships>
</file>

<file path=ppt/slides/_rels/slide89.xml.rels><?xml version="1.0" encoding="UTF-8" standalone="yes"?>
<Relationships xmlns="http://schemas.openxmlformats.org/package/2006/relationships"><Relationship Id="rId3" Type="http://schemas.openxmlformats.org/officeDocument/2006/relationships/image" Target="../media/image672.png"/><Relationship Id="rId2" Type="http://schemas.openxmlformats.org/officeDocument/2006/relationships/notesSlide" Target="../notesSlides/notesSlide35.xml"/><Relationship Id="rId1" Type="http://schemas.openxmlformats.org/officeDocument/2006/relationships/slideLayout" Target="../slideLayouts/slideLayout92.xml"/><Relationship Id="rId4" Type="http://schemas.openxmlformats.org/officeDocument/2006/relationships/image" Target="../media/image67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C14A25-7576-4629-8B2E-8EA24BE5A429}"/>
              </a:ext>
            </a:extLst>
          </p:cNvPr>
          <p:cNvSpPr>
            <a:spLocks noGrp="1"/>
          </p:cNvSpPr>
          <p:nvPr>
            <p:ph type="body" sz="quarter" idx="10"/>
          </p:nvPr>
        </p:nvSpPr>
        <p:spPr>
          <a:xfrm>
            <a:off x="700088" y="3471584"/>
            <a:ext cx="7681912" cy="643216"/>
          </a:xfrm>
        </p:spPr>
        <p:txBody>
          <a:bodyPr/>
          <a:lstStyle/>
          <a:p>
            <a:r>
              <a:rPr lang="en-GB" sz="2000"/>
              <a:t>1.0 – Latest update – September 2022</a:t>
            </a:r>
          </a:p>
          <a:p>
            <a:r>
              <a:rPr lang="en-GB" sz="2000"/>
              <a:t>CONFIDENTIAL – FOR INTERNAL USE ONLY</a:t>
            </a:r>
          </a:p>
        </p:txBody>
      </p:sp>
      <p:sp>
        <p:nvSpPr>
          <p:cNvPr id="4" name="Text Placeholder 3">
            <a:extLst>
              <a:ext uri="{FF2B5EF4-FFF2-40B4-BE49-F238E27FC236}">
                <a16:creationId xmlns:a16="http://schemas.microsoft.com/office/drawing/2014/main" id="{2F519914-4CD3-472B-AE88-AD5445241E1B}"/>
              </a:ext>
            </a:extLst>
          </p:cNvPr>
          <p:cNvSpPr>
            <a:spLocks noGrp="1"/>
          </p:cNvSpPr>
          <p:nvPr>
            <p:ph type="body" sz="quarter" idx="11"/>
          </p:nvPr>
        </p:nvSpPr>
        <p:spPr/>
        <p:txBody>
          <a:bodyPr/>
          <a:lstStyle/>
          <a:p>
            <a:r>
              <a:rPr lang="en-GB"/>
              <a:t>Brand Playbook</a:t>
            </a:r>
          </a:p>
        </p:txBody>
      </p:sp>
      <p:sp>
        <p:nvSpPr>
          <p:cNvPr id="3" name="TextBox 2">
            <a:extLst>
              <a:ext uri="{FF2B5EF4-FFF2-40B4-BE49-F238E27FC236}">
                <a16:creationId xmlns:a16="http://schemas.microsoft.com/office/drawing/2014/main" id="{A1B5457F-73CC-C54F-BB2A-9799EDF45F20}"/>
              </a:ext>
            </a:extLst>
          </p:cNvPr>
          <p:cNvSpPr txBox="1"/>
          <p:nvPr/>
        </p:nvSpPr>
        <p:spPr>
          <a:xfrm>
            <a:off x="3826042" y="168442"/>
            <a:ext cx="0" cy="0"/>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191919"/>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3252437275"/>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21B0191-416D-4DAE-A73D-A70F981D00C0}"/>
              </a:ext>
            </a:extLst>
          </p:cNvPr>
          <p:cNvSpPr txBox="1">
            <a:spLocks/>
          </p:cNvSpPr>
          <p:nvPr/>
        </p:nvSpPr>
        <p:spPr>
          <a:xfrm>
            <a:off x="838200" y="423765"/>
            <a:ext cx="10515600" cy="1325563"/>
          </a:xfrm>
          <a:prstGeom prst="rect">
            <a:avLst/>
          </a:prstGeom>
        </p:spPr>
        <p:txBody>
          <a:bodyPr/>
          <a:lstStyle>
            <a:lvl1pPr>
              <a:defRPr>
                <a:latin typeface="+mj-lt"/>
                <a:ea typeface="+mj-ea"/>
                <a:cs typeface="+mj-cs"/>
              </a:defRPr>
            </a:lvl1pPr>
          </a:lstStyle>
          <a:p>
            <a:r>
              <a:rPr lang="en-GB" sz="4000" b="1" kern="0">
                <a:solidFill>
                  <a:schemeClr val="bg1"/>
                </a:solidFill>
                <a:latin typeface="Raleway" pitchFamily="2" charset="0"/>
              </a:rPr>
              <a:t>Content </a:t>
            </a:r>
          </a:p>
        </p:txBody>
      </p:sp>
      <p:sp>
        <p:nvSpPr>
          <p:cNvPr id="4" name="Content Placeholder 2">
            <a:extLst>
              <a:ext uri="{FF2B5EF4-FFF2-40B4-BE49-F238E27FC236}">
                <a16:creationId xmlns:a16="http://schemas.microsoft.com/office/drawing/2014/main" id="{BC63D3C9-8782-4E42-9629-2882C3B12CDC}"/>
              </a:ext>
            </a:extLst>
          </p:cNvPr>
          <p:cNvSpPr txBox="1">
            <a:spLocks/>
          </p:cNvSpPr>
          <p:nvPr/>
        </p:nvSpPr>
        <p:spPr>
          <a:xfrm>
            <a:off x="891921" y="1102196"/>
            <a:ext cx="3820739" cy="2273987"/>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kern="0" dirty="0">
                <a:solidFill>
                  <a:schemeClr val="bg1"/>
                </a:solidFill>
                <a:latin typeface="Raleway" pitchFamily="2" charset="0"/>
              </a:rPr>
              <a:t>BRAND FOUNDATIONS</a:t>
            </a:r>
          </a:p>
          <a:p>
            <a:pPr marL="342900" indent="-342900">
              <a:buFont typeface="+mj-lt"/>
              <a:buAutoNum type="arabicPeriod"/>
            </a:pPr>
            <a:r>
              <a:rPr lang="en-GB" kern="0" dirty="0">
                <a:solidFill>
                  <a:schemeClr val="bg1"/>
                </a:solidFill>
                <a:latin typeface="Raleway" pitchFamily="2" charset="0"/>
              </a:rPr>
              <a:t>Brand Descriptor</a:t>
            </a:r>
          </a:p>
          <a:p>
            <a:pPr marL="342900" indent="-342900">
              <a:buFont typeface="+mj-lt"/>
              <a:buAutoNum type="arabicPeriod"/>
            </a:pPr>
            <a:r>
              <a:rPr lang="en-GB" kern="0" dirty="0">
                <a:solidFill>
                  <a:schemeClr val="bg1"/>
                </a:solidFill>
                <a:latin typeface="Raleway" pitchFamily="2" charset="0"/>
              </a:rPr>
              <a:t>Brand Mission	</a:t>
            </a:r>
          </a:p>
          <a:p>
            <a:pPr marL="342900" indent="-342900">
              <a:buFont typeface="+mj-lt"/>
              <a:buAutoNum type="arabicPeriod"/>
            </a:pPr>
            <a:r>
              <a:rPr lang="en-GB" kern="0" dirty="0">
                <a:solidFill>
                  <a:schemeClr val="bg1"/>
                </a:solidFill>
                <a:latin typeface="Raleway" pitchFamily="2" charset="0"/>
              </a:rPr>
              <a:t>Brand Vision		</a:t>
            </a:r>
          </a:p>
          <a:p>
            <a:pPr marL="342900" indent="-342900">
              <a:buFont typeface="+mj-lt"/>
              <a:buAutoNum type="arabicPeriod"/>
            </a:pPr>
            <a:r>
              <a:rPr lang="en-GB" dirty="0">
                <a:solidFill>
                  <a:schemeClr val="bg1"/>
                </a:solidFill>
                <a:latin typeface="Raleway" pitchFamily="2" charset="0"/>
              </a:rPr>
              <a:t>Brand Pyramid</a:t>
            </a:r>
          </a:p>
          <a:p>
            <a:pPr marL="342900" indent="-342900">
              <a:buFont typeface="+mj-lt"/>
              <a:buAutoNum type="arabicPeriod"/>
            </a:pPr>
            <a:r>
              <a:rPr lang="en-GB" dirty="0">
                <a:solidFill>
                  <a:schemeClr val="bg1"/>
                </a:solidFill>
                <a:latin typeface="Raleway" pitchFamily="2" charset="0"/>
              </a:rPr>
              <a:t>Brand Essence &amp; Personality</a:t>
            </a:r>
          </a:p>
          <a:p>
            <a:pPr marL="342900" indent="-342900">
              <a:buFont typeface="+mj-lt"/>
              <a:buAutoNum type="arabicPeriod"/>
            </a:pPr>
            <a:r>
              <a:rPr lang="en-GB" dirty="0">
                <a:solidFill>
                  <a:schemeClr val="bg1"/>
                </a:solidFill>
                <a:latin typeface="Raleway" pitchFamily="2" charset="0"/>
              </a:rPr>
              <a:t>Positioning  	</a:t>
            </a:r>
          </a:p>
          <a:p>
            <a:pPr>
              <a:spcBef>
                <a:spcPts val="600"/>
              </a:spcBef>
            </a:pPr>
            <a:endParaRPr lang="en-GB" kern="0" dirty="0">
              <a:solidFill>
                <a:schemeClr val="bg1"/>
              </a:solidFill>
              <a:latin typeface="Raleway" pitchFamily="2" charset="0"/>
            </a:endParaRPr>
          </a:p>
        </p:txBody>
      </p:sp>
      <p:sp>
        <p:nvSpPr>
          <p:cNvPr id="5" name="Rectangle 4">
            <a:extLst>
              <a:ext uri="{FF2B5EF4-FFF2-40B4-BE49-F238E27FC236}">
                <a16:creationId xmlns:a16="http://schemas.microsoft.com/office/drawing/2014/main" id="{407EFE7C-6AD9-49DE-9A15-E2A16CA7367D}"/>
              </a:ext>
            </a:extLst>
          </p:cNvPr>
          <p:cNvSpPr/>
          <p:nvPr/>
        </p:nvSpPr>
        <p:spPr>
          <a:xfrm>
            <a:off x="5867400" y="1362026"/>
            <a:ext cx="3505200" cy="2031325"/>
          </a:xfrm>
          <a:prstGeom prst="rect">
            <a:avLst/>
          </a:prstGeom>
        </p:spPr>
        <p:txBody>
          <a:bodyPr wrap="square">
            <a:spAutoFit/>
          </a:bodyPr>
          <a:lstStyle/>
          <a:p>
            <a:pPr marL="342900" indent="-342900">
              <a:buFont typeface="+mj-lt"/>
              <a:buAutoNum type="arabicPeriod" startAt="7"/>
            </a:pPr>
            <a:r>
              <a:rPr lang="en-GB">
                <a:solidFill>
                  <a:schemeClr val="bg1"/>
                </a:solidFill>
                <a:latin typeface="Raleway" pitchFamily="2" charset="0"/>
              </a:rPr>
              <a:t>Brand Promise	</a:t>
            </a:r>
          </a:p>
          <a:p>
            <a:pPr marL="342900" indent="-342900">
              <a:buFont typeface="+mj-lt"/>
              <a:buAutoNum type="arabicPeriod" startAt="7"/>
            </a:pPr>
            <a:r>
              <a:rPr lang="en-GB">
                <a:solidFill>
                  <a:schemeClr val="bg1"/>
                </a:solidFill>
                <a:latin typeface="Raleway" pitchFamily="2" charset="0"/>
              </a:rPr>
              <a:t>Brand Narrative</a:t>
            </a:r>
          </a:p>
          <a:p>
            <a:pPr marL="342900" indent="-342900">
              <a:buFont typeface="+mj-lt"/>
              <a:buAutoNum type="arabicPeriod" startAt="7"/>
            </a:pPr>
            <a:r>
              <a:rPr lang="en-GB">
                <a:solidFill>
                  <a:schemeClr val="bg1"/>
                </a:solidFill>
                <a:latin typeface="Raleway" pitchFamily="2" charset="0"/>
              </a:rPr>
              <a:t>Values </a:t>
            </a:r>
          </a:p>
          <a:p>
            <a:pPr marL="342900" indent="-342900">
              <a:buFont typeface="+mj-lt"/>
              <a:buAutoNum type="arabicPeriod" startAt="7"/>
            </a:pPr>
            <a:r>
              <a:rPr lang="en-GB" kern="0">
                <a:solidFill>
                  <a:schemeClr val="bg1"/>
                </a:solidFill>
                <a:latin typeface="Raleway" pitchFamily="2" charset="0"/>
              </a:rPr>
              <a:t>Audience, Target Personas, Purchase Barriers </a:t>
            </a:r>
          </a:p>
          <a:p>
            <a:pPr marL="342900" indent="-342900">
              <a:buFont typeface="+mj-lt"/>
              <a:buAutoNum type="arabicPeriod" startAt="7"/>
            </a:pPr>
            <a:r>
              <a:rPr lang="en-GB">
                <a:solidFill>
                  <a:schemeClr val="bg1"/>
                </a:solidFill>
                <a:latin typeface="Raleway" pitchFamily="2" charset="0"/>
              </a:rPr>
              <a:t>Competitors </a:t>
            </a:r>
          </a:p>
          <a:p>
            <a:r>
              <a:rPr lang="en-GB">
                <a:solidFill>
                  <a:schemeClr val="bg1"/>
                </a:solidFill>
                <a:latin typeface="Raleway" pitchFamily="2" charset="0"/>
              </a:rPr>
              <a:t>		</a:t>
            </a:r>
          </a:p>
        </p:txBody>
      </p:sp>
      <p:sp>
        <p:nvSpPr>
          <p:cNvPr id="6" name="Content Placeholder 2">
            <a:extLst>
              <a:ext uri="{FF2B5EF4-FFF2-40B4-BE49-F238E27FC236}">
                <a16:creationId xmlns:a16="http://schemas.microsoft.com/office/drawing/2014/main" id="{3F48D19E-3AAA-43B9-B840-32C391BD2ABC}"/>
              </a:ext>
            </a:extLst>
          </p:cNvPr>
          <p:cNvSpPr txBox="1">
            <a:spLocks/>
          </p:cNvSpPr>
          <p:nvPr/>
        </p:nvSpPr>
        <p:spPr>
          <a:xfrm>
            <a:off x="891921" y="3276600"/>
            <a:ext cx="4251579" cy="227398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lang="en-GB" sz="2400" kern="1200" dirty="0">
                <a:solidFill>
                  <a:schemeClr val="bg1"/>
                </a:solidFill>
                <a:latin typeface="Portrait Medium" panose="02000000000000000000" pitchFamily="2" charset="77"/>
                <a:ea typeface="+mn-ea"/>
                <a:cs typeface="+mn-cs"/>
              </a:defRPr>
            </a:lvl1pPr>
            <a:lvl2pPr marL="2286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Rockwell" panose="02060603020205020403" pitchFamily="18" charset="0"/>
                <a:ea typeface="+mn-ea"/>
                <a:cs typeface="+mn-cs"/>
              </a:defRPr>
            </a:lvl2pPr>
            <a:lvl3pPr marL="2286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ckwell" panose="02060603020205020403" pitchFamily="18" charset="0"/>
                <a:ea typeface="+mn-ea"/>
                <a:cs typeface="+mn-cs"/>
              </a:defRPr>
            </a:lvl3pPr>
            <a:lvl4pPr marL="228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ckwell" panose="02060603020205020403" pitchFamily="18" charset="0"/>
                <a:ea typeface="+mn-ea"/>
                <a:cs typeface="+mn-cs"/>
              </a:defRPr>
            </a:lvl4pPr>
            <a:lvl5pPr marL="228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ckwell" panose="020606030202050204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GB" sz="1800">
                <a:latin typeface="Raleway" pitchFamily="2" charset="0"/>
              </a:rPr>
              <a:t>COMMUNICATIONS STRATEGY</a:t>
            </a:r>
          </a:p>
          <a:p>
            <a:pPr marL="342900" indent="-342900">
              <a:lnSpc>
                <a:spcPct val="100000"/>
              </a:lnSpc>
              <a:spcBef>
                <a:spcPts val="600"/>
              </a:spcBef>
              <a:buAutoNum type="arabicPeriod"/>
            </a:pPr>
            <a:r>
              <a:rPr lang="en-GB" sz="1800">
                <a:latin typeface="Raleway" pitchFamily="2" charset="0"/>
              </a:rPr>
              <a:t>Communications Objectives</a:t>
            </a:r>
          </a:p>
          <a:p>
            <a:pPr marL="342900" indent="-342900">
              <a:lnSpc>
                <a:spcPct val="100000"/>
              </a:lnSpc>
              <a:spcBef>
                <a:spcPts val="600"/>
              </a:spcBef>
              <a:buAutoNum type="arabicPeriod"/>
            </a:pPr>
            <a:r>
              <a:rPr lang="en-GB" sz="1800">
                <a:latin typeface="Raleway" pitchFamily="2" charset="0"/>
              </a:rPr>
              <a:t>Consideration Loop/Attract Model</a:t>
            </a:r>
          </a:p>
          <a:p>
            <a:pPr marL="342900" indent="-342900">
              <a:lnSpc>
                <a:spcPct val="100000"/>
              </a:lnSpc>
              <a:spcBef>
                <a:spcPts val="600"/>
              </a:spcBef>
              <a:buAutoNum type="arabicPeriod"/>
            </a:pPr>
            <a:r>
              <a:rPr lang="en-GB" sz="1800">
                <a:latin typeface="Raleway" pitchFamily="2" charset="0"/>
              </a:rPr>
              <a:t>Content Pillars</a:t>
            </a:r>
          </a:p>
          <a:p>
            <a:pPr marL="342900" indent="-342900">
              <a:lnSpc>
                <a:spcPct val="100000"/>
              </a:lnSpc>
              <a:spcBef>
                <a:spcPts val="600"/>
              </a:spcBef>
              <a:buFont typeface="Arial" panose="020B0604020202020204" pitchFamily="34" charset="0"/>
              <a:buAutoNum type="arabicPeriod"/>
            </a:pPr>
            <a:r>
              <a:rPr lang="en-GB" sz="1800">
                <a:latin typeface="Raleway" pitchFamily="2" charset="0"/>
              </a:rPr>
              <a:t>Communication &amp; Messaging Hierarchy </a:t>
            </a:r>
          </a:p>
          <a:p>
            <a:pPr marL="342900" indent="-342900">
              <a:lnSpc>
                <a:spcPct val="100000"/>
              </a:lnSpc>
              <a:spcBef>
                <a:spcPts val="600"/>
              </a:spcBef>
              <a:buFont typeface="Arial" panose="020B0604020202020204" pitchFamily="34" charset="0"/>
              <a:buAutoNum type="arabicPeriod"/>
            </a:pPr>
            <a:r>
              <a:rPr lang="en-GB" sz="1800">
                <a:latin typeface="Raleway" pitchFamily="2" charset="0"/>
              </a:rPr>
              <a:t>Features and Benefits </a:t>
            </a:r>
          </a:p>
        </p:txBody>
      </p:sp>
      <p:sp>
        <p:nvSpPr>
          <p:cNvPr id="7" name="Rectangle 6">
            <a:extLst>
              <a:ext uri="{FF2B5EF4-FFF2-40B4-BE49-F238E27FC236}">
                <a16:creationId xmlns:a16="http://schemas.microsoft.com/office/drawing/2014/main" id="{8B225F92-CC47-4B56-99E3-77FBA0EBD823}"/>
              </a:ext>
            </a:extLst>
          </p:cNvPr>
          <p:cNvSpPr/>
          <p:nvPr/>
        </p:nvSpPr>
        <p:spPr>
          <a:xfrm>
            <a:off x="5867400" y="3519262"/>
            <a:ext cx="3695700" cy="2308324"/>
          </a:xfrm>
          <a:prstGeom prst="rect">
            <a:avLst/>
          </a:prstGeom>
        </p:spPr>
        <p:txBody>
          <a:bodyPr wrap="square">
            <a:spAutoFit/>
          </a:bodyPr>
          <a:lstStyle/>
          <a:p>
            <a:pPr marL="342900" indent="-342900">
              <a:buAutoNum type="arabicPeriod" startAt="6"/>
            </a:pPr>
            <a:r>
              <a:rPr lang="en-GB">
                <a:solidFill>
                  <a:schemeClr val="bg1"/>
                </a:solidFill>
                <a:latin typeface="Raleway" pitchFamily="2" charset="0"/>
              </a:rPr>
              <a:t>Target Decision-Markers</a:t>
            </a:r>
          </a:p>
          <a:p>
            <a:pPr marL="342900" indent="-342900">
              <a:buAutoNum type="arabicPeriod" startAt="6"/>
            </a:pPr>
            <a:r>
              <a:rPr lang="en-GB">
                <a:solidFill>
                  <a:schemeClr val="bg1"/>
                </a:solidFill>
                <a:latin typeface="Raleway" pitchFamily="2" charset="0"/>
              </a:rPr>
              <a:t>Brand Facets </a:t>
            </a:r>
          </a:p>
          <a:p>
            <a:pPr marL="342900" indent="-342900">
              <a:buAutoNum type="arabicPeriod" startAt="6"/>
            </a:pPr>
            <a:r>
              <a:rPr lang="en-GB">
                <a:solidFill>
                  <a:schemeClr val="bg1"/>
                </a:solidFill>
                <a:latin typeface="Raleway" pitchFamily="2" charset="0"/>
              </a:rPr>
              <a:t>Role of Xeim </a:t>
            </a:r>
          </a:p>
          <a:p>
            <a:pPr marL="342900" indent="-342900">
              <a:buAutoNum type="arabicPeriod" startAt="6"/>
            </a:pPr>
            <a:r>
              <a:rPr lang="en-GB">
                <a:solidFill>
                  <a:schemeClr val="bg1"/>
                </a:solidFill>
                <a:latin typeface="Raleway" pitchFamily="2" charset="0"/>
              </a:rPr>
              <a:t>Tone of Voice</a:t>
            </a:r>
          </a:p>
          <a:p>
            <a:pPr marL="342900" indent="-342900">
              <a:buAutoNum type="arabicPeriod" startAt="6"/>
            </a:pPr>
            <a:r>
              <a:rPr lang="en-GB">
                <a:solidFill>
                  <a:schemeClr val="bg1"/>
                </a:solidFill>
                <a:latin typeface="Raleway" pitchFamily="2" charset="0"/>
              </a:rPr>
              <a:t>Copy Guidance </a:t>
            </a:r>
          </a:p>
          <a:p>
            <a:pPr marL="342900" indent="-342900">
              <a:buAutoNum type="arabicPeriod" startAt="6"/>
            </a:pPr>
            <a:r>
              <a:rPr lang="en-GB">
                <a:solidFill>
                  <a:schemeClr val="bg1"/>
                </a:solidFill>
                <a:latin typeface="Raleway" pitchFamily="2" charset="0"/>
              </a:rPr>
              <a:t>Elevator Pitch </a:t>
            </a:r>
          </a:p>
          <a:p>
            <a:pPr marL="342900" indent="-342900">
              <a:buAutoNum type="arabicPeriod" startAt="6"/>
            </a:pPr>
            <a:r>
              <a:rPr lang="en-GB">
                <a:solidFill>
                  <a:schemeClr val="bg1"/>
                </a:solidFill>
                <a:latin typeface="Raleway" pitchFamily="2" charset="0"/>
              </a:rPr>
              <a:t>Visual Identity Overview 		</a:t>
            </a:r>
          </a:p>
        </p:txBody>
      </p:sp>
      <p:sp>
        <p:nvSpPr>
          <p:cNvPr id="8" name="Content Placeholder 2">
            <a:extLst>
              <a:ext uri="{FF2B5EF4-FFF2-40B4-BE49-F238E27FC236}">
                <a16:creationId xmlns:a16="http://schemas.microsoft.com/office/drawing/2014/main" id="{A564CD8E-493A-95A8-21A1-14F73233D54A}"/>
              </a:ext>
            </a:extLst>
          </p:cNvPr>
          <p:cNvSpPr txBox="1">
            <a:spLocks/>
          </p:cNvSpPr>
          <p:nvPr/>
        </p:nvSpPr>
        <p:spPr>
          <a:xfrm>
            <a:off x="891921" y="5827586"/>
            <a:ext cx="3820739" cy="842618"/>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kern="0">
                <a:solidFill>
                  <a:schemeClr val="bg1"/>
                </a:solidFill>
                <a:latin typeface="Raleway" pitchFamily="2" charset="0"/>
              </a:rPr>
              <a:t>APPENDIX </a:t>
            </a:r>
            <a:r>
              <a:rPr lang="en-GB">
                <a:solidFill>
                  <a:schemeClr val="bg1"/>
                </a:solidFill>
                <a:latin typeface="Raleway" pitchFamily="2" charset="0"/>
              </a:rPr>
              <a:t>	</a:t>
            </a:r>
          </a:p>
          <a:p>
            <a:pPr>
              <a:spcBef>
                <a:spcPts val="600"/>
              </a:spcBef>
            </a:pPr>
            <a:endParaRPr lang="en-GB" kern="0">
              <a:solidFill>
                <a:schemeClr val="bg1"/>
              </a:solidFill>
              <a:latin typeface="Raleway" pitchFamily="2" charset="0"/>
            </a:endParaRPr>
          </a:p>
        </p:txBody>
      </p:sp>
    </p:spTree>
    <p:extLst>
      <p:ext uri="{BB962C8B-B14F-4D97-AF65-F5344CB8AC3E}">
        <p14:creationId xmlns:p14="http://schemas.microsoft.com/office/powerpoint/2010/main" val="3021993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lants growing out of soil">
            <a:extLst>
              <a:ext uri="{FF2B5EF4-FFF2-40B4-BE49-F238E27FC236}">
                <a16:creationId xmlns:a16="http://schemas.microsoft.com/office/drawing/2014/main" id="{2F42ABE2-E565-7A7C-AEDC-F35AD4C61FC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flipH="1">
            <a:off x="0" y="-1066800"/>
            <a:ext cx="12192000" cy="8140700"/>
          </a:xfrm>
          <a:prstGeom prst="rect">
            <a:avLst/>
          </a:prstGeom>
        </p:spPr>
      </p:pic>
      <p:sp>
        <p:nvSpPr>
          <p:cNvPr id="4" name="Text Placeholder 3">
            <a:extLst>
              <a:ext uri="{FF2B5EF4-FFF2-40B4-BE49-F238E27FC236}">
                <a16:creationId xmlns:a16="http://schemas.microsoft.com/office/drawing/2014/main" id="{D3FF7787-8C1A-45F9-BA7A-7AFABA98AF37}"/>
              </a:ext>
            </a:extLst>
          </p:cNvPr>
          <p:cNvSpPr>
            <a:spLocks noGrp="1"/>
          </p:cNvSpPr>
          <p:nvPr>
            <p:ph type="body" sz="quarter" idx="11"/>
          </p:nvPr>
        </p:nvSpPr>
        <p:spPr>
          <a:xfrm>
            <a:off x="609600" y="1219200"/>
            <a:ext cx="8977312" cy="1066800"/>
          </a:xfrm>
        </p:spPr>
        <p:txBody>
          <a:bodyPr/>
          <a:lstStyle/>
          <a:p>
            <a:r>
              <a:rPr lang="en-GB" sz="5400"/>
              <a:t>Brand foundations </a:t>
            </a:r>
          </a:p>
        </p:txBody>
      </p:sp>
      <p:pic>
        <p:nvPicPr>
          <p:cNvPr id="5" name="Picture 4">
            <a:extLst>
              <a:ext uri="{FF2B5EF4-FFF2-40B4-BE49-F238E27FC236}">
                <a16:creationId xmlns:a16="http://schemas.microsoft.com/office/drawing/2014/main" id="{AB9B3AD8-233F-C8DE-A567-E017AA1BA634}"/>
              </a:ext>
            </a:extLst>
          </p:cNvPr>
          <p:cNvPicPr>
            <a:picLocks noChangeAspect="1"/>
          </p:cNvPicPr>
          <p:nvPr/>
        </p:nvPicPr>
        <p:blipFill>
          <a:blip r:embed="rId4"/>
          <a:stretch>
            <a:fillRect/>
          </a:stretch>
        </p:blipFill>
        <p:spPr>
          <a:xfrm>
            <a:off x="10525472" y="533400"/>
            <a:ext cx="944951" cy="337820"/>
          </a:xfrm>
          <a:prstGeom prst="rect">
            <a:avLst/>
          </a:prstGeom>
        </p:spPr>
      </p:pic>
    </p:spTree>
    <p:extLst>
      <p:ext uri="{BB962C8B-B14F-4D97-AF65-F5344CB8AC3E}">
        <p14:creationId xmlns:p14="http://schemas.microsoft.com/office/powerpoint/2010/main" val="2455921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2FA87F-517D-DF25-4484-C5DBB17F0F07}"/>
              </a:ext>
            </a:extLst>
          </p:cNvPr>
          <p:cNvSpPr>
            <a:spLocks noGrp="1"/>
          </p:cNvSpPr>
          <p:nvPr>
            <p:ph type="body" sz="quarter" idx="10"/>
          </p:nvPr>
        </p:nvSpPr>
        <p:spPr>
          <a:xfrm>
            <a:off x="1409699" y="3959403"/>
            <a:ext cx="9290484" cy="1181100"/>
          </a:xfrm>
        </p:spPr>
        <p:txBody>
          <a:bodyPr lIns="91440" tIns="45720" rIns="91440" bIns="45720" anchor="ctr"/>
          <a:lstStyle/>
          <a:p>
            <a:r>
              <a:rPr lang="en-US" sz="4800" dirty="0">
                <a:latin typeface="Raleway"/>
              </a:rPr>
              <a:t>Your marketing experts</a:t>
            </a:r>
            <a:endParaRPr lang="en-US" sz="4800" dirty="0"/>
          </a:p>
        </p:txBody>
      </p:sp>
      <p:pic>
        <p:nvPicPr>
          <p:cNvPr id="4" name="Picture 3">
            <a:extLst>
              <a:ext uri="{FF2B5EF4-FFF2-40B4-BE49-F238E27FC236}">
                <a16:creationId xmlns:a16="http://schemas.microsoft.com/office/drawing/2014/main" id="{743DD424-7AB7-2585-ABEF-F868E23E1E59}"/>
              </a:ext>
            </a:extLst>
          </p:cNvPr>
          <p:cNvPicPr>
            <a:picLocks noChangeAspect="1"/>
          </p:cNvPicPr>
          <p:nvPr/>
        </p:nvPicPr>
        <p:blipFill>
          <a:blip r:embed="rId2"/>
          <a:stretch>
            <a:fillRect/>
          </a:stretch>
        </p:blipFill>
        <p:spPr>
          <a:xfrm>
            <a:off x="2806107" y="1686814"/>
            <a:ext cx="6497667" cy="2322916"/>
          </a:xfrm>
          <a:prstGeom prst="rect">
            <a:avLst/>
          </a:prstGeom>
        </p:spPr>
      </p:pic>
    </p:spTree>
    <p:extLst>
      <p:ext uri="{BB962C8B-B14F-4D97-AF65-F5344CB8AC3E}">
        <p14:creationId xmlns:p14="http://schemas.microsoft.com/office/powerpoint/2010/main" val="3404285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ED9569-50CF-41A2-BD7D-AFDE8340FFED}"/>
              </a:ext>
            </a:extLst>
          </p:cNvPr>
          <p:cNvSpPr>
            <a:spLocks noGrp="1"/>
          </p:cNvSpPr>
          <p:nvPr>
            <p:ph type="body" sz="quarter" idx="10"/>
          </p:nvPr>
        </p:nvSpPr>
        <p:spPr>
          <a:xfrm>
            <a:off x="6120000" y="2057400"/>
            <a:ext cx="5991600" cy="304800"/>
          </a:xfrm>
        </p:spPr>
        <p:txBody>
          <a:bodyPr/>
          <a:lstStyle/>
          <a:p>
            <a:pPr marL="0" lvl="0" indent="0">
              <a:buNone/>
              <a:defRPr/>
            </a:pPr>
            <a:r>
              <a:rPr lang="en-GB" sz="1200" spc="0"/>
              <a:t>WHAT IS IT? </a:t>
            </a:r>
          </a:p>
        </p:txBody>
      </p:sp>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00800" y="2590800"/>
            <a:ext cx="5562600" cy="2475271"/>
          </a:xfrm>
        </p:spPr>
        <p:txBody>
          <a:bodyPr/>
          <a:lstStyle/>
          <a:p>
            <a:r>
              <a:rPr lang="en-GB" sz="2400"/>
              <a:t>“</a:t>
            </a:r>
            <a:r>
              <a:rPr lang="en-GB" sz="2400" spc="0"/>
              <a:t>ReallyB2B is </a:t>
            </a:r>
            <a:r>
              <a:rPr lang="en-GB" sz="2400" b="1" i="1" spc="0"/>
              <a:t>the</a:t>
            </a:r>
            <a:r>
              <a:rPr lang="en-GB" sz="2400" spc="0"/>
              <a:t> award-winning </a:t>
            </a:r>
          </a:p>
          <a:p>
            <a:r>
              <a:rPr lang="en-GB" sz="2400" spc="0"/>
              <a:t>B2B marketing solutions agency - blending emotional understanding and extensive marketing expertise to uncover insights, create engaging content, and help customers grow with results-driven campaigns”</a:t>
            </a:r>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2"/>
          </p:nvPr>
        </p:nvSpPr>
        <p:spPr>
          <a:xfrm>
            <a:off x="458972" y="1068067"/>
            <a:ext cx="3505200" cy="1008826"/>
          </a:xfrm>
        </p:spPr>
        <p:txBody>
          <a:bodyPr/>
          <a:lstStyle/>
          <a:p>
            <a:pPr algn="l"/>
            <a:r>
              <a:rPr lang="en-GB" dirty="0"/>
              <a:t>1. Descriptor </a:t>
            </a:r>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505200" cy="2497479"/>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DEFINITION </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The simplest complete description of what the brand is. </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It must be inclusive (include all key attributes) and exclusive (could not be anything else).</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It must answer the question:  what is it?</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It is </a:t>
            </a:r>
            <a:r>
              <a:rPr lang="en-GB" sz="1200" b="1">
                <a:solidFill>
                  <a:schemeClr val="bg1"/>
                </a:solidFill>
                <a:latin typeface="Raleway" pitchFamily="2" charset="0"/>
                <a:ea typeface="Calibri" panose="020F0502020204030204" pitchFamily="34" charset="0"/>
                <a:cs typeface="Times New Roman" panose="02020603050405020304" pitchFamily="18" charset="0"/>
              </a:rPr>
              <a:t>NOT</a:t>
            </a:r>
            <a:r>
              <a:rPr lang="en-GB" sz="1200">
                <a:solidFill>
                  <a:schemeClr val="bg1"/>
                </a:solidFill>
                <a:latin typeface="Raleway" pitchFamily="2" charset="0"/>
                <a:ea typeface="Calibri" panose="020F0502020204030204" pitchFamily="34" charset="0"/>
                <a:cs typeface="Times New Roman" panose="02020603050405020304" pitchFamily="18" charset="0"/>
              </a:rPr>
              <a:t> designed to be copy, but to form a basis of consensus about what a brand or product is and isn’t.</a:t>
            </a:r>
          </a:p>
        </p:txBody>
      </p:sp>
    </p:spTree>
    <p:extLst>
      <p:ext uri="{BB962C8B-B14F-4D97-AF65-F5344CB8AC3E}">
        <p14:creationId xmlns:p14="http://schemas.microsoft.com/office/powerpoint/2010/main" val="143423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ED9569-50CF-41A2-BD7D-AFDE8340FFED}"/>
              </a:ext>
            </a:extLst>
          </p:cNvPr>
          <p:cNvSpPr>
            <a:spLocks noGrp="1"/>
          </p:cNvSpPr>
          <p:nvPr>
            <p:ph type="body" sz="quarter" idx="10"/>
          </p:nvPr>
        </p:nvSpPr>
        <p:spPr>
          <a:xfrm>
            <a:off x="6120000" y="2057400"/>
            <a:ext cx="5991600" cy="304800"/>
          </a:xfrm>
        </p:spPr>
        <p:txBody>
          <a:bodyPr/>
          <a:lstStyle/>
          <a:p>
            <a:r>
              <a:rPr lang="en-GB" sz="1200" spc="0"/>
              <a:t>WHY ARE WE HERE?</a:t>
            </a:r>
          </a:p>
        </p:txBody>
      </p:sp>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77000" y="2514600"/>
            <a:ext cx="5033100" cy="2514600"/>
          </a:xfrm>
        </p:spPr>
        <p:txBody>
          <a:bodyPr/>
          <a:lstStyle/>
          <a:p>
            <a:endParaRPr lang="en-GB" sz="2400"/>
          </a:p>
          <a:p>
            <a:r>
              <a:rPr lang="en-GB" sz="2400"/>
              <a:t>“</a:t>
            </a:r>
            <a:r>
              <a:rPr lang="en-GB" sz="2400" spc="0"/>
              <a:t>Helping brands to improve their understanding of the B2B market and become better connected with their audiences - to maximise sales opportunities &amp; achieve business growth</a:t>
            </a:r>
            <a:r>
              <a:rPr lang="en-GB" sz="2400"/>
              <a:t>”</a:t>
            </a:r>
          </a:p>
          <a:p>
            <a:endParaRPr lang="en-GB" sz="2400"/>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2"/>
          </p:nvPr>
        </p:nvSpPr>
        <p:spPr>
          <a:xfrm>
            <a:off x="458972" y="1068067"/>
            <a:ext cx="3505200" cy="1008826"/>
          </a:xfrm>
        </p:spPr>
        <p:txBody>
          <a:bodyPr/>
          <a:lstStyle/>
          <a:p>
            <a:pPr algn="l"/>
            <a:r>
              <a:rPr lang="en-GB" dirty="0"/>
              <a:t>2. Brand Mission</a:t>
            </a:r>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505200" cy="1803764"/>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DEFINITION </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Why the brand is there. </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Our higher purpose. What drives what we do, beyond money.</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It should serve as a filter to separate what is important from what is not, and inspire and direct the organisation.</a:t>
            </a:r>
          </a:p>
        </p:txBody>
      </p:sp>
    </p:spTree>
    <p:extLst>
      <p:ext uri="{BB962C8B-B14F-4D97-AF65-F5344CB8AC3E}">
        <p14:creationId xmlns:p14="http://schemas.microsoft.com/office/powerpoint/2010/main" val="932448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ED9569-50CF-41A2-BD7D-AFDE8340FFED}"/>
              </a:ext>
            </a:extLst>
          </p:cNvPr>
          <p:cNvSpPr>
            <a:spLocks noGrp="1"/>
          </p:cNvSpPr>
          <p:nvPr>
            <p:ph type="body" sz="quarter" idx="10"/>
          </p:nvPr>
        </p:nvSpPr>
        <p:spPr>
          <a:xfrm>
            <a:off x="6120000" y="2057400"/>
            <a:ext cx="5991600" cy="304800"/>
          </a:xfrm>
        </p:spPr>
        <p:txBody>
          <a:bodyPr/>
          <a:lstStyle/>
          <a:p>
            <a:pPr marL="0" lvl="0" indent="0">
              <a:buNone/>
              <a:defRPr/>
            </a:pPr>
            <a:r>
              <a:rPr lang="en-GB" sz="1200" spc="0"/>
              <a:t>WHERE WE WILL BE AND </a:t>
            </a:r>
          </a:p>
          <a:p>
            <a:pPr marL="0" lvl="0" indent="0">
              <a:buNone/>
              <a:defRPr/>
            </a:pPr>
            <a:r>
              <a:rPr lang="en-GB" sz="1200" spc="0"/>
              <a:t>HOW WE WILL GET THERE? </a:t>
            </a:r>
          </a:p>
        </p:txBody>
      </p:sp>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77000" y="2590800"/>
            <a:ext cx="5043000" cy="2747210"/>
          </a:xfrm>
        </p:spPr>
        <p:txBody>
          <a:bodyPr/>
          <a:lstStyle/>
          <a:p>
            <a:r>
              <a:rPr lang="en-GB" sz="2400"/>
              <a:t>“</a:t>
            </a:r>
            <a:r>
              <a:rPr lang="en-GB" sz="2400" spc="0"/>
              <a:t>The go-to B2B marketing experts! </a:t>
            </a:r>
          </a:p>
          <a:p>
            <a:endParaRPr lang="en-GB" sz="1100" spc="0"/>
          </a:p>
          <a:p>
            <a:r>
              <a:rPr lang="en-GB" sz="2400" spc="0"/>
              <a:t>Trusted by brands to uncover insights, create award-winning campaigns, and accelerate business growth” </a:t>
            </a:r>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2"/>
          </p:nvPr>
        </p:nvSpPr>
        <p:spPr>
          <a:xfrm>
            <a:off x="458972" y="1068067"/>
            <a:ext cx="3505200" cy="1008826"/>
          </a:xfrm>
        </p:spPr>
        <p:txBody>
          <a:bodyPr/>
          <a:lstStyle/>
          <a:p>
            <a:pPr algn="l"/>
            <a:r>
              <a:rPr lang="en-GB" dirty="0"/>
              <a:t>3. Brand Vision</a:t>
            </a:r>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505200" cy="1106585"/>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DEFINITION </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Where the business or brand aspires to be in the mid to long-term future.</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It should be inspirational and aspirational.</a:t>
            </a:r>
          </a:p>
        </p:txBody>
      </p:sp>
    </p:spTree>
    <p:extLst>
      <p:ext uri="{BB962C8B-B14F-4D97-AF65-F5344CB8AC3E}">
        <p14:creationId xmlns:p14="http://schemas.microsoft.com/office/powerpoint/2010/main" val="3047249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90F732-FE26-4968-BB33-67BCBF169DE9}"/>
              </a:ext>
            </a:extLst>
          </p:cNvPr>
          <p:cNvSpPr>
            <a:spLocks noGrp="1"/>
          </p:cNvSpPr>
          <p:nvPr>
            <p:ph type="body" sz="quarter" idx="10"/>
          </p:nvPr>
        </p:nvSpPr>
        <p:spPr>
          <a:xfrm>
            <a:off x="704850" y="685800"/>
            <a:ext cx="9886950" cy="533400"/>
          </a:xfrm>
        </p:spPr>
        <p:txBody>
          <a:bodyPr/>
          <a:lstStyle/>
          <a:p>
            <a:r>
              <a:rPr lang="en-GB" sz="2800"/>
              <a:t>3. Descriptor </a:t>
            </a:r>
            <a:r>
              <a:rPr lang="en-GB" sz="1800"/>
              <a:t>(continued) </a:t>
            </a:r>
          </a:p>
          <a:p>
            <a:r>
              <a:rPr lang="en-GB" sz="2800"/>
              <a:t>Services - What does ReallyB2B do?</a:t>
            </a:r>
          </a:p>
        </p:txBody>
      </p:sp>
      <p:sp>
        <p:nvSpPr>
          <p:cNvPr id="3" name="Text Placeholder 2">
            <a:extLst>
              <a:ext uri="{FF2B5EF4-FFF2-40B4-BE49-F238E27FC236}">
                <a16:creationId xmlns:a16="http://schemas.microsoft.com/office/drawing/2014/main" id="{F5FB5984-B53B-4EA0-90BA-17908BAADC27}"/>
              </a:ext>
            </a:extLst>
          </p:cNvPr>
          <p:cNvSpPr>
            <a:spLocks noGrp="1"/>
          </p:cNvSpPr>
          <p:nvPr>
            <p:ph type="body" sz="quarter" idx="11"/>
          </p:nvPr>
        </p:nvSpPr>
        <p:spPr>
          <a:xfrm>
            <a:off x="704851" y="1462548"/>
            <a:ext cx="7200000" cy="366252"/>
          </a:xfrm>
        </p:spPr>
        <p:txBody>
          <a:bodyPr/>
          <a:lstStyle/>
          <a:p>
            <a:r>
              <a:rPr lang="en-GB" sz="1400">
                <a:latin typeface="Raleway" pitchFamily="2" charset="0"/>
              </a:rPr>
              <a:t>Our hero services </a:t>
            </a:r>
          </a:p>
        </p:txBody>
      </p:sp>
      <p:sp>
        <p:nvSpPr>
          <p:cNvPr id="4" name="Rectangle: Rounded Corners 3">
            <a:extLst>
              <a:ext uri="{FF2B5EF4-FFF2-40B4-BE49-F238E27FC236}">
                <a16:creationId xmlns:a16="http://schemas.microsoft.com/office/drawing/2014/main" id="{51F7989C-A557-F928-A470-37BE5A074FFE}"/>
              </a:ext>
            </a:extLst>
          </p:cNvPr>
          <p:cNvSpPr/>
          <p:nvPr/>
        </p:nvSpPr>
        <p:spPr>
          <a:xfrm>
            <a:off x="1363531" y="2230419"/>
            <a:ext cx="2514600" cy="838200"/>
          </a:xfrm>
          <a:prstGeom prst="roundRect">
            <a:avLst/>
          </a:prstGeom>
          <a:solidFill>
            <a:srgbClr val="31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STRATEGY &amp; RESEARCH</a:t>
            </a:r>
          </a:p>
        </p:txBody>
      </p:sp>
      <p:sp>
        <p:nvSpPr>
          <p:cNvPr id="5" name="Rectangle: Rounded Corners 4">
            <a:extLst>
              <a:ext uri="{FF2B5EF4-FFF2-40B4-BE49-F238E27FC236}">
                <a16:creationId xmlns:a16="http://schemas.microsoft.com/office/drawing/2014/main" id="{7D107035-7378-622A-AA10-E561928BF2A6}"/>
              </a:ext>
            </a:extLst>
          </p:cNvPr>
          <p:cNvSpPr/>
          <p:nvPr/>
        </p:nvSpPr>
        <p:spPr>
          <a:xfrm>
            <a:off x="4716331" y="2230419"/>
            <a:ext cx="2514600" cy="838200"/>
          </a:xfrm>
          <a:prstGeom prst="roundRect">
            <a:avLst/>
          </a:prstGeom>
          <a:solidFill>
            <a:srgbClr val="5EB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CONTENT &amp; CREATIVE</a:t>
            </a:r>
          </a:p>
        </p:txBody>
      </p:sp>
      <p:sp>
        <p:nvSpPr>
          <p:cNvPr id="6" name="Rectangle: Rounded Corners 5">
            <a:extLst>
              <a:ext uri="{FF2B5EF4-FFF2-40B4-BE49-F238E27FC236}">
                <a16:creationId xmlns:a16="http://schemas.microsoft.com/office/drawing/2014/main" id="{8435CF61-B715-595F-1C18-1DA9A4D043D1}"/>
              </a:ext>
            </a:extLst>
          </p:cNvPr>
          <p:cNvSpPr/>
          <p:nvPr/>
        </p:nvSpPr>
        <p:spPr>
          <a:xfrm>
            <a:off x="8069131" y="2230419"/>
            <a:ext cx="2540620" cy="838200"/>
          </a:xfrm>
          <a:prstGeom prst="roundRect">
            <a:avLst/>
          </a:prstGeom>
          <a:solidFill>
            <a:srgbClr val="EB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DATA &amp; DELIVERY</a:t>
            </a:r>
          </a:p>
        </p:txBody>
      </p:sp>
      <p:sp>
        <p:nvSpPr>
          <p:cNvPr id="10" name="Rectangle: Rounded Corners 9">
            <a:extLst>
              <a:ext uri="{FF2B5EF4-FFF2-40B4-BE49-F238E27FC236}">
                <a16:creationId xmlns:a16="http://schemas.microsoft.com/office/drawing/2014/main" id="{A09B143F-EF6E-017A-5450-D60478A0A473}"/>
              </a:ext>
            </a:extLst>
          </p:cNvPr>
          <p:cNvSpPr/>
          <p:nvPr/>
        </p:nvSpPr>
        <p:spPr>
          <a:xfrm>
            <a:off x="1363531" y="3200400"/>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chemeClr val="tx1"/>
                </a:solidFill>
                <a:latin typeface="Raleway" pitchFamily="2" charset="0"/>
              </a:rPr>
              <a:t>Research</a:t>
            </a:r>
            <a:r>
              <a:rPr lang="en-GB" sz="1200">
                <a:solidFill>
                  <a:srgbClr val="5C5470"/>
                </a:solidFill>
                <a:latin typeface="Raleway" pitchFamily="2" charset="0"/>
              </a:rPr>
              <a:t> &amp; expert interviews</a:t>
            </a:r>
          </a:p>
        </p:txBody>
      </p:sp>
      <p:sp>
        <p:nvSpPr>
          <p:cNvPr id="11" name="Rectangle: Rounded Corners 10">
            <a:extLst>
              <a:ext uri="{FF2B5EF4-FFF2-40B4-BE49-F238E27FC236}">
                <a16:creationId xmlns:a16="http://schemas.microsoft.com/office/drawing/2014/main" id="{14296B1F-EC01-6331-D161-CD8DB1BD38FA}"/>
              </a:ext>
            </a:extLst>
          </p:cNvPr>
          <p:cNvSpPr/>
          <p:nvPr/>
        </p:nvSpPr>
        <p:spPr>
          <a:xfrm>
            <a:off x="1372824" y="3921163"/>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rgbClr val="5C5470"/>
                </a:solidFill>
                <a:latin typeface="Raleway" pitchFamily="2" charset="0"/>
              </a:rPr>
              <a:t>Audience identification, </a:t>
            </a:r>
          </a:p>
          <a:p>
            <a:pPr algn="ctr"/>
            <a:r>
              <a:rPr lang="en-GB" sz="1200">
                <a:solidFill>
                  <a:srgbClr val="5C5470"/>
                </a:solidFill>
                <a:latin typeface="Raleway" pitchFamily="2" charset="0"/>
              </a:rPr>
              <a:t>profiling and segmentation</a:t>
            </a:r>
          </a:p>
        </p:txBody>
      </p:sp>
      <p:sp>
        <p:nvSpPr>
          <p:cNvPr id="12" name="Rectangle: Rounded Corners 11">
            <a:extLst>
              <a:ext uri="{FF2B5EF4-FFF2-40B4-BE49-F238E27FC236}">
                <a16:creationId xmlns:a16="http://schemas.microsoft.com/office/drawing/2014/main" id="{EB4ECDA4-2523-0B99-CFD6-6D08FD42751C}"/>
              </a:ext>
            </a:extLst>
          </p:cNvPr>
          <p:cNvSpPr/>
          <p:nvPr/>
        </p:nvSpPr>
        <p:spPr>
          <a:xfrm>
            <a:off x="1372824" y="4641926"/>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Customer journey mapping </a:t>
            </a:r>
          </a:p>
        </p:txBody>
      </p:sp>
      <p:sp>
        <p:nvSpPr>
          <p:cNvPr id="13" name="Rectangle: Rounded Corners 12">
            <a:extLst>
              <a:ext uri="{FF2B5EF4-FFF2-40B4-BE49-F238E27FC236}">
                <a16:creationId xmlns:a16="http://schemas.microsoft.com/office/drawing/2014/main" id="{94E2A246-0F2C-DA50-3F8B-2F1656485B45}"/>
              </a:ext>
            </a:extLst>
          </p:cNvPr>
          <p:cNvSpPr/>
          <p:nvPr/>
        </p:nvSpPr>
        <p:spPr>
          <a:xfrm>
            <a:off x="1363531" y="5362689"/>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Channel strategy &amp; planning </a:t>
            </a:r>
          </a:p>
        </p:txBody>
      </p:sp>
      <p:sp>
        <p:nvSpPr>
          <p:cNvPr id="14" name="Rectangle: Rounded Corners 13">
            <a:extLst>
              <a:ext uri="{FF2B5EF4-FFF2-40B4-BE49-F238E27FC236}">
                <a16:creationId xmlns:a16="http://schemas.microsoft.com/office/drawing/2014/main" id="{1D92A454-B419-97DD-F8DD-EB000FFA3DBE}"/>
              </a:ext>
            </a:extLst>
          </p:cNvPr>
          <p:cNvSpPr/>
          <p:nvPr/>
        </p:nvSpPr>
        <p:spPr>
          <a:xfrm>
            <a:off x="4716331" y="3200400"/>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Content strategy</a:t>
            </a:r>
          </a:p>
        </p:txBody>
      </p:sp>
      <p:sp>
        <p:nvSpPr>
          <p:cNvPr id="15" name="Rectangle: Rounded Corners 14">
            <a:extLst>
              <a:ext uri="{FF2B5EF4-FFF2-40B4-BE49-F238E27FC236}">
                <a16:creationId xmlns:a16="http://schemas.microsoft.com/office/drawing/2014/main" id="{B0C0CA57-517C-9B19-3E60-418056DF851B}"/>
              </a:ext>
            </a:extLst>
          </p:cNvPr>
          <p:cNvSpPr/>
          <p:nvPr/>
        </p:nvSpPr>
        <p:spPr>
          <a:xfrm>
            <a:off x="4725624" y="3921163"/>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Big Idea</a:t>
            </a:r>
          </a:p>
        </p:txBody>
      </p:sp>
      <p:sp>
        <p:nvSpPr>
          <p:cNvPr id="16" name="Rectangle: Rounded Corners 15">
            <a:extLst>
              <a:ext uri="{FF2B5EF4-FFF2-40B4-BE49-F238E27FC236}">
                <a16:creationId xmlns:a16="http://schemas.microsoft.com/office/drawing/2014/main" id="{032A3B3A-1D40-61F1-9E79-363ADD5ED4C5}"/>
              </a:ext>
            </a:extLst>
          </p:cNvPr>
          <p:cNvSpPr/>
          <p:nvPr/>
        </p:nvSpPr>
        <p:spPr>
          <a:xfrm>
            <a:off x="4725624" y="4641926"/>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Copy writing &amp; messaging </a:t>
            </a:r>
          </a:p>
        </p:txBody>
      </p:sp>
      <p:sp>
        <p:nvSpPr>
          <p:cNvPr id="17" name="Rectangle: Rounded Corners 16">
            <a:extLst>
              <a:ext uri="{FF2B5EF4-FFF2-40B4-BE49-F238E27FC236}">
                <a16:creationId xmlns:a16="http://schemas.microsoft.com/office/drawing/2014/main" id="{EFB215BD-2A99-95E5-4EC4-D9A232D59F10}"/>
              </a:ext>
            </a:extLst>
          </p:cNvPr>
          <p:cNvSpPr/>
          <p:nvPr/>
        </p:nvSpPr>
        <p:spPr>
          <a:xfrm>
            <a:off x="4716331" y="5362689"/>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Content creation </a:t>
            </a:r>
          </a:p>
        </p:txBody>
      </p:sp>
      <p:sp>
        <p:nvSpPr>
          <p:cNvPr id="18" name="Rectangle: Rounded Corners 17">
            <a:extLst>
              <a:ext uri="{FF2B5EF4-FFF2-40B4-BE49-F238E27FC236}">
                <a16:creationId xmlns:a16="http://schemas.microsoft.com/office/drawing/2014/main" id="{D5CA8446-68C4-D392-A938-831C4551A3AB}"/>
              </a:ext>
            </a:extLst>
          </p:cNvPr>
          <p:cNvSpPr/>
          <p:nvPr/>
        </p:nvSpPr>
        <p:spPr>
          <a:xfrm>
            <a:off x="8067338" y="3200400"/>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rgbClr val="5C5470"/>
                </a:solidFill>
                <a:latin typeface="Raleway" pitchFamily="2" charset="0"/>
              </a:rPr>
              <a:t>Data management, </a:t>
            </a:r>
          </a:p>
          <a:p>
            <a:pPr algn="ctr"/>
            <a:r>
              <a:rPr lang="en-GB" sz="1200">
                <a:solidFill>
                  <a:srgbClr val="5C5470"/>
                </a:solidFill>
                <a:latin typeface="Raleway" pitchFamily="2" charset="0"/>
              </a:rPr>
              <a:t>insights &amp; licensing </a:t>
            </a:r>
          </a:p>
        </p:txBody>
      </p:sp>
      <p:sp>
        <p:nvSpPr>
          <p:cNvPr id="19" name="Rectangle: Rounded Corners 18">
            <a:extLst>
              <a:ext uri="{FF2B5EF4-FFF2-40B4-BE49-F238E27FC236}">
                <a16:creationId xmlns:a16="http://schemas.microsoft.com/office/drawing/2014/main" id="{AEFCD0C1-4C90-1507-C12E-66967741A368}"/>
              </a:ext>
            </a:extLst>
          </p:cNvPr>
          <p:cNvSpPr/>
          <p:nvPr/>
        </p:nvSpPr>
        <p:spPr>
          <a:xfrm>
            <a:off x="8076631" y="3921163"/>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Multi-channel campaign delivery</a:t>
            </a:r>
          </a:p>
        </p:txBody>
      </p:sp>
      <p:sp>
        <p:nvSpPr>
          <p:cNvPr id="20" name="Rectangle: Rounded Corners 19">
            <a:extLst>
              <a:ext uri="{FF2B5EF4-FFF2-40B4-BE49-F238E27FC236}">
                <a16:creationId xmlns:a16="http://schemas.microsoft.com/office/drawing/2014/main" id="{D7A636B2-BC47-8A0F-023E-4AF795B5C8AE}"/>
              </a:ext>
            </a:extLst>
          </p:cNvPr>
          <p:cNvSpPr/>
          <p:nvPr/>
        </p:nvSpPr>
        <p:spPr>
          <a:xfrm>
            <a:off x="8076631" y="4641926"/>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Sales enablement/enhancement </a:t>
            </a:r>
          </a:p>
        </p:txBody>
      </p:sp>
      <p:sp>
        <p:nvSpPr>
          <p:cNvPr id="21" name="Rectangle: Rounded Corners 20">
            <a:extLst>
              <a:ext uri="{FF2B5EF4-FFF2-40B4-BE49-F238E27FC236}">
                <a16:creationId xmlns:a16="http://schemas.microsoft.com/office/drawing/2014/main" id="{B5FEF33B-A00D-72C9-6D76-C30ECE425B62}"/>
              </a:ext>
            </a:extLst>
          </p:cNvPr>
          <p:cNvSpPr/>
          <p:nvPr/>
        </p:nvSpPr>
        <p:spPr>
          <a:xfrm>
            <a:off x="8067338" y="5362689"/>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Campaign management, optimisation &amp; reporting </a:t>
            </a:r>
          </a:p>
        </p:txBody>
      </p:sp>
    </p:spTree>
    <p:extLst>
      <p:ext uri="{BB962C8B-B14F-4D97-AF65-F5344CB8AC3E}">
        <p14:creationId xmlns:p14="http://schemas.microsoft.com/office/powerpoint/2010/main" val="1964686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9BD4CD-FEA5-4F9C-B705-42912C30B7D2}"/>
              </a:ext>
            </a:extLst>
          </p:cNvPr>
          <p:cNvSpPr>
            <a:spLocks noGrp="1"/>
          </p:cNvSpPr>
          <p:nvPr>
            <p:ph type="body" sz="quarter" idx="10"/>
          </p:nvPr>
        </p:nvSpPr>
        <p:spPr/>
        <p:txBody>
          <a:bodyPr/>
          <a:lstStyle/>
          <a:p>
            <a:r>
              <a:rPr lang="en-GB" sz="2800"/>
              <a:t>4. Brand Pyramid </a:t>
            </a:r>
          </a:p>
        </p:txBody>
      </p:sp>
      <p:sp>
        <p:nvSpPr>
          <p:cNvPr id="3" name="Text Placeholder 2">
            <a:extLst>
              <a:ext uri="{FF2B5EF4-FFF2-40B4-BE49-F238E27FC236}">
                <a16:creationId xmlns:a16="http://schemas.microsoft.com/office/drawing/2014/main" id="{D1226A96-6DCB-41EB-8528-96683CD7E9BF}"/>
              </a:ext>
            </a:extLst>
          </p:cNvPr>
          <p:cNvSpPr>
            <a:spLocks noGrp="1"/>
          </p:cNvSpPr>
          <p:nvPr>
            <p:ph type="body" sz="quarter" idx="11"/>
          </p:nvPr>
        </p:nvSpPr>
        <p:spPr/>
        <p:txBody>
          <a:bodyPr/>
          <a:lstStyle/>
          <a:p>
            <a:r>
              <a:rPr lang="en-GB" sz="1400">
                <a:latin typeface="Raleway" pitchFamily="2" charset="0"/>
              </a:rPr>
              <a:t>Brand essence &amp; personality </a:t>
            </a:r>
          </a:p>
        </p:txBody>
      </p:sp>
      <p:pic>
        <p:nvPicPr>
          <p:cNvPr id="4" name="Picture 3">
            <a:extLst>
              <a:ext uri="{FF2B5EF4-FFF2-40B4-BE49-F238E27FC236}">
                <a16:creationId xmlns:a16="http://schemas.microsoft.com/office/drawing/2014/main" id="{151E73AF-E4CB-49ED-8264-371CB34126CA}"/>
              </a:ext>
            </a:extLst>
          </p:cNvPr>
          <p:cNvPicPr/>
          <p:nvPr/>
        </p:nvPicPr>
        <p:blipFill>
          <a:blip r:embed="rId3">
            <a:duotone>
              <a:schemeClr val="accent4">
                <a:shade val="45000"/>
                <a:satMod val="135000"/>
              </a:schemeClr>
              <a:prstClr val="white"/>
            </a:duotone>
          </a:blip>
          <a:stretch>
            <a:fillRect/>
          </a:stretch>
        </p:blipFill>
        <p:spPr>
          <a:xfrm>
            <a:off x="3045835" y="1261568"/>
            <a:ext cx="6798934" cy="4618534"/>
          </a:xfrm>
          <a:prstGeom prst="rect">
            <a:avLst/>
          </a:prstGeom>
          <a:noFill/>
          <a:ln>
            <a:noFill/>
          </a:ln>
        </p:spPr>
      </p:pic>
      <p:sp>
        <p:nvSpPr>
          <p:cNvPr id="5" name="TextBox 25">
            <a:extLst>
              <a:ext uri="{FF2B5EF4-FFF2-40B4-BE49-F238E27FC236}">
                <a16:creationId xmlns:a16="http://schemas.microsoft.com/office/drawing/2014/main" id="{FE95A996-9020-4FD6-91AD-1420B17303EA}"/>
              </a:ext>
            </a:extLst>
          </p:cNvPr>
          <p:cNvSpPr txBox="1"/>
          <p:nvPr/>
        </p:nvSpPr>
        <p:spPr>
          <a:xfrm>
            <a:off x="1805263" y="2221885"/>
            <a:ext cx="2209800" cy="33972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all" spc="0" normalizeH="0" baseline="0" noProof="0">
                <a:ln>
                  <a:noFill/>
                </a:ln>
                <a:solidFill>
                  <a:srgbClr val="422657"/>
                </a:solidFill>
                <a:effectLst/>
                <a:uLnTx/>
                <a:uFillTx/>
                <a:latin typeface="Raleway" pitchFamily="2" charset="0"/>
                <a:cs typeface="Arial" panose="020B0604020202020204" pitchFamily="34" charset="0"/>
              </a:rPr>
              <a:t>Essence</a:t>
            </a:r>
            <a:endParaRPr kumimoji="0" lang="en-GB" sz="1200" b="0" i="0" u="none" strike="noStrike" kern="1200" cap="none" spc="0" normalizeH="0" baseline="0" noProof="0">
              <a:ln>
                <a:noFill/>
              </a:ln>
              <a:solidFill>
                <a:srgbClr val="422657"/>
              </a:solidFill>
              <a:effectLst/>
              <a:uLnTx/>
              <a:uFillTx/>
              <a:latin typeface="Raleway" pitchFamily="2" charset="0"/>
              <a:ea typeface="Times New Roman" panose="02020603050405020304" pitchFamily="18" charset="0"/>
            </a:endParaRPr>
          </a:p>
        </p:txBody>
      </p:sp>
      <p:sp>
        <p:nvSpPr>
          <p:cNvPr id="6" name="TextBox 26">
            <a:extLst>
              <a:ext uri="{FF2B5EF4-FFF2-40B4-BE49-F238E27FC236}">
                <a16:creationId xmlns:a16="http://schemas.microsoft.com/office/drawing/2014/main" id="{C3BB7698-65BD-408C-9DF5-C2638754A1BB}"/>
              </a:ext>
            </a:extLst>
          </p:cNvPr>
          <p:cNvSpPr txBox="1"/>
          <p:nvPr/>
        </p:nvSpPr>
        <p:spPr>
          <a:xfrm>
            <a:off x="1810958" y="3076575"/>
            <a:ext cx="2209800" cy="33972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all" spc="0" normalizeH="0" baseline="0" noProof="0">
                <a:ln>
                  <a:noFill/>
                </a:ln>
                <a:solidFill>
                  <a:srgbClr val="422657"/>
                </a:solidFill>
                <a:effectLst/>
                <a:uLnTx/>
                <a:uFillTx/>
                <a:latin typeface="Raleway" pitchFamily="2" charset="0"/>
                <a:cs typeface="Arial" panose="020B0604020202020204" pitchFamily="34" charset="0"/>
              </a:rPr>
              <a:t>Values</a:t>
            </a:r>
            <a:endParaRPr kumimoji="0" lang="en-GB" sz="1200" b="0" i="0" u="none" strike="noStrike" kern="1200" cap="none" spc="0" normalizeH="0" baseline="0" noProof="0">
              <a:ln>
                <a:noFill/>
              </a:ln>
              <a:solidFill>
                <a:srgbClr val="422657"/>
              </a:solidFill>
              <a:effectLst/>
              <a:uLnTx/>
              <a:uFillTx/>
              <a:latin typeface="Raleway" pitchFamily="2" charset="0"/>
              <a:ea typeface="Times New Roman" panose="02020603050405020304" pitchFamily="18" charset="0"/>
            </a:endParaRPr>
          </a:p>
        </p:txBody>
      </p:sp>
      <p:sp>
        <p:nvSpPr>
          <p:cNvPr id="7" name="TextBox 29">
            <a:extLst>
              <a:ext uri="{FF2B5EF4-FFF2-40B4-BE49-F238E27FC236}">
                <a16:creationId xmlns:a16="http://schemas.microsoft.com/office/drawing/2014/main" id="{E7A062B7-C774-42EF-AD43-93111E6498FA}"/>
              </a:ext>
            </a:extLst>
          </p:cNvPr>
          <p:cNvSpPr txBox="1"/>
          <p:nvPr/>
        </p:nvSpPr>
        <p:spPr>
          <a:xfrm>
            <a:off x="1810379" y="3879468"/>
            <a:ext cx="2609850" cy="33972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all" spc="0" normalizeH="0" baseline="0" noProof="0">
                <a:ln>
                  <a:noFill/>
                </a:ln>
                <a:solidFill>
                  <a:srgbClr val="422657"/>
                </a:solidFill>
                <a:effectLst/>
                <a:uLnTx/>
                <a:uFillTx/>
                <a:latin typeface="Raleway" pitchFamily="2" charset="0"/>
                <a:cs typeface="Arial" panose="020B0604020202020204" pitchFamily="34" charset="0"/>
              </a:rPr>
              <a:t>Emotional Benefits</a:t>
            </a:r>
            <a:endParaRPr kumimoji="0" lang="en-GB" sz="1200" b="0" i="0" u="none" strike="noStrike" kern="1200" cap="none" spc="0" normalizeH="0" baseline="0" noProof="0">
              <a:ln>
                <a:noFill/>
              </a:ln>
              <a:solidFill>
                <a:srgbClr val="422657"/>
              </a:solidFill>
              <a:effectLst/>
              <a:uLnTx/>
              <a:uFillTx/>
              <a:latin typeface="Raleway" pitchFamily="2" charset="0"/>
              <a:ea typeface="Times New Roman" panose="02020603050405020304" pitchFamily="18" charset="0"/>
            </a:endParaRPr>
          </a:p>
        </p:txBody>
      </p:sp>
      <p:sp>
        <p:nvSpPr>
          <p:cNvPr id="8" name="TextBox 30">
            <a:extLst>
              <a:ext uri="{FF2B5EF4-FFF2-40B4-BE49-F238E27FC236}">
                <a16:creationId xmlns:a16="http://schemas.microsoft.com/office/drawing/2014/main" id="{F3F21709-7677-4157-9B92-B8C52FF07128}"/>
              </a:ext>
            </a:extLst>
          </p:cNvPr>
          <p:cNvSpPr txBox="1"/>
          <p:nvPr/>
        </p:nvSpPr>
        <p:spPr>
          <a:xfrm>
            <a:off x="1813236" y="4459886"/>
            <a:ext cx="2571750" cy="58737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all" spc="0" normalizeH="0" baseline="0" noProof="0">
                <a:ln>
                  <a:noFill/>
                </a:ln>
                <a:solidFill>
                  <a:srgbClr val="422657"/>
                </a:solidFill>
                <a:effectLst/>
                <a:uLnTx/>
                <a:uFillTx/>
                <a:latin typeface="Raleway" pitchFamily="2" charset="0"/>
                <a:cs typeface="Arial" panose="020B0604020202020204" pitchFamily="34" charset="0"/>
              </a:rPr>
              <a:t>Functional </a:t>
            </a:r>
            <a:endParaRPr kumimoji="0" lang="en-GB" sz="1200" b="0" i="0" u="none" strike="noStrike" kern="1200" cap="none" spc="0" normalizeH="0" baseline="0" noProof="0">
              <a:ln>
                <a:noFill/>
              </a:ln>
              <a:solidFill>
                <a:srgbClr val="422657"/>
              </a:solidFill>
              <a:effectLst/>
              <a:uLnTx/>
              <a:uFillTx/>
              <a:latin typeface="Raleway" pitchFamily="2"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all" spc="0" normalizeH="0" baseline="0" noProof="0">
                <a:ln>
                  <a:noFill/>
                </a:ln>
                <a:solidFill>
                  <a:srgbClr val="422657"/>
                </a:solidFill>
                <a:effectLst/>
                <a:uLnTx/>
                <a:uFillTx/>
                <a:latin typeface="Raleway" pitchFamily="2" charset="0"/>
                <a:cs typeface="Arial" panose="020B0604020202020204" pitchFamily="34" charset="0"/>
              </a:rPr>
              <a:t>Benefits</a:t>
            </a:r>
            <a:endParaRPr kumimoji="0" lang="en-GB" sz="1200" b="0" i="0" u="none" strike="noStrike" kern="1200" cap="none" spc="0" normalizeH="0" baseline="0" noProof="0">
              <a:ln>
                <a:noFill/>
              </a:ln>
              <a:solidFill>
                <a:srgbClr val="422657"/>
              </a:solidFill>
              <a:effectLst/>
              <a:uLnTx/>
              <a:uFillTx/>
              <a:latin typeface="Raleway" pitchFamily="2" charset="0"/>
              <a:ea typeface="Times New Roman" panose="02020603050405020304" pitchFamily="18" charset="0"/>
            </a:endParaRPr>
          </a:p>
        </p:txBody>
      </p:sp>
      <p:sp>
        <p:nvSpPr>
          <p:cNvPr id="9" name="TextBox 31">
            <a:extLst>
              <a:ext uri="{FF2B5EF4-FFF2-40B4-BE49-F238E27FC236}">
                <a16:creationId xmlns:a16="http://schemas.microsoft.com/office/drawing/2014/main" id="{1D354D0B-7286-41E7-8C51-1769DDEDA609}"/>
              </a:ext>
            </a:extLst>
          </p:cNvPr>
          <p:cNvSpPr txBox="1"/>
          <p:nvPr/>
        </p:nvSpPr>
        <p:spPr>
          <a:xfrm>
            <a:off x="1813236" y="5437290"/>
            <a:ext cx="2209800" cy="33972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all" spc="0" normalizeH="0" baseline="0" noProof="0">
                <a:ln>
                  <a:noFill/>
                </a:ln>
                <a:solidFill>
                  <a:srgbClr val="422657"/>
                </a:solidFill>
                <a:effectLst/>
                <a:uLnTx/>
                <a:uFillTx/>
                <a:latin typeface="Raleway" pitchFamily="2" charset="0"/>
                <a:cs typeface="Arial" panose="020B0604020202020204" pitchFamily="34" charset="0"/>
              </a:rPr>
              <a:t>Features</a:t>
            </a:r>
            <a:endParaRPr kumimoji="0" lang="en-GB" sz="1200" b="0" i="0" u="none" strike="noStrike" kern="1200" cap="none" spc="0" normalizeH="0" baseline="0" noProof="0">
              <a:ln>
                <a:noFill/>
              </a:ln>
              <a:solidFill>
                <a:srgbClr val="422657"/>
              </a:solidFill>
              <a:effectLst/>
              <a:uLnTx/>
              <a:uFillTx/>
              <a:latin typeface="Raleway" pitchFamily="2" charset="0"/>
              <a:ea typeface="Times New Roman" panose="02020603050405020304" pitchFamily="18" charset="0"/>
            </a:endParaRPr>
          </a:p>
        </p:txBody>
      </p:sp>
      <p:sp>
        <p:nvSpPr>
          <p:cNvPr id="10" name="TextBox 32">
            <a:extLst>
              <a:ext uri="{FF2B5EF4-FFF2-40B4-BE49-F238E27FC236}">
                <a16:creationId xmlns:a16="http://schemas.microsoft.com/office/drawing/2014/main" id="{C4B73D9E-65B9-444F-9B43-DEBAC6C4B67C}"/>
              </a:ext>
            </a:extLst>
          </p:cNvPr>
          <p:cNvSpPr txBox="1"/>
          <p:nvPr/>
        </p:nvSpPr>
        <p:spPr>
          <a:xfrm>
            <a:off x="3612379" y="5029200"/>
            <a:ext cx="5912618" cy="101566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Raleway" pitchFamily="2" charset="0"/>
              </a:rPr>
              <a:t>Lead-gen, demand gen, ABM knowledge. </a:t>
            </a:r>
            <a:r>
              <a:rPr lang="en-US" sz="1000">
                <a:solidFill>
                  <a:srgbClr val="FFFFFF"/>
                </a:solidFill>
                <a:latin typeface="Raleway" pitchFamily="2" charset="0"/>
              </a:rPr>
              <a:t>Expertise</a:t>
            </a:r>
            <a:r>
              <a:rPr kumimoji="0" lang="en-US" sz="1000" b="0" i="0" u="none" strike="noStrike" kern="1200" cap="none" spc="0" normalizeH="0" baseline="0" noProof="0">
                <a:ln>
                  <a:noFill/>
                </a:ln>
                <a:solidFill>
                  <a:srgbClr val="FFFFFF"/>
                </a:solidFill>
                <a:effectLst/>
                <a:uLnTx/>
                <a:uFillTx/>
                <a:latin typeface="Raleway" pitchFamily="2" charset="0"/>
              </a:rPr>
              <a:t>, approaches &amp; methodologies.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rgbClr val="FFFFFF"/>
                </a:solidFill>
                <a:latin typeface="Raleway" pitchFamily="2" charset="0"/>
              </a:rPr>
              <a:t>Insights, research, data &amp; data analysis, strategy, planning, creative, content,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rgbClr val="FFFFFF"/>
                </a:solidFill>
                <a:latin typeface="Raleway" pitchFamily="2" charset="0"/>
              </a:rPr>
              <a:t>development and marketing.</a:t>
            </a:r>
          </a:p>
          <a:p>
            <a:pPr algn="ctr">
              <a:defRPr/>
            </a:pPr>
            <a:r>
              <a:rPr lang="en-GB" sz="1000">
                <a:solidFill>
                  <a:srgbClr val="FFFFFF"/>
                </a:solidFill>
                <a:latin typeface="Raleway" pitchFamily="2" charset="0"/>
                <a:cs typeface="Gotham-Book"/>
              </a:rPr>
              <a:t>Award-winning results. </a:t>
            </a:r>
          </a:p>
          <a:p>
            <a:pPr algn="ctr">
              <a:defRPr/>
            </a:pPr>
            <a:r>
              <a:rPr lang="en-GB" sz="1000">
                <a:solidFill>
                  <a:srgbClr val="FFFFFF"/>
                </a:solidFill>
                <a:latin typeface="Raleway" pitchFamily="2" charset="0"/>
                <a:cs typeface="Gotham-Book"/>
              </a:rPr>
              <a:t>Backed by Xeim - Excellence in Marketing – access to a wide range of tools &amp; services.</a:t>
            </a:r>
            <a:endParaRPr kumimoji="0" lang="en-US" sz="1000" b="0" i="0" u="none" strike="noStrike" kern="1200" cap="none" spc="0" normalizeH="0" baseline="0" noProof="0">
              <a:ln>
                <a:noFill/>
              </a:ln>
              <a:solidFill>
                <a:srgbClr val="FFFFFF"/>
              </a:solidFill>
              <a:effectLst/>
              <a:uLnTx/>
              <a:uFillTx/>
              <a:latin typeface="Raleway"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Raleway" pitchFamily="2" charset="0"/>
            </a:endParaRPr>
          </a:p>
        </p:txBody>
      </p:sp>
      <p:sp>
        <p:nvSpPr>
          <p:cNvPr id="11" name="TextBox 33">
            <a:extLst>
              <a:ext uri="{FF2B5EF4-FFF2-40B4-BE49-F238E27FC236}">
                <a16:creationId xmlns:a16="http://schemas.microsoft.com/office/drawing/2014/main" id="{CEDCA103-1396-4A10-951D-3E9EB6870383}"/>
              </a:ext>
            </a:extLst>
          </p:cNvPr>
          <p:cNvSpPr txBox="1"/>
          <p:nvPr/>
        </p:nvSpPr>
        <p:spPr>
          <a:xfrm>
            <a:off x="3975934" y="4334791"/>
            <a:ext cx="5185509" cy="712470"/>
          </a:xfrm>
          <a:prstGeom prst="rect">
            <a:avLst/>
          </a:prstGeom>
          <a:noFill/>
        </p:spPr>
        <p:txBody>
          <a:bodyPr wrap="square" rtlCol="0" anchor="ctr">
            <a:noAutofit/>
          </a:bodyPr>
          <a:lstStyle/>
          <a:p>
            <a:pPr lvl="0" algn="ctr">
              <a:defRPr/>
            </a:pPr>
            <a:r>
              <a:rPr lang="en-GB" sz="1000">
                <a:solidFill>
                  <a:srgbClr val="FFFFFF"/>
                </a:solidFill>
                <a:latin typeface="Raleway" pitchFamily="2" charset="0"/>
              </a:rPr>
              <a:t>Better business results - growth.</a:t>
            </a:r>
          </a:p>
          <a:p>
            <a:pPr lvl="0" algn="ctr">
              <a:defRPr/>
            </a:pPr>
            <a:r>
              <a:rPr kumimoji="0" lang="en-GB" sz="1000" b="0" i="0" u="none" strike="noStrike" kern="1200" cap="none" spc="0" normalizeH="0" baseline="0" noProof="0">
                <a:ln>
                  <a:noFill/>
                </a:ln>
                <a:solidFill>
                  <a:srgbClr val="FFFFFF"/>
                </a:solidFill>
                <a:effectLst/>
                <a:uLnTx/>
                <a:uFillTx/>
                <a:latin typeface="Raleway" pitchFamily="2" charset="0"/>
                <a:cs typeface="Gotham-Book"/>
              </a:rPr>
              <a:t>‘Winning your next key account’</a:t>
            </a:r>
          </a:p>
          <a:p>
            <a:pPr lvl="0" algn="ctr">
              <a:defRPr/>
            </a:pPr>
            <a:r>
              <a:rPr lang="en-GB" sz="1000">
                <a:solidFill>
                  <a:srgbClr val="FFFFFF"/>
                </a:solidFill>
                <a:latin typeface="Raleway" pitchFamily="2" charset="0"/>
                <a:cs typeface="Gotham-Book"/>
              </a:rPr>
              <a:t>Increased brand awareness and consideration.</a:t>
            </a:r>
          </a:p>
        </p:txBody>
      </p:sp>
      <p:sp>
        <p:nvSpPr>
          <p:cNvPr id="12" name="TextBox 34">
            <a:extLst>
              <a:ext uri="{FF2B5EF4-FFF2-40B4-BE49-F238E27FC236}">
                <a16:creationId xmlns:a16="http://schemas.microsoft.com/office/drawing/2014/main" id="{B277EECD-E878-465A-BB32-62B52C91A311}"/>
              </a:ext>
            </a:extLst>
          </p:cNvPr>
          <p:cNvSpPr txBox="1"/>
          <p:nvPr/>
        </p:nvSpPr>
        <p:spPr>
          <a:xfrm>
            <a:off x="4493134" y="3669851"/>
            <a:ext cx="4026798" cy="489526"/>
          </a:xfrm>
          <a:prstGeom prst="rect">
            <a:avLst/>
          </a:prstGeom>
          <a:noFill/>
        </p:spPr>
        <p:txBody>
          <a:bodyPr wrap="square" rtlCol="0" anchor="ctr">
            <a:noAutofit/>
          </a:bodyPr>
          <a:lstStyle/>
          <a:p>
            <a:pPr lvl="0" algn="ctr">
              <a:defRPr/>
            </a:pPr>
            <a:r>
              <a:rPr kumimoji="0" lang="en-GB" sz="1000" b="0" i="0" u="none" strike="noStrike" kern="1200" cap="none" spc="0" normalizeH="0" baseline="0" noProof="0">
                <a:ln>
                  <a:noFill/>
                </a:ln>
                <a:solidFill>
                  <a:srgbClr val="FFFFFF"/>
                </a:solidFill>
                <a:effectLst/>
                <a:uLnTx/>
                <a:uFillTx/>
                <a:latin typeface="Raleway" pitchFamily="2" charset="0"/>
              </a:rPr>
              <a:t>Inform</a:t>
            </a:r>
            <a:r>
              <a:rPr lang="en-GB" sz="1000">
                <a:solidFill>
                  <a:srgbClr val="FFFFFF"/>
                </a:solidFill>
                <a:latin typeface="Raleway" pitchFamily="2" charset="0"/>
              </a:rPr>
              <a:t>ed &amp; enabled, impressed, supported &amp; reassured, </a:t>
            </a:r>
          </a:p>
          <a:p>
            <a:pPr lvl="0" algn="ctr">
              <a:defRPr/>
            </a:pPr>
            <a:r>
              <a:rPr lang="en-GB" sz="1000">
                <a:solidFill>
                  <a:srgbClr val="FFFFFF"/>
                </a:solidFill>
                <a:latin typeface="Raleway" pitchFamily="2" charset="0"/>
              </a:rPr>
              <a:t>Inspired and challenged.</a:t>
            </a:r>
            <a:endParaRPr kumimoji="0" lang="en-GB" sz="1000" b="0" i="0" u="none" strike="noStrike" kern="1200" cap="none" spc="0" normalizeH="0" baseline="0" noProof="0">
              <a:ln>
                <a:noFill/>
              </a:ln>
              <a:solidFill>
                <a:srgbClr val="FFFFFF"/>
              </a:solidFill>
              <a:effectLst/>
              <a:uLnTx/>
              <a:uFillTx/>
              <a:latin typeface="Raleway" pitchFamily="2" charset="0"/>
            </a:endParaRPr>
          </a:p>
        </p:txBody>
      </p:sp>
      <p:sp>
        <p:nvSpPr>
          <p:cNvPr id="13" name="TextBox 35">
            <a:extLst>
              <a:ext uri="{FF2B5EF4-FFF2-40B4-BE49-F238E27FC236}">
                <a16:creationId xmlns:a16="http://schemas.microsoft.com/office/drawing/2014/main" id="{E9EFED0F-77D8-4FBD-B343-73E0F422E594}"/>
              </a:ext>
            </a:extLst>
          </p:cNvPr>
          <p:cNvSpPr txBox="1"/>
          <p:nvPr/>
        </p:nvSpPr>
        <p:spPr>
          <a:xfrm>
            <a:off x="5252034" y="2814222"/>
            <a:ext cx="2549802" cy="724097"/>
          </a:xfrm>
          <a:prstGeom prst="rect">
            <a:avLst/>
          </a:prstGeom>
          <a:noFill/>
        </p:spPr>
        <p:txBody>
          <a:bodyPr wrap="square" rtlCol="0" anchor="ctr">
            <a:noAutofit/>
          </a:bodyPr>
          <a:lstStyle/>
          <a:p>
            <a:pPr marR="0" indent="0" algn="ctr" fontAlgn="auto">
              <a:lnSpc>
                <a:spcPct val="100000"/>
              </a:lnSpc>
              <a:spcBef>
                <a:spcPts val="0"/>
              </a:spcBef>
              <a:spcAft>
                <a:spcPts val="0"/>
              </a:spcAft>
              <a:buClrTx/>
              <a:buSzTx/>
              <a:buFontTx/>
              <a:buNone/>
              <a:tabLst/>
              <a:defRPr/>
            </a:pPr>
            <a:r>
              <a:rPr lang="en-GB" sz="1000">
                <a:solidFill>
                  <a:srgbClr val="FFFFFF"/>
                </a:solidFill>
                <a:latin typeface="Raleway" pitchFamily="2" charset="0"/>
              </a:rPr>
              <a:t>Expert, accountable, driven, principled</a:t>
            </a:r>
            <a:endParaRPr kumimoji="0" lang="en-GB" sz="1000" b="0" i="0" u="none" strike="noStrike" kern="1200" spc="133" normalizeH="0" baseline="0" noProof="0">
              <a:ln>
                <a:noFill/>
              </a:ln>
              <a:solidFill>
                <a:srgbClr val="FFFFFF"/>
              </a:solidFill>
              <a:effectLst/>
              <a:uLnTx/>
              <a:uFillTx/>
              <a:latin typeface="Raleway" pitchFamily="2" charset="0"/>
              <a:cs typeface="Novecento sans wide Normal"/>
            </a:endParaRPr>
          </a:p>
        </p:txBody>
      </p:sp>
      <p:sp>
        <p:nvSpPr>
          <p:cNvPr id="14" name="TextBox 36">
            <a:extLst>
              <a:ext uri="{FF2B5EF4-FFF2-40B4-BE49-F238E27FC236}">
                <a16:creationId xmlns:a16="http://schemas.microsoft.com/office/drawing/2014/main" id="{70B7AC03-4E2B-4203-B238-D1437F304525}"/>
              </a:ext>
            </a:extLst>
          </p:cNvPr>
          <p:cNvSpPr txBox="1"/>
          <p:nvPr/>
        </p:nvSpPr>
        <p:spPr>
          <a:xfrm>
            <a:off x="5865321" y="1905000"/>
            <a:ext cx="1282423" cy="64262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bg1"/>
                </a:solidFill>
                <a:latin typeface="Raleway" pitchFamily="2" charset="0"/>
              </a:rPr>
              <a:t>THE B2B marketing experts, helping brands better connect to their audience.</a:t>
            </a:r>
            <a:endParaRPr kumimoji="0" lang="en-GB" sz="1000" b="0" i="0" u="none" strike="noStrike" kern="1200" cap="none" spc="0" normalizeH="0" baseline="0" noProof="0">
              <a:ln>
                <a:noFill/>
              </a:ln>
              <a:solidFill>
                <a:schemeClr val="bg1"/>
              </a:solidFill>
              <a:effectLst/>
              <a:uLnTx/>
              <a:uFillTx/>
              <a:latin typeface="Raleway" pitchFamily="2" charset="0"/>
            </a:endParaRPr>
          </a:p>
        </p:txBody>
      </p:sp>
      <p:cxnSp>
        <p:nvCxnSpPr>
          <p:cNvPr id="15" name="Straight Connector 14">
            <a:extLst>
              <a:ext uri="{FF2B5EF4-FFF2-40B4-BE49-F238E27FC236}">
                <a16:creationId xmlns:a16="http://schemas.microsoft.com/office/drawing/2014/main" id="{110170E3-6F83-4D7F-9006-641F82F89626}"/>
              </a:ext>
            </a:extLst>
          </p:cNvPr>
          <p:cNvCxnSpPr/>
          <p:nvPr/>
        </p:nvCxnSpPr>
        <p:spPr>
          <a:xfrm>
            <a:off x="1915347" y="3502998"/>
            <a:ext cx="2819400" cy="0"/>
          </a:xfrm>
          <a:prstGeom prst="line">
            <a:avLst/>
          </a:prstGeom>
          <a:noFill/>
          <a:ln w="19050" cap="flat" cmpd="sng" algn="ctr">
            <a:solidFill>
              <a:srgbClr val="422657"/>
            </a:solidFill>
            <a:prstDash val="solid"/>
          </a:ln>
          <a:effectLst/>
        </p:spPr>
      </p:cxnSp>
      <p:cxnSp>
        <p:nvCxnSpPr>
          <p:cNvPr id="16" name="Straight Connector 15">
            <a:extLst>
              <a:ext uri="{FF2B5EF4-FFF2-40B4-BE49-F238E27FC236}">
                <a16:creationId xmlns:a16="http://schemas.microsoft.com/office/drawing/2014/main" id="{5F8865A0-831D-4B19-9B67-501E13665186}"/>
              </a:ext>
            </a:extLst>
          </p:cNvPr>
          <p:cNvCxnSpPr>
            <a:cxnSpLocks/>
          </p:cNvCxnSpPr>
          <p:nvPr/>
        </p:nvCxnSpPr>
        <p:spPr>
          <a:xfrm>
            <a:off x="1911593" y="4312241"/>
            <a:ext cx="2266901" cy="0"/>
          </a:xfrm>
          <a:prstGeom prst="line">
            <a:avLst/>
          </a:prstGeom>
          <a:noFill/>
          <a:ln w="19050" cap="flat" cmpd="sng" algn="ctr">
            <a:solidFill>
              <a:srgbClr val="422657"/>
            </a:solidFill>
            <a:prstDash val="solid"/>
          </a:ln>
          <a:effectLst/>
        </p:spPr>
      </p:cxnSp>
      <p:cxnSp>
        <p:nvCxnSpPr>
          <p:cNvPr id="17" name="Straight Connector 16">
            <a:extLst>
              <a:ext uri="{FF2B5EF4-FFF2-40B4-BE49-F238E27FC236}">
                <a16:creationId xmlns:a16="http://schemas.microsoft.com/office/drawing/2014/main" id="{E066A54A-9131-4EDA-BB61-5EA48994C156}"/>
              </a:ext>
            </a:extLst>
          </p:cNvPr>
          <p:cNvCxnSpPr/>
          <p:nvPr/>
        </p:nvCxnSpPr>
        <p:spPr>
          <a:xfrm>
            <a:off x="1885950" y="2698623"/>
            <a:ext cx="3371850" cy="0"/>
          </a:xfrm>
          <a:prstGeom prst="line">
            <a:avLst/>
          </a:prstGeom>
          <a:noFill/>
          <a:ln w="19050" cap="flat" cmpd="sng" algn="ctr">
            <a:solidFill>
              <a:srgbClr val="422657"/>
            </a:solidFill>
            <a:prstDash val="solid"/>
          </a:ln>
          <a:effectLst/>
        </p:spPr>
      </p:cxnSp>
      <p:cxnSp>
        <p:nvCxnSpPr>
          <p:cNvPr id="18" name="Straight Connector 17">
            <a:extLst>
              <a:ext uri="{FF2B5EF4-FFF2-40B4-BE49-F238E27FC236}">
                <a16:creationId xmlns:a16="http://schemas.microsoft.com/office/drawing/2014/main" id="{FA1FE49B-5AF1-4222-BC1E-BD66CF18C9B1}"/>
              </a:ext>
            </a:extLst>
          </p:cNvPr>
          <p:cNvCxnSpPr/>
          <p:nvPr/>
        </p:nvCxnSpPr>
        <p:spPr>
          <a:xfrm>
            <a:off x="1913815" y="5082821"/>
            <a:ext cx="1752600" cy="1270"/>
          </a:xfrm>
          <a:prstGeom prst="line">
            <a:avLst/>
          </a:prstGeom>
          <a:noFill/>
          <a:ln w="19050" cap="flat" cmpd="sng" algn="ctr">
            <a:solidFill>
              <a:srgbClr val="422657"/>
            </a:solidFill>
            <a:prstDash val="solid"/>
          </a:ln>
          <a:effectLst/>
        </p:spPr>
      </p:cxnSp>
      <p:sp>
        <p:nvSpPr>
          <p:cNvPr id="19" name="TextBox 18">
            <a:extLst>
              <a:ext uri="{FF2B5EF4-FFF2-40B4-BE49-F238E27FC236}">
                <a16:creationId xmlns:a16="http://schemas.microsoft.com/office/drawing/2014/main" id="{ECAED780-EC10-404D-902A-1DA2558E1BDD}"/>
              </a:ext>
            </a:extLst>
          </p:cNvPr>
          <p:cNvSpPr txBox="1"/>
          <p:nvPr/>
        </p:nvSpPr>
        <p:spPr>
          <a:xfrm>
            <a:off x="6924807" y="1332032"/>
            <a:ext cx="2967217" cy="307777"/>
          </a:xfrm>
          <a:prstGeom prst="rect">
            <a:avLst/>
          </a:prstGeom>
          <a:noFill/>
        </p:spPr>
        <p:txBody>
          <a:bodyPr wrap="square" rtlCol="0">
            <a:spAutoFit/>
          </a:bodyPr>
          <a:lstStyle/>
          <a:p>
            <a:pPr algn="ctr"/>
            <a:r>
              <a:rPr lang="en-GB" sz="1400">
                <a:solidFill>
                  <a:srgbClr val="5C5470"/>
                </a:solidFill>
                <a:latin typeface="Raleway" pitchFamily="2" charset="0"/>
              </a:rPr>
              <a:t>YOUR MARKETING EXPERTS </a:t>
            </a:r>
            <a:endParaRPr lang="en-GB" sz="1600">
              <a:solidFill>
                <a:srgbClr val="5C5470"/>
              </a:solidFill>
              <a:latin typeface="Raleway" pitchFamily="2" charset="0"/>
            </a:endParaRPr>
          </a:p>
        </p:txBody>
      </p:sp>
      <p:pic>
        <p:nvPicPr>
          <p:cNvPr id="1026" name="Picture 2">
            <a:extLst>
              <a:ext uri="{FF2B5EF4-FFF2-40B4-BE49-F238E27FC236}">
                <a16:creationId xmlns:a16="http://schemas.microsoft.com/office/drawing/2014/main" id="{8F51A71C-D688-4C42-B311-F2D3898A68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2796" y="345055"/>
            <a:ext cx="2391237" cy="984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48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E04442-2B17-4FC8-B334-AF3B5C6E69AF}"/>
              </a:ext>
            </a:extLst>
          </p:cNvPr>
          <p:cNvSpPr>
            <a:spLocks noGrp="1"/>
          </p:cNvSpPr>
          <p:nvPr>
            <p:ph type="body" sz="quarter" idx="10"/>
          </p:nvPr>
        </p:nvSpPr>
        <p:spPr>
          <a:xfrm>
            <a:off x="705600" y="685800"/>
            <a:ext cx="7200000" cy="533400"/>
          </a:xfrm>
        </p:spPr>
        <p:txBody>
          <a:bodyPr/>
          <a:lstStyle/>
          <a:p>
            <a:r>
              <a:rPr lang="en-GB" sz="2800" b="1">
                <a:solidFill>
                  <a:srgbClr val="5C5470"/>
                </a:solidFill>
              </a:rPr>
              <a:t>5. Brand Essence &amp; Personality </a:t>
            </a:r>
            <a:endParaRPr lang="en-GB" sz="2800">
              <a:solidFill>
                <a:srgbClr val="5C5470"/>
              </a:solidFill>
            </a:endParaRPr>
          </a:p>
        </p:txBody>
      </p:sp>
      <p:sp>
        <p:nvSpPr>
          <p:cNvPr id="3" name="Text Placeholder 2">
            <a:extLst>
              <a:ext uri="{FF2B5EF4-FFF2-40B4-BE49-F238E27FC236}">
                <a16:creationId xmlns:a16="http://schemas.microsoft.com/office/drawing/2014/main" id="{CFF6EA35-0F64-4DA4-B606-32DC60D0D529}"/>
              </a:ext>
            </a:extLst>
          </p:cNvPr>
          <p:cNvSpPr>
            <a:spLocks noGrp="1"/>
          </p:cNvSpPr>
          <p:nvPr>
            <p:ph type="body" sz="quarter" idx="11"/>
          </p:nvPr>
        </p:nvSpPr>
        <p:spPr>
          <a:xfrm>
            <a:off x="704850" y="1256400"/>
            <a:ext cx="9582149" cy="366252"/>
          </a:xfrm>
        </p:spPr>
        <p:txBody>
          <a:bodyPr anchor="b"/>
          <a:lstStyle/>
          <a:p>
            <a:r>
              <a:rPr lang="en-GB" sz="1400">
                <a:latin typeface="Raleway" pitchFamily="2" charset="0"/>
              </a:rPr>
              <a:t>Essence – The B2B marketing experts, helping brands achieve their goals and better connect to their audience. </a:t>
            </a:r>
          </a:p>
        </p:txBody>
      </p:sp>
      <p:sp>
        <p:nvSpPr>
          <p:cNvPr id="4" name="Text Placeholder 3">
            <a:extLst>
              <a:ext uri="{FF2B5EF4-FFF2-40B4-BE49-F238E27FC236}">
                <a16:creationId xmlns:a16="http://schemas.microsoft.com/office/drawing/2014/main" id="{96D521E4-894A-457C-8B95-D5B1B3DF6E26}"/>
              </a:ext>
            </a:extLst>
          </p:cNvPr>
          <p:cNvSpPr>
            <a:spLocks noGrp="1"/>
          </p:cNvSpPr>
          <p:nvPr>
            <p:ph type="body" sz="quarter" idx="4294967295"/>
          </p:nvPr>
        </p:nvSpPr>
        <p:spPr>
          <a:xfrm>
            <a:off x="628878" y="2427174"/>
            <a:ext cx="5232400" cy="3395663"/>
          </a:xfrm>
          <a:prstGeom prst="rect">
            <a:avLst/>
          </a:prstGeom>
        </p:spPr>
        <p:txBody>
          <a:bodyPr/>
          <a:lstStyle/>
          <a:p>
            <a:pPr marL="0" indent="0">
              <a:buNone/>
            </a:pPr>
            <a:r>
              <a:rPr lang="en-GB" sz="2400" b="1">
                <a:solidFill>
                  <a:srgbClr val="5C5470"/>
                </a:solidFill>
                <a:latin typeface="Raleway" pitchFamily="2" charset="0"/>
              </a:rPr>
              <a:t>IS</a:t>
            </a:r>
          </a:p>
          <a:p>
            <a:pPr marL="285750" indent="-285750">
              <a:buFont typeface="Wingdings" panose="05000000000000000000" pitchFamily="2" charset="2"/>
              <a:buChar char="§"/>
            </a:pPr>
            <a:r>
              <a:rPr lang="en-GB" sz="1600" b="0">
                <a:solidFill>
                  <a:srgbClr val="5C5470"/>
                </a:solidFill>
                <a:latin typeface="Raleway" pitchFamily="2" charset="0"/>
              </a:rPr>
              <a:t>Passionate </a:t>
            </a:r>
          </a:p>
          <a:p>
            <a:pPr marL="285750" indent="-285750">
              <a:buFont typeface="Wingdings" panose="05000000000000000000" pitchFamily="2" charset="2"/>
              <a:buChar char="§"/>
            </a:pPr>
            <a:r>
              <a:rPr lang="en-GB" sz="1600" b="0">
                <a:solidFill>
                  <a:srgbClr val="5C5470"/>
                </a:solidFill>
                <a:latin typeface="Raleway" pitchFamily="2" charset="0"/>
              </a:rPr>
              <a:t>Trusted &amp; approachable </a:t>
            </a:r>
          </a:p>
          <a:p>
            <a:pPr marL="285750" indent="-285750">
              <a:buFont typeface="Wingdings" panose="05000000000000000000" pitchFamily="2" charset="2"/>
              <a:buChar char="§"/>
            </a:pPr>
            <a:r>
              <a:rPr lang="en-GB" sz="1600" b="0">
                <a:solidFill>
                  <a:srgbClr val="5C5470"/>
                </a:solidFill>
                <a:latin typeface="Raleway" pitchFamily="2" charset="0"/>
              </a:rPr>
              <a:t>Collaborative &amp; flexible </a:t>
            </a:r>
          </a:p>
          <a:p>
            <a:pPr marL="285750" indent="-285750">
              <a:buFont typeface="Wingdings" panose="05000000000000000000" pitchFamily="2" charset="2"/>
              <a:buChar char="§"/>
            </a:pPr>
            <a:r>
              <a:rPr lang="en-GB" sz="1600" b="0">
                <a:solidFill>
                  <a:srgbClr val="5C5470"/>
                </a:solidFill>
                <a:latin typeface="Raleway" pitchFamily="2" charset="0"/>
              </a:rPr>
              <a:t>Intelligent and knowledgeable </a:t>
            </a:r>
          </a:p>
          <a:p>
            <a:pPr marL="285750" indent="-285750">
              <a:buFont typeface="Wingdings" panose="05000000000000000000" pitchFamily="2" charset="2"/>
              <a:buChar char="§"/>
            </a:pPr>
            <a:r>
              <a:rPr lang="en-GB" sz="1600" b="0">
                <a:solidFill>
                  <a:srgbClr val="5C5470"/>
                </a:solidFill>
                <a:latin typeface="Raleway" pitchFamily="2" charset="0"/>
              </a:rPr>
              <a:t>Frank &amp; honest – not afraid to tell a client what they really need </a:t>
            </a:r>
          </a:p>
          <a:p>
            <a:pPr marL="285750" indent="-285750">
              <a:buFont typeface="Wingdings" panose="05000000000000000000" pitchFamily="2" charset="2"/>
              <a:buChar char="§"/>
            </a:pPr>
            <a:r>
              <a:rPr lang="en-GB" sz="1600" b="0">
                <a:solidFill>
                  <a:srgbClr val="5C5470"/>
                </a:solidFill>
                <a:latin typeface="Raleway" pitchFamily="2" charset="0"/>
              </a:rPr>
              <a:t>Creative </a:t>
            </a:r>
          </a:p>
          <a:p>
            <a:pPr marL="285750" indent="-285750">
              <a:buFont typeface="Wingdings" panose="05000000000000000000" pitchFamily="2" charset="2"/>
              <a:buChar char="§"/>
            </a:pPr>
            <a:r>
              <a:rPr lang="en-GB" sz="1600" b="0">
                <a:solidFill>
                  <a:srgbClr val="5C5470"/>
                </a:solidFill>
                <a:latin typeface="Raleway" pitchFamily="2" charset="0"/>
              </a:rPr>
              <a:t>Fun and playful – family feel </a:t>
            </a:r>
          </a:p>
          <a:p>
            <a:pPr marL="285750" indent="-285750">
              <a:buFont typeface="Wingdings" panose="05000000000000000000" pitchFamily="2" charset="2"/>
              <a:buChar char="§"/>
            </a:pPr>
            <a:r>
              <a:rPr lang="en-GB" sz="1600">
                <a:solidFill>
                  <a:srgbClr val="5C5470"/>
                </a:solidFill>
                <a:latin typeface="Raleway" pitchFamily="2" charset="0"/>
              </a:rPr>
              <a:t>Pragmatic </a:t>
            </a:r>
          </a:p>
          <a:p>
            <a:pPr marL="285750" indent="-285750">
              <a:buFont typeface="Wingdings" panose="05000000000000000000" pitchFamily="2" charset="2"/>
              <a:buChar char="§"/>
            </a:pPr>
            <a:r>
              <a:rPr lang="en-GB" sz="1600" b="0">
                <a:solidFill>
                  <a:srgbClr val="5C5470"/>
                </a:solidFill>
                <a:latin typeface="Raleway" pitchFamily="2" charset="0"/>
              </a:rPr>
              <a:t>Principled and ethical </a:t>
            </a:r>
            <a:endParaRPr lang="en-GB" b="0">
              <a:solidFill>
                <a:srgbClr val="5C5470"/>
              </a:solidFill>
              <a:latin typeface="Raleway" pitchFamily="2" charset="0"/>
            </a:endParaRPr>
          </a:p>
        </p:txBody>
      </p:sp>
      <p:sp>
        <p:nvSpPr>
          <p:cNvPr id="5" name="Text Placeholder 4">
            <a:extLst>
              <a:ext uri="{FF2B5EF4-FFF2-40B4-BE49-F238E27FC236}">
                <a16:creationId xmlns:a16="http://schemas.microsoft.com/office/drawing/2014/main" id="{F37DDAC7-CCF8-432A-9C7E-AA6B2733F111}"/>
              </a:ext>
            </a:extLst>
          </p:cNvPr>
          <p:cNvSpPr>
            <a:spLocks noGrp="1"/>
          </p:cNvSpPr>
          <p:nvPr>
            <p:ph type="body" sz="quarter" idx="4294967295"/>
          </p:nvPr>
        </p:nvSpPr>
        <p:spPr>
          <a:xfrm>
            <a:off x="7010400" y="2362200"/>
            <a:ext cx="5181600" cy="3395663"/>
          </a:xfrm>
          <a:prstGeom prst="rect">
            <a:avLst/>
          </a:prstGeom>
        </p:spPr>
        <p:txBody>
          <a:bodyPr/>
          <a:lstStyle/>
          <a:p>
            <a:pPr marL="0" indent="0">
              <a:buFont typeface="Arial" panose="020B0604020202020204" pitchFamily="34" charset="0"/>
              <a:buNone/>
            </a:pPr>
            <a:r>
              <a:rPr lang="en-GB" sz="2400" b="1">
                <a:solidFill>
                  <a:srgbClr val="5C5470"/>
                </a:solidFill>
                <a:latin typeface="Raleway" pitchFamily="2" charset="0"/>
              </a:rPr>
              <a:t>ISN’T</a:t>
            </a:r>
          </a:p>
          <a:p>
            <a:pPr marL="285750" indent="-285750">
              <a:buFont typeface="Wingdings" panose="05000000000000000000" pitchFamily="2" charset="2"/>
              <a:buChar char="§"/>
            </a:pPr>
            <a:r>
              <a:rPr lang="en-GB" sz="1600" b="0">
                <a:solidFill>
                  <a:srgbClr val="5C5470"/>
                </a:solidFill>
                <a:latin typeface="Raleway" pitchFamily="2" charset="0"/>
              </a:rPr>
              <a:t>Boring or stuffy </a:t>
            </a:r>
          </a:p>
          <a:p>
            <a:pPr marL="285750" indent="-285750">
              <a:buFont typeface="Wingdings" panose="05000000000000000000" pitchFamily="2" charset="2"/>
              <a:buChar char="§"/>
            </a:pPr>
            <a:r>
              <a:rPr lang="en-GB" sz="1600" b="0">
                <a:solidFill>
                  <a:srgbClr val="5C5470"/>
                </a:solidFill>
                <a:latin typeface="Raleway" pitchFamily="2" charset="0"/>
              </a:rPr>
              <a:t>Cold or exclusive </a:t>
            </a:r>
          </a:p>
          <a:p>
            <a:pPr marL="285750" indent="-285750">
              <a:buFont typeface="Wingdings" panose="05000000000000000000" pitchFamily="2" charset="2"/>
              <a:buChar char="§"/>
            </a:pPr>
            <a:r>
              <a:rPr lang="en-GB" sz="1600" b="0">
                <a:solidFill>
                  <a:srgbClr val="5C5470"/>
                </a:solidFill>
                <a:latin typeface="Raleway" pitchFamily="2" charset="0"/>
              </a:rPr>
              <a:t>Traditional or dull </a:t>
            </a:r>
          </a:p>
          <a:p>
            <a:pPr marL="285750" indent="-285750">
              <a:buFont typeface="Wingdings" panose="05000000000000000000" pitchFamily="2" charset="2"/>
              <a:buChar char="§"/>
            </a:pPr>
            <a:r>
              <a:rPr lang="en-GB" sz="1600" b="0">
                <a:solidFill>
                  <a:srgbClr val="5C5470"/>
                </a:solidFill>
                <a:latin typeface="Raleway" pitchFamily="2" charset="0"/>
              </a:rPr>
              <a:t>Too clever or complex - no jargon </a:t>
            </a:r>
          </a:p>
          <a:p>
            <a:pPr marL="285750" indent="-285750">
              <a:buFont typeface="Wingdings" panose="05000000000000000000" pitchFamily="2" charset="2"/>
              <a:buChar char="§"/>
            </a:pPr>
            <a:r>
              <a:rPr lang="en-GB" sz="1600" b="0">
                <a:solidFill>
                  <a:srgbClr val="5C5470"/>
                </a:solidFill>
                <a:latin typeface="Raleway" pitchFamily="2" charset="0"/>
              </a:rPr>
              <a:t>Patronising </a:t>
            </a:r>
          </a:p>
          <a:p>
            <a:pPr marL="285750" indent="-285750">
              <a:buFont typeface="Wingdings" panose="05000000000000000000" pitchFamily="2" charset="2"/>
              <a:buChar char="§"/>
            </a:pPr>
            <a:r>
              <a:rPr lang="en-GB" sz="1600" b="0">
                <a:solidFill>
                  <a:srgbClr val="5C5470"/>
                </a:solidFill>
                <a:latin typeface="Raleway" pitchFamily="2" charset="0"/>
              </a:rPr>
              <a:t>London-centric </a:t>
            </a:r>
          </a:p>
          <a:p>
            <a:pPr marL="285750" indent="-285750">
              <a:buFont typeface="Wingdings" panose="05000000000000000000" pitchFamily="2" charset="2"/>
              <a:buChar char="§"/>
            </a:pPr>
            <a:r>
              <a:rPr lang="en-GB" sz="1600" b="0">
                <a:solidFill>
                  <a:srgbClr val="5C5470"/>
                </a:solidFill>
                <a:latin typeface="Raleway" pitchFamily="2" charset="0"/>
              </a:rPr>
              <a:t>Unscrupulous</a:t>
            </a:r>
          </a:p>
          <a:p>
            <a:pPr marL="285750" indent="-285750">
              <a:buFont typeface="Wingdings" panose="05000000000000000000" pitchFamily="2" charset="2"/>
              <a:buChar char="§"/>
            </a:pPr>
            <a:r>
              <a:rPr lang="en-GB" sz="1600">
                <a:solidFill>
                  <a:srgbClr val="5C5470"/>
                </a:solidFill>
                <a:latin typeface="Raleway" pitchFamily="2" charset="0"/>
              </a:rPr>
              <a:t>Self-indulgent </a:t>
            </a:r>
            <a:endParaRPr lang="en-GB" sz="1600" b="0">
              <a:solidFill>
                <a:srgbClr val="5C5470"/>
              </a:solidFill>
              <a:latin typeface="Raleway" pitchFamily="2" charset="0"/>
            </a:endParaRPr>
          </a:p>
          <a:p>
            <a:pPr marL="285750" indent="-285750">
              <a:buFont typeface="Arial" panose="020B0604020202020204" pitchFamily="34" charset="0"/>
              <a:buChar char="•"/>
            </a:pPr>
            <a:endParaRPr lang="en-GB" sz="1600" b="0">
              <a:solidFill>
                <a:srgbClr val="5C5470"/>
              </a:solidFill>
              <a:latin typeface="Raleway" pitchFamily="2" charset="0"/>
            </a:endParaRPr>
          </a:p>
        </p:txBody>
      </p:sp>
      <p:sp>
        <p:nvSpPr>
          <p:cNvPr id="6" name="Text Placeholder 1">
            <a:extLst>
              <a:ext uri="{FF2B5EF4-FFF2-40B4-BE49-F238E27FC236}">
                <a16:creationId xmlns:a16="http://schemas.microsoft.com/office/drawing/2014/main" id="{BB4E2233-D74D-4AA0-A311-92B60FA84CEA}"/>
              </a:ext>
            </a:extLst>
          </p:cNvPr>
          <p:cNvSpPr txBox="1">
            <a:spLocks/>
          </p:cNvSpPr>
          <p:nvPr/>
        </p:nvSpPr>
        <p:spPr>
          <a:xfrm>
            <a:off x="648600" y="1848677"/>
            <a:ext cx="7200000" cy="533400"/>
          </a:xfrm>
          <a:prstGeom prst="rect">
            <a:avLst/>
          </a:prstGeom>
        </p:spPr>
        <p:txBody>
          <a:bodyPr lIns="0" tIns="0" rIns="0" bIns="0" anchor="ctr"/>
          <a:lstStyle>
            <a:lvl1pPr marL="0">
              <a:defRPr sz="3200" b="1" i="0">
                <a:solidFill>
                  <a:srgbClr val="5C5470"/>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kern="0"/>
              <a:t>ReallyB2B…</a:t>
            </a:r>
          </a:p>
        </p:txBody>
      </p:sp>
    </p:spTree>
    <p:extLst>
      <p:ext uri="{BB962C8B-B14F-4D97-AF65-F5344CB8AC3E}">
        <p14:creationId xmlns:p14="http://schemas.microsoft.com/office/powerpoint/2010/main" val="2458117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F24A7F1B-5EF7-852E-3B42-21990B541D38}"/>
              </a:ext>
            </a:extLst>
          </p:cNvPr>
          <p:cNvPicPr>
            <a:picLocks noChangeAspect="1"/>
          </p:cNvPicPr>
          <p:nvPr/>
        </p:nvPicPr>
        <p:blipFill>
          <a:blip r:embed="rId3"/>
          <a:stretch>
            <a:fillRect/>
          </a:stretch>
        </p:blipFill>
        <p:spPr>
          <a:xfrm>
            <a:off x="9172648" y="2895600"/>
            <a:ext cx="1843088" cy="685800"/>
          </a:xfrm>
          <a:prstGeom prst="rect">
            <a:avLst/>
          </a:prstGeom>
        </p:spPr>
      </p:pic>
      <p:sp>
        <p:nvSpPr>
          <p:cNvPr id="2" name="Text Placeholder 1">
            <a:extLst>
              <a:ext uri="{FF2B5EF4-FFF2-40B4-BE49-F238E27FC236}">
                <a16:creationId xmlns:a16="http://schemas.microsoft.com/office/drawing/2014/main" id="{A93CB8D6-0597-4AD1-92BB-E06420F57D58}"/>
              </a:ext>
            </a:extLst>
          </p:cNvPr>
          <p:cNvSpPr>
            <a:spLocks noGrp="1"/>
          </p:cNvSpPr>
          <p:nvPr>
            <p:ph type="body" sz="quarter" idx="10"/>
          </p:nvPr>
        </p:nvSpPr>
        <p:spPr>
          <a:xfrm>
            <a:off x="755465" y="214448"/>
            <a:ext cx="7200000" cy="533400"/>
          </a:xfrm>
        </p:spPr>
        <p:txBody>
          <a:bodyPr/>
          <a:lstStyle/>
          <a:p>
            <a:r>
              <a:rPr lang="en-GB" sz="2800"/>
              <a:t>6. Positioning </a:t>
            </a:r>
          </a:p>
        </p:txBody>
      </p:sp>
      <p:sp>
        <p:nvSpPr>
          <p:cNvPr id="4" name="TextBox 3">
            <a:extLst>
              <a:ext uri="{FF2B5EF4-FFF2-40B4-BE49-F238E27FC236}">
                <a16:creationId xmlns:a16="http://schemas.microsoft.com/office/drawing/2014/main" id="{3CEB7149-3BD0-C50A-87E9-C4E2C469572C}"/>
              </a:ext>
            </a:extLst>
          </p:cNvPr>
          <p:cNvSpPr txBox="1"/>
          <p:nvPr/>
        </p:nvSpPr>
        <p:spPr>
          <a:xfrm>
            <a:off x="4187975" y="6016167"/>
            <a:ext cx="3290571" cy="307777"/>
          </a:xfrm>
          <a:prstGeom prst="rect">
            <a:avLst/>
          </a:prstGeom>
          <a:noFill/>
        </p:spPr>
        <p:txBody>
          <a:bodyPr wrap="square" lIns="91440" tIns="45720" rIns="91440" bIns="45720" rtlCol="0" anchor="t">
            <a:spAutoFit/>
          </a:bodyPr>
          <a:lstStyle/>
          <a:p>
            <a:pPr algn="ctr"/>
            <a:r>
              <a:rPr lang="en-GB" sz="1400" b="1">
                <a:solidFill>
                  <a:schemeClr val="tx1">
                    <a:lumMod val="65000"/>
                    <a:lumOff val="35000"/>
                  </a:schemeClr>
                </a:solidFill>
                <a:latin typeface="Raleway" pitchFamily="2" charset="0"/>
                <a:cs typeface="Arial"/>
              </a:rPr>
              <a:t>HYPER TARGETED APPROACH</a:t>
            </a:r>
            <a:endParaRPr lang="en-GB" sz="1400" b="1">
              <a:solidFill>
                <a:schemeClr val="tx1">
                  <a:lumMod val="65000"/>
                  <a:lumOff val="35000"/>
                </a:schemeClr>
              </a:solidFill>
              <a:latin typeface="Raleway" pitchFamily="2" charset="0"/>
            </a:endParaRPr>
          </a:p>
        </p:txBody>
      </p:sp>
      <p:sp>
        <p:nvSpPr>
          <p:cNvPr id="5" name="TextBox 4">
            <a:extLst>
              <a:ext uri="{FF2B5EF4-FFF2-40B4-BE49-F238E27FC236}">
                <a16:creationId xmlns:a16="http://schemas.microsoft.com/office/drawing/2014/main" id="{ABC9B08C-20D9-EBF2-8A7D-A4ED78BC30A4}"/>
              </a:ext>
            </a:extLst>
          </p:cNvPr>
          <p:cNvSpPr txBox="1"/>
          <p:nvPr/>
        </p:nvSpPr>
        <p:spPr>
          <a:xfrm>
            <a:off x="19242" y="3415432"/>
            <a:ext cx="2609850" cy="307777"/>
          </a:xfrm>
          <a:prstGeom prst="rect">
            <a:avLst/>
          </a:prstGeom>
          <a:noFill/>
        </p:spPr>
        <p:txBody>
          <a:bodyPr wrap="square" lIns="91440" tIns="45720" rIns="91440" bIns="45720" rtlCol="0" anchor="t">
            <a:spAutoFit/>
          </a:bodyPr>
          <a:lstStyle/>
          <a:p>
            <a:r>
              <a:rPr lang="en-GB" sz="1400" b="1">
                <a:solidFill>
                  <a:schemeClr val="tx1">
                    <a:lumMod val="65000"/>
                    <a:lumOff val="35000"/>
                  </a:schemeClr>
                </a:solidFill>
                <a:latin typeface="Raleway" pitchFamily="2" charset="0"/>
              </a:rPr>
              <a:t>END TO END SERVICE</a:t>
            </a:r>
            <a:endParaRPr lang="en-US" sz="1400" b="1">
              <a:solidFill>
                <a:schemeClr val="tx1">
                  <a:lumMod val="65000"/>
                  <a:lumOff val="35000"/>
                </a:schemeClr>
              </a:solidFill>
              <a:latin typeface="Raleway" pitchFamily="2" charset="0"/>
            </a:endParaRPr>
          </a:p>
        </p:txBody>
      </p:sp>
      <p:cxnSp>
        <p:nvCxnSpPr>
          <p:cNvPr id="6" name="Straight Arrow Connector 5">
            <a:extLst>
              <a:ext uri="{FF2B5EF4-FFF2-40B4-BE49-F238E27FC236}">
                <a16:creationId xmlns:a16="http://schemas.microsoft.com/office/drawing/2014/main" id="{536B9AE7-F826-4793-4D9B-F8FDC0C49634}"/>
              </a:ext>
            </a:extLst>
          </p:cNvPr>
          <p:cNvCxnSpPr>
            <a:cxnSpLocks/>
          </p:cNvCxnSpPr>
          <p:nvPr/>
        </p:nvCxnSpPr>
        <p:spPr>
          <a:xfrm>
            <a:off x="5833261" y="1583211"/>
            <a:ext cx="0" cy="4360389"/>
          </a:xfrm>
          <a:prstGeom prst="straightConnector1">
            <a:avLst/>
          </a:prstGeom>
          <a:ln>
            <a:solidFill>
              <a:srgbClr val="311D49"/>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B553E7A-122F-9978-2B55-D34E3CB07A4A}"/>
              </a:ext>
            </a:extLst>
          </p:cNvPr>
          <p:cNvSpPr txBox="1"/>
          <p:nvPr/>
        </p:nvSpPr>
        <p:spPr>
          <a:xfrm>
            <a:off x="2686954" y="1215992"/>
            <a:ext cx="6176864" cy="307777"/>
          </a:xfrm>
          <a:prstGeom prst="rect">
            <a:avLst/>
          </a:prstGeom>
          <a:noFill/>
        </p:spPr>
        <p:txBody>
          <a:bodyPr wrap="square">
            <a:spAutoFit/>
          </a:bodyPr>
          <a:lstStyle/>
          <a:p>
            <a:pPr algn="ctr"/>
            <a:r>
              <a:rPr lang="en-GB" sz="1400" b="1">
                <a:solidFill>
                  <a:schemeClr val="tx1">
                    <a:lumMod val="65000"/>
                    <a:lumOff val="35000"/>
                  </a:schemeClr>
                </a:solidFill>
                <a:latin typeface="Raleway" pitchFamily="2" charset="0"/>
                <a:cs typeface="Arial"/>
              </a:rPr>
              <a:t>MASS MARKET APPROACH</a:t>
            </a:r>
            <a:endParaRPr lang="en-GB" sz="1400">
              <a:latin typeface="Raleway" pitchFamily="2" charset="0"/>
            </a:endParaRPr>
          </a:p>
        </p:txBody>
      </p:sp>
      <p:cxnSp>
        <p:nvCxnSpPr>
          <p:cNvPr id="9" name="Straight Arrow Connector 8">
            <a:extLst>
              <a:ext uri="{FF2B5EF4-FFF2-40B4-BE49-F238E27FC236}">
                <a16:creationId xmlns:a16="http://schemas.microsoft.com/office/drawing/2014/main" id="{1A190588-E3FD-9938-2CD9-D26B123746E9}"/>
              </a:ext>
            </a:extLst>
          </p:cNvPr>
          <p:cNvCxnSpPr>
            <a:cxnSpLocks/>
          </p:cNvCxnSpPr>
          <p:nvPr/>
        </p:nvCxnSpPr>
        <p:spPr>
          <a:xfrm flipV="1">
            <a:off x="743661" y="3723209"/>
            <a:ext cx="10344149" cy="53889"/>
          </a:xfrm>
          <a:prstGeom prst="straightConnector1">
            <a:avLst/>
          </a:prstGeom>
          <a:ln>
            <a:solidFill>
              <a:srgbClr val="311D49"/>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F28D3D4-5302-4D07-569D-A62776C9D454}"/>
              </a:ext>
            </a:extLst>
          </p:cNvPr>
          <p:cNvPicPr>
            <a:picLocks noChangeAspect="1"/>
          </p:cNvPicPr>
          <p:nvPr/>
        </p:nvPicPr>
        <p:blipFill>
          <a:blip r:embed="rId4"/>
          <a:stretch>
            <a:fillRect/>
          </a:stretch>
        </p:blipFill>
        <p:spPr>
          <a:xfrm>
            <a:off x="10445009" y="375417"/>
            <a:ext cx="1663136" cy="640663"/>
          </a:xfrm>
          <a:prstGeom prst="rect">
            <a:avLst/>
          </a:prstGeom>
        </p:spPr>
      </p:pic>
      <p:pic>
        <p:nvPicPr>
          <p:cNvPr id="15" name="Picture 4" descr="Digital Radish | LinkedIn">
            <a:extLst>
              <a:ext uri="{FF2B5EF4-FFF2-40B4-BE49-F238E27FC236}">
                <a16:creationId xmlns:a16="http://schemas.microsoft.com/office/drawing/2014/main" id="{DFDCC2D3-045C-4B73-615C-D85082E72C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7028" y="4821488"/>
            <a:ext cx="10287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Punch! ABM Agency | Vidyard Partner">
            <a:extLst>
              <a:ext uri="{FF2B5EF4-FFF2-40B4-BE49-F238E27FC236}">
                <a16:creationId xmlns:a16="http://schemas.microsoft.com/office/drawing/2014/main" id="{334178F6-0927-3F2C-9C2D-33BEA36D58C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04054" y="4624867"/>
            <a:ext cx="1285875" cy="34987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Know Everything, So You Can Do Anything: How 6sense Is Disrupting the ABM  Industry | Martech Zone">
            <a:extLst>
              <a:ext uri="{FF2B5EF4-FFF2-40B4-BE49-F238E27FC236}">
                <a16:creationId xmlns:a16="http://schemas.microsoft.com/office/drawing/2014/main" id="{84D4930E-50CC-02EF-2369-3E1F9284DB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6007" y="3855492"/>
            <a:ext cx="1593871" cy="94431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ccount-Based Marketing Software &amp; B2B Go-to-Market Tools | Demandbase">
            <a:extLst>
              <a:ext uri="{FF2B5EF4-FFF2-40B4-BE49-F238E27FC236}">
                <a16:creationId xmlns:a16="http://schemas.microsoft.com/office/drawing/2014/main" id="{55026416-29C4-940D-A8CD-33CAF9A1F9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57882" y="5857915"/>
            <a:ext cx="2334455" cy="4200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Triblio - Home | Facebook">
            <a:extLst>
              <a:ext uri="{FF2B5EF4-FFF2-40B4-BE49-F238E27FC236}">
                <a16:creationId xmlns:a16="http://schemas.microsoft.com/office/drawing/2014/main" id="{C3A9C003-29B2-1806-C67C-9A616DF0720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9978" b="31555"/>
          <a:stretch/>
        </p:blipFill>
        <p:spPr bwMode="auto">
          <a:xfrm>
            <a:off x="9146889" y="3810000"/>
            <a:ext cx="1415966" cy="54468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6EC8E801-0A94-08AE-7A25-5BAD060190BC}"/>
              </a:ext>
            </a:extLst>
          </p:cNvPr>
          <p:cNvPicPr>
            <a:picLocks noChangeAspect="1"/>
          </p:cNvPicPr>
          <p:nvPr/>
        </p:nvPicPr>
        <p:blipFill>
          <a:blip r:embed="rId10"/>
          <a:stretch>
            <a:fillRect/>
          </a:stretch>
        </p:blipFill>
        <p:spPr>
          <a:xfrm>
            <a:off x="5988623" y="5077218"/>
            <a:ext cx="1227120" cy="468288"/>
          </a:xfrm>
          <a:prstGeom prst="rect">
            <a:avLst/>
          </a:prstGeom>
        </p:spPr>
      </p:pic>
      <p:pic>
        <p:nvPicPr>
          <p:cNvPr id="21" name="Picture 20">
            <a:extLst>
              <a:ext uri="{FF2B5EF4-FFF2-40B4-BE49-F238E27FC236}">
                <a16:creationId xmlns:a16="http://schemas.microsoft.com/office/drawing/2014/main" id="{DDDDA86B-9550-9748-247B-7AAD0921A7EE}"/>
              </a:ext>
            </a:extLst>
          </p:cNvPr>
          <p:cNvPicPr>
            <a:picLocks noChangeAspect="1"/>
          </p:cNvPicPr>
          <p:nvPr/>
        </p:nvPicPr>
        <p:blipFill>
          <a:blip r:embed="rId11"/>
          <a:stretch>
            <a:fillRect/>
          </a:stretch>
        </p:blipFill>
        <p:spPr>
          <a:xfrm>
            <a:off x="9038600" y="5014043"/>
            <a:ext cx="1017368" cy="505381"/>
          </a:xfrm>
          <a:prstGeom prst="rect">
            <a:avLst/>
          </a:prstGeom>
        </p:spPr>
      </p:pic>
      <p:pic>
        <p:nvPicPr>
          <p:cNvPr id="22" name="Picture 21">
            <a:extLst>
              <a:ext uri="{FF2B5EF4-FFF2-40B4-BE49-F238E27FC236}">
                <a16:creationId xmlns:a16="http://schemas.microsoft.com/office/drawing/2014/main" id="{3286ED05-9E42-8CB0-B23C-CE0705E60E67}"/>
              </a:ext>
            </a:extLst>
          </p:cNvPr>
          <p:cNvPicPr>
            <a:picLocks noChangeAspect="1"/>
          </p:cNvPicPr>
          <p:nvPr/>
        </p:nvPicPr>
        <p:blipFill>
          <a:blip r:embed="rId12"/>
          <a:stretch>
            <a:fillRect/>
          </a:stretch>
        </p:blipFill>
        <p:spPr>
          <a:xfrm>
            <a:off x="8417183" y="4306793"/>
            <a:ext cx="1367076" cy="436301"/>
          </a:xfrm>
          <a:prstGeom prst="rect">
            <a:avLst/>
          </a:prstGeom>
        </p:spPr>
      </p:pic>
      <p:pic>
        <p:nvPicPr>
          <p:cNvPr id="24" name="Picture 2">
            <a:extLst>
              <a:ext uri="{FF2B5EF4-FFF2-40B4-BE49-F238E27FC236}">
                <a16:creationId xmlns:a16="http://schemas.microsoft.com/office/drawing/2014/main" id="{ACA897FE-F5CC-D51A-5C2D-CEB54711FA1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204054" y="5562613"/>
            <a:ext cx="1347537" cy="2286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The Marketing Practice Jobs &amp; Projects | The Dots">
            <a:extLst>
              <a:ext uri="{FF2B5EF4-FFF2-40B4-BE49-F238E27FC236}">
                <a16:creationId xmlns:a16="http://schemas.microsoft.com/office/drawing/2014/main" id="{D8EDE46C-4B50-31CB-0FB3-A8764B24CA7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720230" y="1747838"/>
            <a:ext cx="1147762" cy="114776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Purple Agency (@ThePurpleAgency) / Twitter">
            <a:extLst>
              <a:ext uri="{FF2B5EF4-FFF2-40B4-BE49-F238E27FC236}">
                <a16:creationId xmlns:a16="http://schemas.microsoft.com/office/drawing/2014/main" id="{E4D2A3B8-5F13-7875-2ADE-843DE974BCDC}"/>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859363" y="2463920"/>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Twogether - Home | Facebook">
            <a:extLst>
              <a:ext uri="{FF2B5EF4-FFF2-40B4-BE49-F238E27FC236}">
                <a16:creationId xmlns:a16="http://schemas.microsoft.com/office/drawing/2014/main" id="{F3FB3FA2-6D2B-EC4E-E434-F679954E8C1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153796" y="1225431"/>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204F3C55-34A4-4DDE-5577-8F0EF1852F5E}"/>
              </a:ext>
            </a:extLst>
          </p:cNvPr>
          <p:cNvPicPr>
            <a:picLocks noChangeAspect="1"/>
          </p:cNvPicPr>
          <p:nvPr/>
        </p:nvPicPr>
        <p:blipFill>
          <a:blip r:embed="rId17"/>
          <a:stretch>
            <a:fillRect/>
          </a:stretch>
        </p:blipFill>
        <p:spPr>
          <a:xfrm>
            <a:off x="6152403" y="1708327"/>
            <a:ext cx="1376700" cy="412005"/>
          </a:xfrm>
          <a:prstGeom prst="rect">
            <a:avLst/>
          </a:prstGeom>
        </p:spPr>
      </p:pic>
      <p:pic>
        <p:nvPicPr>
          <p:cNvPr id="30" name="Picture 29">
            <a:extLst>
              <a:ext uri="{FF2B5EF4-FFF2-40B4-BE49-F238E27FC236}">
                <a16:creationId xmlns:a16="http://schemas.microsoft.com/office/drawing/2014/main" id="{2BD6ABF0-093C-B34D-B326-4A2C736456DA}"/>
              </a:ext>
            </a:extLst>
          </p:cNvPr>
          <p:cNvPicPr>
            <a:picLocks noChangeAspect="1"/>
          </p:cNvPicPr>
          <p:nvPr/>
        </p:nvPicPr>
        <p:blipFill>
          <a:blip r:embed="rId18"/>
          <a:stretch>
            <a:fillRect/>
          </a:stretch>
        </p:blipFill>
        <p:spPr>
          <a:xfrm>
            <a:off x="7767143" y="1371600"/>
            <a:ext cx="1609725" cy="762000"/>
          </a:xfrm>
          <a:prstGeom prst="rect">
            <a:avLst/>
          </a:prstGeom>
        </p:spPr>
      </p:pic>
      <p:sp>
        <p:nvSpPr>
          <p:cNvPr id="8" name="TextBox 7">
            <a:extLst>
              <a:ext uri="{FF2B5EF4-FFF2-40B4-BE49-F238E27FC236}">
                <a16:creationId xmlns:a16="http://schemas.microsoft.com/office/drawing/2014/main" id="{34957F28-9301-8223-06D9-4D8D0A7CD694}"/>
              </a:ext>
            </a:extLst>
          </p:cNvPr>
          <p:cNvSpPr txBox="1"/>
          <p:nvPr/>
        </p:nvSpPr>
        <p:spPr>
          <a:xfrm>
            <a:off x="10364882" y="3356567"/>
            <a:ext cx="2373417" cy="307777"/>
          </a:xfrm>
          <a:prstGeom prst="rect">
            <a:avLst/>
          </a:prstGeom>
          <a:noFill/>
        </p:spPr>
        <p:txBody>
          <a:bodyPr wrap="square">
            <a:spAutoFit/>
          </a:bodyPr>
          <a:lstStyle/>
          <a:p>
            <a:r>
              <a:rPr lang="en-GB" sz="1400" b="1">
                <a:solidFill>
                  <a:schemeClr val="tx1">
                    <a:lumMod val="65000"/>
                    <a:lumOff val="35000"/>
                  </a:schemeClr>
                </a:solidFill>
                <a:latin typeface="Raleway" pitchFamily="2" charset="0"/>
                <a:cs typeface="Arial"/>
              </a:rPr>
              <a:t>SINGLE SPECIALIST </a:t>
            </a:r>
            <a:endParaRPr lang="en-GB" sz="1400">
              <a:latin typeface="Raleway" pitchFamily="2" charset="0"/>
            </a:endParaRPr>
          </a:p>
        </p:txBody>
      </p:sp>
      <p:pic>
        <p:nvPicPr>
          <p:cNvPr id="31" name="Picture 2" descr="The Octopus Group">
            <a:extLst>
              <a:ext uri="{FF2B5EF4-FFF2-40B4-BE49-F238E27FC236}">
                <a16:creationId xmlns:a16="http://schemas.microsoft.com/office/drawing/2014/main" id="{08D28127-E3C0-BDD2-ABF4-816BECE361FF}"/>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t="25357" b="20541"/>
          <a:stretch/>
        </p:blipFill>
        <p:spPr bwMode="auto">
          <a:xfrm>
            <a:off x="2843951" y="3903422"/>
            <a:ext cx="1333500" cy="72144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Agent3 – Home">
            <a:extLst>
              <a:ext uri="{FF2B5EF4-FFF2-40B4-BE49-F238E27FC236}">
                <a16:creationId xmlns:a16="http://schemas.microsoft.com/office/drawing/2014/main" id="{F2202C94-13C0-1271-C72E-EDAF23E71216}"/>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615328" y="5196912"/>
            <a:ext cx="994986" cy="381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True (@TrueB2B) / Twitter">
            <a:extLst>
              <a:ext uri="{FF2B5EF4-FFF2-40B4-BE49-F238E27FC236}">
                <a16:creationId xmlns:a16="http://schemas.microsoft.com/office/drawing/2014/main" id="{9B96F5F2-2EC4-E48F-2282-BCC7190A65DF}"/>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37267" y="3859367"/>
            <a:ext cx="995362" cy="99536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descr="Top B2B Marketing &amp; Advertising Agency - Stein IAS – Global B2B Marketing  agency">
            <a:extLst>
              <a:ext uri="{FF2B5EF4-FFF2-40B4-BE49-F238E27FC236}">
                <a16:creationId xmlns:a16="http://schemas.microsoft.com/office/drawing/2014/main" id="{3A83B54A-3B03-23E2-7266-0D2DFA62FE92}"/>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368830" y="4362788"/>
            <a:ext cx="965926" cy="42707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The Crocodile">
            <a:extLst>
              <a:ext uri="{FF2B5EF4-FFF2-40B4-BE49-F238E27FC236}">
                <a16:creationId xmlns:a16="http://schemas.microsoft.com/office/drawing/2014/main" id="{9D44893C-6407-B15B-4DCA-F8174AA7E580}"/>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241956" y="2354794"/>
            <a:ext cx="8001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Torpedo Group Employee Reviews | Glassdoor">
            <a:extLst>
              <a:ext uri="{FF2B5EF4-FFF2-40B4-BE49-F238E27FC236}">
                <a16:creationId xmlns:a16="http://schemas.microsoft.com/office/drawing/2014/main" id="{B03C789F-FB87-6167-29A7-BE83F93FC17D}"/>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t="28960" b="31338"/>
          <a:stretch/>
        </p:blipFill>
        <p:spPr bwMode="auto">
          <a:xfrm>
            <a:off x="1264754" y="2165776"/>
            <a:ext cx="1085850" cy="43110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Ignite, London | B2B Marketing Conference">
            <a:extLst>
              <a:ext uri="{FF2B5EF4-FFF2-40B4-BE49-F238E27FC236}">
                <a16:creationId xmlns:a16="http://schemas.microsoft.com/office/drawing/2014/main" id="{4D7078ED-CD61-1A42-144A-0A04DB633A40}"/>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730643" y="2600130"/>
            <a:ext cx="1799433" cy="805716"/>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F9CBC94A-EAAE-76BC-BC5A-3D4EA568CB0F}"/>
              </a:ext>
            </a:extLst>
          </p:cNvPr>
          <p:cNvPicPr>
            <a:picLocks noChangeAspect="1"/>
          </p:cNvPicPr>
          <p:nvPr/>
        </p:nvPicPr>
        <p:blipFill>
          <a:blip r:embed="rId26"/>
          <a:stretch>
            <a:fillRect/>
          </a:stretch>
        </p:blipFill>
        <p:spPr>
          <a:xfrm>
            <a:off x="2686954" y="3021075"/>
            <a:ext cx="1198512" cy="580695"/>
          </a:xfrm>
          <a:prstGeom prst="rect">
            <a:avLst/>
          </a:prstGeom>
        </p:spPr>
      </p:pic>
      <p:pic>
        <p:nvPicPr>
          <p:cNvPr id="44" name="Picture 43">
            <a:extLst>
              <a:ext uri="{FF2B5EF4-FFF2-40B4-BE49-F238E27FC236}">
                <a16:creationId xmlns:a16="http://schemas.microsoft.com/office/drawing/2014/main" id="{6D07A029-E442-C3E8-8805-3CC0F26852B9}"/>
              </a:ext>
            </a:extLst>
          </p:cNvPr>
          <p:cNvPicPr>
            <a:picLocks noChangeAspect="1"/>
          </p:cNvPicPr>
          <p:nvPr/>
        </p:nvPicPr>
        <p:blipFill>
          <a:blip r:embed="rId27"/>
          <a:stretch>
            <a:fillRect/>
          </a:stretch>
        </p:blipFill>
        <p:spPr>
          <a:xfrm>
            <a:off x="1498765" y="1435781"/>
            <a:ext cx="778166" cy="713319"/>
          </a:xfrm>
          <a:prstGeom prst="rect">
            <a:avLst/>
          </a:prstGeom>
        </p:spPr>
      </p:pic>
      <p:sp>
        <p:nvSpPr>
          <p:cNvPr id="37" name="Text Placeholder 2">
            <a:extLst>
              <a:ext uri="{FF2B5EF4-FFF2-40B4-BE49-F238E27FC236}">
                <a16:creationId xmlns:a16="http://schemas.microsoft.com/office/drawing/2014/main" id="{4CB0CE4A-A6A1-54D9-B67E-F87D485D5B8C}"/>
              </a:ext>
            </a:extLst>
          </p:cNvPr>
          <p:cNvSpPr>
            <a:spLocks noGrp="1"/>
          </p:cNvSpPr>
          <p:nvPr>
            <p:ph type="body" sz="quarter" idx="11"/>
          </p:nvPr>
        </p:nvSpPr>
        <p:spPr>
          <a:xfrm>
            <a:off x="726706" y="707093"/>
            <a:ext cx="9141286" cy="366252"/>
          </a:xfrm>
        </p:spPr>
        <p:txBody>
          <a:bodyPr/>
          <a:lstStyle/>
          <a:p>
            <a:r>
              <a:rPr lang="en-GB" sz="1400">
                <a:latin typeface="Raleway" pitchFamily="2" charset="0"/>
              </a:rPr>
              <a:t>ReallyB2B is an end-to-end B2B marketing agency with a raft of knowledge across B2B marketing approaches, making us a dynamic player in this market. </a:t>
            </a:r>
          </a:p>
        </p:txBody>
      </p:sp>
    </p:spTree>
    <p:extLst>
      <p:ext uri="{BB962C8B-B14F-4D97-AF65-F5344CB8AC3E}">
        <p14:creationId xmlns:p14="http://schemas.microsoft.com/office/powerpoint/2010/main" val="2454960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ED9569-50CF-41A2-BD7D-AFDE8340FFED}"/>
              </a:ext>
            </a:extLst>
          </p:cNvPr>
          <p:cNvSpPr>
            <a:spLocks noGrp="1"/>
          </p:cNvSpPr>
          <p:nvPr>
            <p:ph type="body" sz="quarter" idx="10"/>
          </p:nvPr>
        </p:nvSpPr>
        <p:spPr>
          <a:xfrm>
            <a:off x="6120000" y="2057400"/>
            <a:ext cx="5991600" cy="304800"/>
          </a:xfrm>
        </p:spPr>
        <p:txBody>
          <a:bodyPr/>
          <a:lstStyle/>
          <a:p>
            <a:pPr marL="0" lvl="0" indent="0">
              <a:buNone/>
              <a:defRPr/>
            </a:pPr>
            <a:r>
              <a:rPr lang="en-GB" sz="1200" spc="0"/>
              <a:t>ReallyB2B PROMISES TO…</a:t>
            </a:r>
          </a:p>
        </p:txBody>
      </p:sp>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628200" y="2362200"/>
            <a:ext cx="4975200" cy="2971800"/>
          </a:xfrm>
        </p:spPr>
        <p:txBody>
          <a:bodyPr/>
          <a:lstStyle/>
          <a:p>
            <a:r>
              <a:rPr lang="en-GB" sz="2400" spc="0"/>
              <a:t>“With expertise and a relentless focus on creatively igniting conversations between you and your audience, we passionately support and empower your team to achieve their goals” </a:t>
            </a:r>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2"/>
          </p:nvPr>
        </p:nvSpPr>
        <p:spPr>
          <a:xfrm>
            <a:off x="458972" y="1068067"/>
            <a:ext cx="3505200" cy="1008826"/>
          </a:xfrm>
        </p:spPr>
        <p:txBody>
          <a:bodyPr/>
          <a:lstStyle/>
          <a:p>
            <a:pPr algn="l"/>
            <a:r>
              <a:rPr lang="en-GB"/>
              <a:t>7. Brand Promise  </a:t>
            </a:r>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390122" cy="1898790"/>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DEFINITION </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A strong brand promise connects purpose, positioning, strategy, people and customer experience.</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It is the manifestation of what the brand stands for in a way that customers can understand and differentiates itself from its competitors.</a:t>
            </a:r>
          </a:p>
        </p:txBody>
      </p:sp>
    </p:spTree>
    <p:extLst>
      <p:ext uri="{BB962C8B-B14F-4D97-AF65-F5344CB8AC3E}">
        <p14:creationId xmlns:p14="http://schemas.microsoft.com/office/powerpoint/2010/main" val="2582093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375928" y="1231732"/>
            <a:ext cx="5408428" cy="5105400"/>
          </a:xfrm>
        </p:spPr>
        <p:txBody>
          <a:bodyPr/>
          <a:lstStyle/>
          <a:p>
            <a:r>
              <a:rPr lang="en-GB" sz="1600" spc="0"/>
              <a:t>“Having been established in 2006 to support a successful telemarketing agency (MarketMakers), we have since spent 15+ years refining our strategies and specialisations to build the industry’s strongest and most capable team of B2B marketing experts. </a:t>
            </a:r>
          </a:p>
          <a:p>
            <a:endParaRPr lang="en-GB" sz="1600" spc="0"/>
          </a:p>
          <a:p>
            <a:r>
              <a:rPr lang="en-GB" sz="1600" spc="0"/>
              <a:t>Whether prospects are looking to identify new audiences, ignite conversations with new or existing customers, or highly focus their efforts in an ABM campaign, we have the best people for the job. </a:t>
            </a:r>
          </a:p>
          <a:p>
            <a:endParaRPr lang="en-GB" sz="1600" spc="0"/>
          </a:p>
          <a:p>
            <a:r>
              <a:rPr lang="en-GB" sz="1600" spc="0"/>
              <a:t>By blending emotional understanding and extensive expertise, we’ve not only supported and empowered global brands to accelerate their business growth, but we’ve also retained their partnerships thanks to our award-winning capabilities in strategy &amp; research, content &amp; creative, and data &amp; delivery. ReallyB2B is </a:t>
            </a:r>
            <a:r>
              <a:rPr lang="en-GB" sz="1600" b="1" i="1" spc="0"/>
              <a:t>the</a:t>
            </a:r>
            <a:r>
              <a:rPr lang="en-GB" sz="1600" spc="0"/>
              <a:t> award-winning B2B marketing solutions agency.”</a:t>
            </a:r>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2"/>
          </p:nvPr>
        </p:nvSpPr>
        <p:spPr>
          <a:xfrm>
            <a:off x="458972" y="1068067"/>
            <a:ext cx="3505200" cy="1008826"/>
          </a:xfrm>
        </p:spPr>
        <p:txBody>
          <a:bodyPr/>
          <a:lstStyle/>
          <a:p>
            <a:pPr algn="l"/>
            <a:r>
              <a:rPr lang="en-GB"/>
              <a:t>8. Brand Narrative   </a:t>
            </a:r>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505200" cy="2197268"/>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DEFINITION </a:t>
            </a:r>
          </a:p>
          <a:p>
            <a:pPr marL="180340" marR="171450" lvl="0" indent="0">
              <a:lnSpc>
                <a:spcPct val="107000"/>
              </a:lnSpc>
              <a:spcBef>
                <a:spcPts val="0"/>
              </a:spcBef>
              <a:spcAft>
                <a:spcPts val="800"/>
              </a:spcAft>
              <a:buNone/>
              <a:defRPr/>
            </a:pPr>
            <a:r>
              <a:rPr lang="en-GB" sz="1200">
                <a:solidFill>
                  <a:schemeClr val="bg1"/>
                </a:solidFill>
                <a:latin typeface="Raleway" pitchFamily="2" charset="0"/>
                <a:ea typeface="Calibri" panose="020F0502020204030204" pitchFamily="34" charset="0"/>
                <a:cs typeface="Times New Roman" panose="02020603050405020304" pitchFamily="18" charset="0"/>
              </a:rPr>
              <a:t>The story behind the brand. Why the brand exists, </a:t>
            </a:r>
            <a:r>
              <a:rPr lang="en-US" sz="1200">
                <a:solidFill>
                  <a:schemeClr val="bg1"/>
                </a:solidFill>
                <a:latin typeface="Raleway" pitchFamily="2" charset="0"/>
                <a:ea typeface="Calibri" panose="020F0502020204030204" pitchFamily="34" charset="0"/>
                <a:cs typeface="Times New Roman" panose="02020603050405020304" pitchFamily="18" charset="0"/>
              </a:rPr>
              <a:t>where it came from, and where it is going.</a:t>
            </a:r>
            <a:endParaRPr lang="en-GB" sz="1200">
              <a:solidFill>
                <a:schemeClr val="bg1"/>
              </a:solidFill>
              <a:latin typeface="Raleway" pitchFamily="2" charset="0"/>
              <a:ea typeface="Calibri" panose="020F0502020204030204" pitchFamily="34" charset="0"/>
              <a:cs typeface="Times New Roman" panose="02020603050405020304" pitchFamily="18" charset="0"/>
            </a:endParaRPr>
          </a:p>
          <a:p>
            <a:pPr marL="180340" marR="171450" lvl="0" indent="0">
              <a:lnSpc>
                <a:spcPct val="107000"/>
              </a:lnSpc>
              <a:spcBef>
                <a:spcPts val="0"/>
              </a:spcBef>
              <a:spcAft>
                <a:spcPts val="800"/>
              </a:spcAft>
              <a:buNone/>
              <a:defRPr/>
            </a:pPr>
            <a:r>
              <a:rPr lang="en-US" sz="1200">
                <a:solidFill>
                  <a:schemeClr val="bg1"/>
                </a:solidFill>
                <a:latin typeface="Raleway" pitchFamily="2" charset="0"/>
                <a:ea typeface="Calibri" panose="020F0502020204030204" pitchFamily="34" charset="0"/>
                <a:cs typeface="Times New Roman" panose="02020603050405020304" pitchFamily="18" charset="0"/>
              </a:rPr>
              <a:t>A narrative makes the brand accessible and personable.</a:t>
            </a:r>
            <a:endParaRPr lang="en-GB" sz="1200">
              <a:solidFill>
                <a:schemeClr val="bg1"/>
              </a:solidFill>
              <a:latin typeface="Raleway" pitchFamily="2" charset="0"/>
              <a:ea typeface="Calibri" panose="020F0502020204030204" pitchFamily="34" charset="0"/>
              <a:cs typeface="Times New Roman" panose="02020603050405020304" pitchFamily="18" charset="0"/>
            </a:endParaRPr>
          </a:p>
          <a:p>
            <a:pPr marL="180340" marR="171450" lvl="0" indent="0">
              <a:lnSpc>
                <a:spcPct val="107000"/>
              </a:lnSpc>
              <a:spcBef>
                <a:spcPts val="0"/>
              </a:spcBef>
              <a:spcAft>
                <a:spcPts val="800"/>
              </a:spcAft>
              <a:buNone/>
              <a:defRPr/>
            </a:pPr>
            <a:r>
              <a:rPr lang="en-US" sz="1200">
                <a:solidFill>
                  <a:schemeClr val="bg1"/>
                </a:solidFill>
                <a:latin typeface="Raleway" pitchFamily="2" charset="0"/>
                <a:ea typeface="Calibri" panose="020F0502020204030204" pitchFamily="34" charset="0"/>
                <a:cs typeface="Times New Roman" panose="02020603050405020304" pitchFamily="18" charset="0"/>
              </a:rPr>
              <a:t>It should have an emotional Impact – people should feel better connected with the brand knowing where it came from.</a:t>
            </a:r>
            <a:endParaRPr lang="en-GB" sz="1200">
              <a:solidFill>
                <a:schemeClr val="bg1"/>
              </a:solidFill>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3578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764882-4955-9BFD-AF49-3319E8A4D8DD}"/>
              </a:ext>
            </a:extLst>
          </p:cNvPr>
          <p:cNvSpPr>
            <a:spLocks noGrp="1"/>
          </p:cNvSpPr>
          <p:nvPr>
            <p:ph type="body" sz="quarter" idx="10"/>
          </p:nvPr>
        </p:nvSpPr>
        <p:spPr/>
        <p:txBody>
          <a:bodyPr/>
          <a:lstStyle/>
          <a:p>
            <a:r>
              <a:rPr lang="en-GB"/>
              <a:t>9. Our Values </a:t>
            </a:r>
          </a:p>
        </p:txBody>
      </p:sp>
      <p:sp>
        <p:nvSpPr>
          <p:cNvPr id="3" name="Text Placeholder 2">
            <a:extLst>
              <a:ext uri="{FF2B5EF4-FFF2-40B4-BE49-F238E27FC236}">
                <a16:creationId xmlns:a16="http://schemas.microsoft.com/office/drawing/2014/main" id="{9AC2D7FA-C8B0-1845-AB53-9555682112EE}"/>
              </a:ext>
            </a:extLst>
          </p:cNvPr>
          <p:cNvSpPr>
            <a:spLocks noGrp="1"/>
          </p:cNvSpPr>
          <p:nvPr>
            <p:ph type="body" sz="quarter" idx="11"/>
          </p:nvPr>
        </p:nvSpPr>
        <p:spPr/>
        <p:txBody>
          <a:bodyPr/>
          <a:lstStyle/>
          <a:p>
            <a:r>
              <a:rPr lang="en-GB" sz="1400"/>
              <a:t>Expert, accountable, driven and dedicated</a:t>
            </a:r>
          </a:p>
        </p:txBody>
      </p:sp>
      <p:pic>
        <p:nvPicPr>
          <p:cNvPr id="4" name="Picture 3">
            <a:extLst>
              <a:ext uri="{FF2B5EF4-FFF2-40B4-BE49-F238E27FC236}">
                <a16:creationId xmlns:a16="http://schemas.microsoft.com/office/drawing/2014/main" id="{1CEF0CF5-4DB2-C276-372B-9B830B76A8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83287" y="2452255"/>
            <a:ext cx="1136641" cy="1136641"/>
          </a:xfrm>
          <a:prstGeom prst="rect">
            <a:avLst/>
          </a:prstGeom>
        </p:spPr>
      </p:pic>
      <p:pic>
        <p:nvPicPr>
          <p:cNvPr id="5" name="Picture 4">
            <a:extLst>
              <a:ext uri="{FF2B5EF4-FFF2-40B4-BE49-F238E27FC236}">
                <a16:creationId xmlns:a16="http://schemas.microsoft.com/office/drawing/2014/main" id="{3833ABBE-2D13-ACC5-071E-6245138262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48400" y="2362200"/>
            <a:ext cx="1292979" cy="1292979"/>
          </a:xfrm>
          <a:prstGeom prst="rect">
            <a:avLst/>
          </a:prstGeom>
        </p:spPr>
      </p:pic>
      <p:pic>
        <p:nvPicPr>
          <p:cNvPr id="6" name="Picture 5">
            <a:extLst>
              <a:ext uri="{FF2B5EF4-FFF2-40B4-BE49-F238E27FC236}">
                <a16:creationId xmlns:a16="http://schemas.microsoft.com/office/drawing/2014/main" id="{F8A6433A-F1DE-5445-1975-959AFA3822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400" y="2362200"/>
            <a:ext cx="1402223" cy="1402223"/>
          </a:xfrm>
          <a:prstGeom prst="rect">
            <a:avLst/>
          </a:prstGeom>
        </p:spPr>
      </p:pic>
      <p:pic>
        <p:nvPicPr>
          <p:cNvPr id="7" name="Picture 6">
            <a:extLst>
              <a:ext uri="{FF2B5EF4-FFF2-40B4-BE49-F238E27FC236}">
                <a16:creationId xmlns:a16="http://schemas.microsoft.com/office/drawing/2014/main" id="{ECD231CC-5AE8-57DD-9F3D-9CAE5A82E28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97618" y="2438400"/>
            <a:ext cx="1108874" cy="1108874"/>
          </a:xfrm>
          <a:prstGeom prst="rect">
            <a:avLst/>
          </a:prstGeom>
        </p:spPr>
      </p:pic>
      <p:sp>
        <p:nvSpPr>
          <p:cNvPr id="12" name="Text Placeholder 5">
            <a:extLst>
              <a:ext uri="{FF2B5EF4-FFF2-40B4-BE49-F238E27FC236}">
                <a16:creationId xmlns:a16="http://schemas.microsoft.com/office/drawing/2014/main" id="{977D9D9C-052D-87A1-2CE5-EDAC931C1B97}"/>
              </a:ext>
            </a:extLst>
          </p:cNvPr>
          <p:cNvSpPr txBox="1">
            <a:spLocks/>
          </p:cNvSpPr>
          <p:nvPr/>
        </p:nvSpPr>
        <p:spPr>
          <a:xfrm>
            <a:off x="3962400" y="3810000"/>
            <a:ext cx="1813858" cy="1674665"/>
          </a:xfrm>
          <a:prstGeom prst="rect">
            <a:avLst/>
          </a:prstGeom>
        </p:spPr>
        <p:txBody>
          <a:bodyPr anchor="t"/>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1400" b="1" kern="0">
                <a:solidFill>
                  <a:srgbClr val="5C5470"/>
                </a:solidFill>
                <a:latin typeface="Raleway" pitchFamily="2" charset="0"/>
                <a:cs typeface="Raavi" panose="020B0502040204020203" pitchFamily="34" charset="0"/>
              </a:rPr>
              <a:t>ACCOUNTABLE</a:t>
            </a:r>
          </a:p>
          <a:p>
            <a:endParaRPr lang="en-GB" sz="1400" kern="0">
              <a:solidFill>
                <a:srgbClr val="5C5470"/>
              </a:solidFill>
              <a:latin typeface="Raleway" pitchFamily="2" charset="0"/>
              <a:cs typeface="Raavi" panose="020B0502040204020203" pitchFamily="34" charset="0"/>
            </a:endParaRPr>
          </a:p>
          <a:p>
            <a:r>
              <a:rPr lang="en-GB" sz="1400" kern="0">
                <a:solidFill>
                  <a:srgbClr val="5C5470"/>
                </a:solidFill>
                <a:latin typeface="Raleway" pitchFamily="2" charset="0"/>
                <a:cs typeface="Raavi" panose="020B0502040204020203" pitchFamily="34" charset="0"/>
              </a:rPr>
              <a:t>Reliable, consistent and proactive, we always get the job done on time.</a:t>
            </a:r>
          </a:p>
        </p:txBody>
      </p:sp>
      <p:sp>
        <p:nvSpPr>
          <p:cNvPr id="13" name="Text Placeholder 5">
            <a:extLst>
              <a:ext uri="{FF2B5EF4-FFF2-40B4-BE49-F238E27FC236}">
                <a16:creationId xmlns:a16="http://schemas.microsoft.com/office/drawing/2014/main" id="{E82ACC03-8D38-32F2-26C7-80DFE165CBBF}"/>
              </a:ext>
            </a:extLst>
          </p:cNvPr>
          <p:cNvSpPr txBox="1">
            <a:spLocks/>
          </p:cNvSpPr>
          <p:nvPr/>
        </p:nvSpPr>
        <p:spPr>
          <a:xfrm>
            <a:off x="990600" y="3809999"/>
            <a:ext cx="1813858" cy="1674665"/>
          </a:xfrm>
          <a:prstGeom prst="rect">
            <a:avLst/>
          </a:prstGeom>
        </p:spPr>
        <p:txBody>
          <a:bodyPr anchor="t"/>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1400" b="1" kern="0">
                <a:solidFill>
                  <a:srgbClr val="5C5470"/>
                </a:solidFill>
                <a:latin typeface="Raleway" pitchFamily="2" charset="0"/>
                <a:cs typeface="Raavi" panose="020B0502040204020203" pitchFamily="34" charset="0"/>
              </a:rPr>
              <a:t>EXPERT</a:t>
            </a:r>
          </a:p>
          <a:p>
            <a:endParaRPr lang="en-GB" sz="1400" kern="0">
              <a:solidFill>
                <a:srgbClr val="5C5470"/>
              </a:solidFill>
              <a:latin typeface="Raleway" pitchFamily="2" charset="0"/>
              <a:cs typeface="Raavi" panose="020B0502040204020203" pitchFamily="34" charset="0"/>
            </a:endParaRPr>
          </a:p>
          <a:p>
            <a:pPr marL="0" marR="0" lvl="0" indent="0" defTabSz="457200" rtl="0" eaLnBrk="1" fontAlgn="base" latinLnBrk="0" hangingPunct="1">
              <a:lnSpc>
                <a:spcPct val="100000"/>
              </a:lnSpc>
              <a:spcBef>
                <a:spcPct val="0"/>
              </a:spcBef>
              <a:spcAft>
                <a:spcPct val="0"/>
              </a:spcAft>
              <a:buClrTx/>
              <a:buSzTx/>
              <a:buFontTx/>
              <a:buNone/>
              <a:tabLst/>
              <a:defRPr/>
            </a:pPr>
            <a:r>
              <a:rPr lang="en-GB" sz="1400" kern="0">
                <a:solidFill>
                  <a:srgbClr val="5C5470"/>
                </a:solidFill>
                <a:latin typeface="Raleway" pitchFamily="2" charset="0"/>
                <a:cs typeface="Raavi" panose="020B0502040204020203" pitchFamily="34" charset="0"/>
              </a:rPr>
              <a:t>Knowledgeable &amp; experienced, we make our clients feel confident and reassured. </a:t>
            </a:r>
          </a:p>
        </p:txBody>
      </p:sp>
      <p:sp>
        <p:nvSpPr>
          <p:cNvPr id="14" name="Text Placeholder 5">
            <a:extLst>
              <a:ext uri="{FF2B5EF4-FFF2-40B4-BE49-F238E27FC236}">
                <a16:creationId xmlns:a16="http://schemas.microsoft.com/office/drawing/2014/main" id="{02B1C16D-89C4-58BF-AF2F-FAD9550A19D7}"/>
              </a:ext>
            </a:extLst>
          </p:cNvPr>
          <p:cNvSpPr txBox="1">
            <a:spLocks/>
          </p:cNvSpPr>
          <p:nvPr/>
        </p:nvSpPr>
        <p:spPr>
          <a:xfrm>
            <a:off x="7086600" y="3764423"/>
            <a:ext cx="1600200" cy="1674665"/>
          </a:xfrm>
          <a:prstGeom prst="rect">
            <a:avLst/>
          </a:prstGeom>
        </p:spPr>
        <p:txBody>
          <a:bodyPr anchor="t"/>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1400" b="1" kern="0">
                <a:solidFill>
                  <a:srgbClr val="5C5470"/>
                </a:solidFill>
                <a:latin typeface="Raleway" pitchFamily="2" charset="0"/>
                <a:cs typeface="Raavi" panose="020B0502040204020203" pitchFamily="34" charset="0"/>
              </a:rPr>
              <a:t>DRIVEN</a:t>
            </a:r>
          </a:p>
          <a:p>
            <a:endParaRPr lang="en-GB" sz="1400" kern="0">
              <a:solidFill>
                <a:srgbClr val="5C5470"/>
              </a:solidFill>
              <a:latin typeface="Raleway" pitchFamily="2" charset="0"/>
              <a:cs typeface="Raavi" panose="020B0502040204020203" pitchFamily="34" charset="0"/>
            </a:endParaRPr>
          </a:p>
          <a:p>
            <a:r>
              <a:rPr lang="en-GB" sz="1400" kern="0">
                <a:solidFill>
                  <a:srgbClr val="5C5470"/>
                </a:solidFill>
                <a:latin typeface="Raleway" pitchFamily="2" charset="0"/>
                <a:cs typeface="Raavi" panose="020B0502040204020203" pitchFamily="34" charset="0"/>
              </a:rPr>
              <a:t>Passionate and motivated, we are focused on delivering top-quality work.</a:t>
            </a:r>
          </a:p>
          <a:p>
            <a:endParaRPr lang="en-GB" sz="1600" kern="0">
              <a:solidFill>
                <a:srgbClr val="5C5470"/>
              </a:solidFill>
              <a:latin typeface="Raleway" pitchFamily="2" charset="0"/>
              <a:cs typeface="Raavi" panose="020B0502040204020203" pitchFamily="34" charset="0"/>
            </a:endParaRPr>
          </a:p>
          <a:p>
            <a:endParaRPr lang="en-GB" sz="1600" kern="0">
              <a:solidFill>
                <a:srgbClr val="5C5470"/>
              </a:solidFill>
              <a:latin typeface="Raleway" pitchFamily="2" charset="0"/>
              <a:cs typeface="Raavi" panose="020B0502040204020203" pitchFamily="34" charset="0"/>
            </a:endParaRPr>
          </a:p>
        </p:txBody>
      </p:sp>
      <p:sp>
        <p:nvSpPr>
          <p:cNvPr id="15" name="Text Placeholder 5">
            <a:extLst>
              <a:ext uri="{FF2B5EF4-FFF2-40B4-BE49-F238E27FC236}">
                <a16:creationId xmlns:a16="http://schemas.microsoft.com/office/drawing/2014/main" id="{E11FE6E2-9AD1-2007-E902-B1FDC2EFC079}"/>
              </a:ext>
            </a:extLst>
          </p:cNvPr>
          <p:cNvSpPr txBox="1">
            <a:spLocks/>
          </p:cNvSpPr>
          <p:nvPr/>
        </p:nvSpPr>
        <p:spPr>
          <a:xfrm>
            <a:off x="10058400" y="3764422"/>
            <a:ext cx="1813858" cy="1674665"/>
          </a:xfrm>
          <a:prstGeom prst="rect">
            <a:avLst/>
          </a:prstGeom>
        </p:spPr>
        <p:txBody>
          <a:bodyPr anchor="ct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kumimoji="0" lang="en-GB" sz="1400" b="1" i="0" u="none" strike="noStrike" cap="none" normalizeH="0" baseline="0">
                <a:ln>
                  <a:noFill/>
                </a:ln>
                <a:solidFill>
                  <a:srgbClr val="5C5470"/>
                </a:solidFill>
                <a:effectLst/>
                <a:latin typeface="Raleway" pitchFamily="2" charset="0"/>
                <a:ea typeface="Gill Sans" charset="0"/>
                <a:cs typeface="Gill Sans" charset="0"/>
              </a:rPr>
              <a:t>PRINCIPLED</a:t>
            </a:r>
            <a:r>
              <a:rPr kumimoji="0" lang="en-GB" sz="1400" b="1" i="0" u="none" strike="noStrike" cap="none" normalizeH="0" baseline="0">
                <a:ln>
                  <a:noFill/>
                </a:ln>
                <a:solidFill>
                  <a:schemeClr val="tx1"/>
                </a:solidFill>
                <a:effectLst/>
                <a:latin typeface="Raleway" pitchFamily="2" charset="0"/>
                <a:ea typeface="Gill Sans" charset="0"/>
                <a:cs typeface="Gill Sans" charset="0"/>
              </a:rPr>
              <a:t> </a:t>
            </a:r>
            <a:r>
              <a:rPr lang="en-GB" sz="1400" b="1" kern="0">
                <a:solidFill>
                  <a:srgbClr val="5C5470"/>
                </a:solidFill>
                <a:latin typeface="Raleway" pitchFamily="2" charset="0"/>
                <a:cs typeface="Raavi" panose="020B0502040204020203" pitchFamily="34" charset="0"/>
              </a:rPr>
              <a:t> </a:t>
            </a:r>
          </a:p>
          <a:p>
            <a:endParaRPr lang="en-GB" sz="1400" kern="0">
              <a:solidFill>
                <a:srgbClr val="5C5470"/>
              </a:solidFill>
              <a:latin typeface="Raleway" pitchFamily="2" charset="0"/>
              <a:cs typeface="Raavi" panose="020B0502040204020203" pitchFamily="34" charset="0"/>
            </a:endParaRPr>
          </a:p>
          <a:p>
            <a:pPr marR="0" lvl="0" indent="0" fontAlgn="base">
              <a:lnSpc>
                <a:spcPct val="100000"/>
              </a:lnSpc>
              <a:spcBef>
                <a:spcPct val="0"/>
              </a:spcBef>
              <a:spcAft>
                <a:spcPct val="0"/>
              </a:spcAft>
              <a:buClrTx/>
              <a:buSzTx/>
              <a:buFontTx/>
              <a:buNone/>
              <a:tabLst/>
              <a:defRPr/>
            </a:pPr>
            <a:r>
              <a:rPr lang="en-GB" sz="1400" kern="0">
                <a:solidFill>
                  <a:srgbClr val="5C5470"/>
                </a:solidFill>
                <a:latin typeface="Raleway" pitchFamily="2" charset="0"/>
                <a:cs typeface="Raavi" panose="020B0502040204020203" pitchFamily="34" charset="0"/>
              </a:rPr>
              <a:t>Honest &amp; frank, we fight for what's right. We are an extension of our clients’ teams.</a:t>
            </a:r>
          </a:p>
          <a:p>
            <a:endParaRPr lang="en-GB" sz="1600" kern="0">
              <a:solidFill>
                <a:srgbClr val="5C5470"/>
              </a:solidFill>
              <a:latin typeface="Raleway" pitchFamily="2" charset="0"/>
              <a:cs typeface="Raavi" panose="020B0502040204020203" pitchFamily="34" charset="0"/>
            </a:endParaRPr>
          </a:p>
        </p:txBody>
      </p:sp>
    </p:spTree>
    <p:extLst>
      <p:ext uri="{BB962C8B-B14F-4D97-AF65-F5344CB8AC3E}">
        <p14:creationId xmlns:p14="http://schemas.microsoft.com/office/powerpoint/2010/main" val="3884902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2E6EC2-293A-45B5-91EC-8F29037B3311}"/>
              </a:ext>
            </a:extLst>
          </p:cNvPr>
          <p:cNvSpPr>
            <a:spLocks noGrp="1"/>
          </p:cNvSpPr>
          <p:nvPr>
            <p:ph type="body" sz="quarter" idx="12"/>
          </p:nvPr>
        </p:nvSpPr>
        <p:spPr/>
        <p:txBody>
          <a:bodyPr/>
          <a:lstStyle/>
          <a:p>
            <a:r>
              <a:rPr lang="en-GB" sz="2800"/>
              <a:t>10. Our audience</a:t>
            </a:r>
          </a:p>
        </p:txBody>
      </p:sp>
      <p:sp>
        <p:nvSpPr>
          <p:cNvPr id="3" name="Text Placeholder 2">
            <a:extLst>
              <a:ext uri="{FF2B5EF4-FFF2-40B4-BE49-F238E27FC236}">
                <a16:creationId xmlns:a16="http://schemas.microsoft.com/office/drawing/2014/main" id="{B3CF9C19-2B55-42CA-A7D7-E6414EE16778}"/>
              </a:ext>
            </a:extLst>
          </p:cNvPr>
          <p:cNvSpPr>
            <a:spLocks noGrp="1"/>
          </p:cNvSpPr>
          <p:nvPr>
            <p:ph type="body" sz="quarter" idx="13"/>
          </p:nvPr>
        </p:nvSpPr>
        <p:spPr>
          <a:xfrm>
            <a:off x="5867400" y="1143000"/>
            <a:ext cx="5410200" cy="394636"/>
          </a:xfrm>
        </p:spPr>
        <p:txBody>
          <a:bodyPr/>
          <a:lstStyle/>
          <a:p>
            <a:r>
              <a:rPr lang="en-GB" sz="2800"/>
              <a:t>‘Perfect Prospect’  Criteria </a:t>
            </a:r>
          </a:p>
        </p:txBody>
      </p:sp>
      <p:sp>
        <p:nvSpPr>
          <p:cNvPr id="4" name="Text Placeholder 3">
            <a:extLst>
              <a:ext uri="{FF2B5EF4-FFF2-40B4-BE49-F238E27FC236}">
                <a16:creationId xmlns:a16="http://schemas.microsoft.com/office/drawing/2014/main" id="{5E3616A7-A294-498B-A996-2F10D4F5B5E2}"/>
              </a:ext>
            </a:extLst>
          </p:cNvPr>
          <p:cNvSpPr>
            <a:spLocks noGrp="1"/>
          </p:cNvSpPr>
          <p:nvPr>
            <p:ph type="body" sz="quarter" idx="14"/>
          </p:nvPr>
        </p:nvSpPr>
        <p:spPr>
          <a:xfrm>
            <a:off x="5867400" y="1676400"/>
            <a:ext cx="5867400" cy="4114800"/>
          </a:xfrm>
        </p:spPr>
        <p:txBody>
          <a:bodyPr/>
          <a:lstStyle/>
          <a:p>
            <a:r>
              <a:rPr lang="en-GB" sz="1600">
                <a:solidFill>
                  <a:schemeClr val="tx1"/>
                </a:solidFill>
              </a:rPr>
              <a:t>Who do we want to talk to?</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£10M+ in turnover</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Large businesses, with UK head office or strong UK presence preferable</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Focus on English-speaking regions </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Compelling product or service offering. Wide client target base to ensure the prospect is scalable &amp; could provide longevity of work</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Approx. £1M+ marketing spend </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£100k+ agency fee (£5k pm minimum across depts per year)</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Value to prospect: £10K life time value per client  </a:t>
            </a:r>
          </a:p>
          <a:p>
            <a:pPr marL="457200" indent="-457200">
              <a:lnSpc>
                <a:spcPct val="100000"/>
              </a:lnSpc>
              <a:spcBef>
                <a:spcPts val="600"/>
              </a:spcBef>
              <a:spcAft>
                <a:spcPts val="0"/>
              </a:spcAft>
              <a:buFont typeface="Wingdings" panose="05000000000000000000" pitchFamily="2" charset="2"/>
              <a:buChar char="§"/>
            </a:pPr>
            <a:r>
              <a:rPr lang="en-GB" sz="1600" b="0">
                <a:solidFill>
                  <a:srgbClr val="5C5470"/>
                </a:solidFill>
              </a:rPr>
              <a:t>Must also support our ‘fame, fortune, fun’ purpose</a:t>
            </a:r>
          </a:p>
        </p:txBody>
      </p:sp>
    </p:spTree>
    <p:extLst>
      <p:ext uri="{BB962C8B-B14F-4D97-AF65-F5344CB8AC3E}">
        <p14:creationId xmlns:p14="http://schemas.microsoft.com/office/powerpoint/2010/main" val="1594644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39BB5E-356F-47CA-BF83-557F034156CC}"/>
              </a:ext>
            </a:extLst>
          </p:cNvPr>
          <p:cNvSpPr>
            <a:spLocks noGrp="1"/>
          </p:cNvSpPr>
          <p:nvPr>
            <p:ph type="body" sz="quarter" idx="10"/>
          </p:nvPr>
        </p:nvSpPr>
        <p:spPr>
          <a:xfrm>
            <a:off x="705600" y="687600"/>
            <a:ext cx="9276600" cy="533400"/>
          </a:xfrm>
        </p:spPr>
        <p:txBody>
          <a:bodyPr/>
          <a:lstStyle/>
          <a:p>
            <a:r>
              <a:rPr lang="en-GB" sz="2800">
                <a:solidFill>
                  <a:srgbClr val="5C5470"/>
                </a:solidFill>
                <a:latin typeface="Raleway" panose="020B0003030101060003" pitchFamily="34" charset="0"/>
              </a:rPr>
              <a:t>10. Our audience – Prospect categorisation </a:t>
            </a:r>
          </a:p>
        </p:txBody>
      </p:sp>
      <p:sp>
        <p:nvSpPr>
          <p:cNvPr id="5" name="Text Placeholder 4">
            <a:extLst>
              <a:ext uri="{FF2B5EF4-FFF2-40B4-BE49-F238E27FC236}">
                <a16:creationId xmlns:a16="http://schemas.microsoft.com/office/drawing/2014/main" id="{7FFAA264-EB3F-4180-8685-B4984FFBBC05}"/>
              </a:ext>
            </a:extLst>
          </p:cNvPr>
          <p:cNvSpPr>
            <a:spLocks noGrp="1"/>
          </p:cNvSpPr>
          <p:nvPr>
            <p:ph type="body" sz="quarter" idx="11"/>
          </p:nvPr>
        </p:nvSpPr>
        <p:spPr>
          <a:xfrm>
            <a:off x="705600" y="1172599"/>
            <a:ext cx="10419600" cy="610488"/>
          </a:xfrm>
          <a:prstGeom prst="rect">
            <a:avLst/>
          </a:prstGeom>
        </p:spPr>
        <p:txBody>
          <a:bodyPr/>
          <a:lstStyle/>
          <a:p>
            <a:r>
              <a:rPr lang="en-GB" sz="2000">
                <a:latin typeface="Raleway" pitchFamily="2" charset="0"/>
              </a:rPr>
              <a:t>Who do we want to talk to?</a:t>
            </a:r>
          </a:p>
          <a:p>
            <a:r>
              <a:rPr lang="en-GB" sz="1400">
                <a:latin typeface="Raleway" pitchFamily="2" charset="0"/>
              </a:rPr>
              <a:t>Before prospects can be categorised so we can focus our time &amp; energy, they must fit our ‘Perfect Prospect’ criteria first</a:t>
            </a:r>
            <a:r>
              <a:rPr lang="en-GB" sz="1200">
                <a:latin typeface="Raleway" pitchFamily="2" charset="0"/>
              </a:rPr>
              <a:t>. </a:t>
            </a:r>
          </a:p>
        </p:txBody>
      </p:sp>
      <p:sp>
        <p:nvSpPr>
          <p:cNvPr id="15" name="TextBox 14">
            <a:extLst>
              <a:ext uri="{FF2B5EF4-FFF2-40B4-BE49-F238E27FC236}">
                <a16:creationId xmlns:a16="http://schemas.microsoft.com/office/drawing/2014/main" id="{4AD7FB91-897C-4415-A0BF-A4058FCCB44D}"/>
              </a:ext>
            </a:extLst>
          </p:cNvPr>
          <p:cNvSpPr txBox="1"/>
          <p:nvPr/>
        </p:nvSpPr>
        <p:spPr>
          <a:xfrm>
            <a:off x="1138967" y="1977614"/>
            <a:ext cx="6093937" cy="46320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Platinum</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Outbound - Prospects we want to proactively approach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Must be ‘perfect prospects’ and fulfil ‘gold’ criteria &amp; show intent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Quality leads from Xeim – who are interested in ABM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Gold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B2B2C brands – with a good understanding of marketing (i.e. Nespresso).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High brand awareness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Size &amp; scale of clients audience - wide client base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Proportionate levels of TM and media to aid margin mix not dilute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From industries we have expertise in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From industries of interest – i.e. Lifestyle, FMCG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Silver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B2B2C or B2B brands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Mid to high brand awareness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Size &amp; scale of clients audience – mid to wide client base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Proportionate levels of TM and media to aid margin mix not dilute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From industries we have expertise 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Bronze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B2B brands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Size &amp; scale of clients audience – mid to niche client base: Smaller audience, generating minor campaigns or one-off projects.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Proportionate levels of TM and media to aid margin mix not dilute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Unrelated industries to ReallyB2B expertise or interest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5C5470"/>
                </a:solidFill>
                <a:effectLst/>
                <a:uLnTx/>
                <a:uFillTx/>
                <a:latin typeface="Raleway" pitchFamily="2" charset="0"/>
                <a:ea typeface="Calibri" panose="020F0502020204030204" pitchFamily="34" charset="0"/>
                <a:cs typeface="Times New Roman" panose="02020603050405020304" pitchFamily="18" charset="0"/>
              </a:rPr>
              <a:t> </a:t>
            </a:r>
          </a:p>
        </p:txBody>
      </p:sp>
      <p:sp>
        <p:nvSpPr>
          <p:cNvPr id="3" name="TextBox 2">
            <a:extLst>
              <a:ext uri="{FF2B5EF4-FFF2-40B4-BE49-F238E27FC236}">
                <a16:creationId xmlns:a16="http://schemas.microsoft.com/office/drawing/2014/main" id="{30A9BAC4-BABA-C201-58DC-D4B32B935A63}"/>
              </a:ext>
            </a:extLst>
          </p:cNvPr>
          <p:cNvSpPr txBox="1"/>
          <p:nvPr/>
        </p:nvSpPr>
        <p:spPr>
          <a:xfrm>
            <a:off x="662716" y="1948927"/>
            <a:ext cx="346249" cy="889299"/>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Arial" panose="020B0604020202020204"/>
                <a:ea typeface="+mn-ea"/>
                <a:cs typeface="+mn-cs"/>
              </a:rPr>
              <a:t>OUTBOUND</a:t>
            </a:r>
          </a:p>
        </p:txBody>
      </p:sp>
      <p:sp>
        <p:nvSpPr>
          <p:cNvPr id="6" name="TextBox 5">
            <a:extLst>
              <a:ext uri="{FF2B5EF4-FFF2-40B4-BE49-F238E27FC236}">
                <a16:creationId xmlns:a16="http://schemas.microsoft.com/office/drawing/2014/main" id="{8D73954E-739F-C16E-A7AD-B141ABBF3F19}"/>
              </a:ext>
            </a:extLst>
          </p:cNvPr>
          <p:cNvSpPr txBox="1"/>
          <p:nvPr/>
        </p:nvSpPr>
        <p:spPr>
          <a:xfrm>
            <a:off x="657561" y="4289161"/>
            <a:ext cx="346249" cy="854337"/>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Arial" panose="020B0604020202020204"/>
                <a:ea typeface="+mn-ea"/>
                <a:cs typeface="+mn-cs"/>
              </a:rPr>
              <a:t>INBOUND</a:t>
            </a:r>
          </a:p>
        </p:txBody>
      </p:sp>
      <p:sp>
        <p:nvSpPr>
          <p:cNvPr id="4" name="Rectangle 3">
            <a:extLst>
              <a:ext uri="{FF2B5EF4-FFF2-40B4-BE49-F238E27FC236}">
                <a16:creationId xmlns:a16="http://schemas.microsoft.com/office/drawing/2014/main" id="{A7728B1E-6E5A-6B00-15EE-A4951D8774F8}"/>
              </a:ext>
            </a:extLst>
          </p:cNvPr>
          <p:cNvSpPr/>
          <p:nvPr/>
        </p:nvSpPr>
        <p:spPr>
          <a:xfrm>
            <a:off x="657561" y="1948926"/>
            <a:ext cx="346249" cy="889299"/>
          </a:xfrm>
          <a:prstGeom prst="rect">
            <a:avLst/>
          </a:prstGeom>
          <a:no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7F1E5B92-F865-EED4-32B2-C2C662022167}"/>
              </a:ext>
            </a:extLst>
          </p:cNvPr>
          <p:cNvSpPr/>
          <p:nvPr/>
        </p:nvSpPr>
        <p:spPr>
          <a:xfrm>
            <a:off x="657562" y="2955662"/>
            <a:ext cx="346249" cy="3368937"/>
          </a:xfrm>
          <a:prstGeom prst="rect">
            <a:avLst/>
          </a:prstGeom>
          <a:no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97533646-696C-10EA-7B8B-402B9A114F2F}"/>
              </a:ext>
            </a:extLst>
          </p:cNvPr>
          <p:cNvSpPr txBox="1"/>
          <p:nvPr/>
        </p:nvSpPr>
        <p:spPr>
          <a:xfrm>
            <a:off x="8581578" y="1993750"/>
            <a:ext cx="3229422" cy="398570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Industries:</a:t>
            </a:r>
            <a:endPar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These industries are heavily regulated and often take more time to service thus they can become margin dilutive if we do not allocate additional time to allow for more rounds of amends and approvals: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Finance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Insurance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Legal</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Healthcare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Regions: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Caution should be used for work across multiple regions &amp; non-English speaking countries, due to challenges in translations, GDPR laws and localisation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5C5470"/>
              </a:solidFill>
              <a:effectLst/>
              <a:highlight>
                <a:srgbClr val="FFFF00"/>
              </a:highlight>
              <a:uLnTx/>
              <a:uFillTx/>
              <a:latin typeface="Raleway" pitchFamily="2"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Telemarketing: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rPr>
              <a:t>Caution should be used for prospect who require high levels of telemarketing activity as this carries a 10% margin and is margin dilutive of our total business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5C5470"/>
              </a:solidFill>
              <a:effectLst/>
              <a:uLnTx/>
              <a:uFillTx/>
              <a:latin typeface="Raleway" pitchFamily="2"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75A4DD55-0BD6-734A-F612-99DB466E713A}"/>
              </a:ext>
            </a:extLst>
          </p:cNvPr>
          <p:cNvSpPr txBox="1"/>
          <p:nvPr/>
        </p:nvSpPr>
        <p:spPr>
          <a:xfrm>
            <a:off x="8031369" y="1948926"/>
            <a:ext cx="346249" cy="4375673"/>
          </a:xfrm>
          <a:prstGeom prst="rect">
            <a:avLst/>
          </a:prstGeom>
          <a:noFill/>
        </p:spPr>
        <p:txBody>
          <a:bodyPr vert="vert270"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Arial" panose="020B0604020202020204"/>
                <a:ea typeface="+mn-ea"/>
                <a:cs typeface="+mn-cs"/>
              </a:rPr>
              <a:t>CAUTION </a:t>
            </a:r>
          </a:p>
        </p:txBody>
      </p:sp>
      <p:sp>
        <p:nvSpPr>
          <p:cNvPr id="13" name="Rectangle 12">
            <a:extLst>
              <a:ext uri="{FF2B5EF4-FFF2-40B4-BE49-F238E27FC236}">
                <a16:creationId xmlns:a16="http://schemas.microsoft.com/office/drawing/2014/main" id="{1C7810F0-C711-110D-A946-3BD893C35FCF}"/>
              </a:ext>
            </a:extLst>
          </p:cNvPr>
          <p:cNvSpPr/>
          <p:nvPr/>
        </p:nvSpPr>
        <p:spPr>
          <a:xfrm>
            <a:off x="8024876" y="1936374"/>
            <a:ext cx="346249" cy="4375673"/>
          </a:xfrm>
          <a:prstGeom prst="rect">
            <a:avLst/>
          </a:prstGeom>
          <a:no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6804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xEl>
                                              <p:pRg st="17" end="1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
                                            <p:txEl>
                                              <p:pRg st="18" end="1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xEl>
                                              <p:pRg st="20" end="2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5">
                                            <p:txEl>
                                              <p:pRg st="21" end="2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
                                            <p:txEl>
                                              <p:pRg st="22" end="22"/>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
                                            <p:txEl>
                                              <p:pRg st="23" end="23"/>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
                                            <p:txEl>
                                              <p:pRg st="24" end="2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0B1AF7-D25D-4B9E-947A-8771EDAA6A76}"/>
              </a:ext>
            </a:extLst>
          </p:cNvPr>
          <p:cNvSpPr>
            <a:spLocks noGrp="1"/>
          </p:cNvSpPr>
          <p:nvPr>
            <p:ph type="body" sz="quarter" idx="10"/>
          </p:nvPr>
        </p:nvSpPr>
        <p:spPr/>
        <p:txBody>
          <a:bodyPr>
            <a:normAutofit/>
          </a:bodyPr>
          <a:lstStyle/>
          <a:p>
            <a:r>
              <a:rPr lang="en-GB" sz="2800"/>
              <a:t>10. Our audience - Target persona </a:t>
            </a:r>
          </a:p>
        </p:txBody>
      </p:sp>
      <p:sp>
        <p:nvSpPr>
          <p:cNvPr id="4" name="Text Placeholder 3">
            <a:extLst>
              <a:ext uri="{FF2B5EF4-FFF2-40B4-BE49-F238E27FC236}">
                <a16:creationId xmlns:a16="http://schemas.microsoft.com/office/drawing/2014/main" id="{DC49AEF8-ED23-4802-9D56-C964D2544BAA}"/>
              </a:ext>
            </a:extLst>
          </p:cNvPr>
          <p:cNvSpPr>
            <a:spLocks noGrp="1"/>
          </p:cNvSpPr>
          <p:nvPr>
            <p:ph type="body" sz="quarter" idx="11"/>
          </p:nvPr>
        </p:nvSpPr>
        <p:spPr/>
        <p:txBody>
          <a:bodyPr/>
          <a:lstStyle/>
          <a:p>
            <a:endParaRPr lang="en-GB"/>
          </a:p>
          <a:p>
            <a:endParaRPr lang="en-GB"/>
          </a:p>
        </p:txBody>
      </p:sp>
      <p:graphicFrame>
        <p:nvGraphicFramePr>
          <p:cNvPr id="6" name="Table 5">
            <a:extLst>
              <a:ext uri="{FF2B5EF4-FFF2-40B4-BE49-F238E27FC236}">
                <a16:creationId xmlns:a16="http://schemas.microsoft.com/office/drawing/2014/main" id="{F750C0B7-EDC4-4789-8523-6EBAF0E55711}"/>
              </a:ext>
            </a:extLst>
          </p:cNvPr>
          <p:cNvGraphicFramePr>
            <a:graphicFrameLocks noGrp="1"/>
          </p:cNvGraphicFramePr>
          <p:nvPr>
            <p:extLst>
              <p:ext uri="{D42A27DB-BD31-4B8C-83A1-F6EECF244321}">
                <p14:modId xmlns:p14="http://schemas.microsoft.com/office/powerpoint/2010/main" val="2753423407"/>
              </p:ext>
            </p:extLst>
          </p:nvPr>
        </p:nvGraphicFramePr>
        <p:xfrm>
          <a:off x="556438" y="2362200"/>
          <a:ext cx="11079124" cy="3810000"/>
        </p:xfrm>
        <a:graphic>
          <a:graphicData uri="http://schemas.openxmlformats.org/drawingml/2006/table">
            <a:tbl>
              <a:tblPr firstRow="1" firstCol="1" bandRow="1">
                <a:tableStyleId>{00A15C55-8517-42AA-B614-E9B94910E393}</a:tableStyleId>
              </a:tblPr>
              <a:tblGrid>
                <a:gridCol w="1923946">
                  <a:extLst>
                    <a:ext uri="{9D8B030D-6E8A-4147-A177-3AD203B41FA5}">
                      <a16:colId xmlns:a16="http://schemas.microsoft.com/office/drawing/2014/main" val="4229065035"/>
                    </a:ext>
                  </a:extLst>
                </a:gridCol>
                <a:gridCol w="2440190">
                  <a:extLst>
                    <a:ext uri="{9D8B030D-6E8A-4147-A177-3AD203B41FA5}">
                      <a16:colId xmlns:a16="http://schemas.microsoft.com/office/drawing/2014/main" val="2429986574"/>
                    </a:ext>
                  </a:extLst>
                </a:gridCol>
                <a:gridCol w="2433835">
                  <a:extLst>
                    <a:ext uri="{9D8B030D-6E8A-4147-A177-3AD203B41FA5}">
                      <a16:colId xmlns:a16="http://schemas.microsoft.com/office/drawing/2014/main" val="956306751"/>
                    </a:ext>
                  </a:extLst>
                </a:gridCol>
                <a:gridCol w="2151635">
                  <a:extLst>
                    <a:ext uri="{9D8B030D-6E8A-4147-A177-3AD203B41FA5}">
                      <a16:colId xmlns:a16="http://schemas.microsoft.com/office/drawing/2014/main" val="2140062370"/>
                    </a:ext>
                  </a:extLst>
                </a:gridCol>
                <a:gridCol w="2129518">
                  <a:extLst>
                    <a:ext uri="{9D8B030D-6E8A-4147-A177-3AD203B41FA5}">
                      <a16:colId xmlns:a16="http://schemas.microsoft.com/office/drawing/2014/main" val="4274286604"/>
                    </a:ext>
                  </a:extLst>
                </a:gridCol>
              </a:tblGrid>
              <a:tr h="749976">
                <a:tc>
                  <a:txBody>
                    <a:bodyPr/>
                    <a:lstStyle/>
                    <a:p>
                      <a:pPr algn="ctr">
                        <a:lnSpc>
                          <a:spcPct val="107000"/>
                        </a:lnSpc>
                        <a:spcAft>
                          <a:spcPts val="0"/>
                        </a:spcAft>
                      </a:pPr>
                      <a:r>
                        <a:rPr lang="en-GB" sz="1200" b="1">
                          <a:effectLst/>
                          <a:latin typeface="Raleway" pitchFamily="2" charset="0"/>
                        </a:rPr>
                        <a:t>REALLYB2B </a:t>
                      </a:r>
                    </a:p>
                    <a:p>
                      <a:pPr algn="ctr">
                        <a:lnSpc>
                          <a:spcPct val="107000"/>
                        </a:lnSpc>
                        <a:spcAft>
                          <a:spcPts val="0"/>
                        </a:spcAft>
                      </a:pPr>
                      <a:r>
                        <a:rPr lang="en-GB" sz="1200" b="1">
                          <a:effectLst/>
                          <a:latin typeface="Raleway" pitchFamily="2" charset="0"/>
                        </a:rPr>
                        <a:t>CORPORATE TARGET</a:t>
                      </a:r>
                      <a:endParaRPr lang="en-GB" sz="1200" b="1">
                        <a:effectLst/>
                        <a:latin typeface="Raleway" pitchFamily="2" charset="0"/>
                        <a:ea typeface="Calibri" panose="020F0502020204030204" pitchFamily="34" charset="0"/>
                        <a:cs typeface="Times New Roman" panose="02020603050405020304" pitchFamily="18" charset="0"/>
                      </a:endParaRPr>
                    </a:p>
                  </a:txBody>
                  <a:tcPr marL="68580" marR="68580" marT="0" marB="0" anchor="ctr">
                    <a:solidFill>
                      <a:srgbClr val="735C8E"/>
                    </a:solidFill>
                  </a:tcPr>
                </a:tc>
                <a:tc>
                  <a:txBody>
                    <a:bodyPr/>
                    <a:lstStyle/>
                    <a:p>
                      <a:pPr algn="ctr">
                        <a:lnSpc>
                          <a:spcPct val="107000"/>
                        </a:lnSpc>
                        <a:spcAft>
                          <a:spcPts val="0"/>
                        </a:spcAft>
                      </a:pPr>
                      <a:r>
                        <a:rPr lang="en-GB" sz="1200" b="1">
                          <a:effectLst/>
                          <a:latin typeface="Raleway" pitchFamily="2" charset="0"/>
                        </a:rPr>
                        <a:t>MOTIVATED TO DO WHAT?</a:t>
                      </a:r>
                      <a:endParaRPr lang="en-GB" sz="1200" b="1">
                        <a:effectLst/>
                        <a:latin typeface="Raleway" pitchFamily="2" charset="0"/>
                        <a:ea typeface="Calibri" panose="020F0502020204030204" pitchFamily="34" charset="0"/>
                        <a:cs typeface="Times New Roman" panose="02020603050405020304" pitchFamily="18" charset="0"/>
                      </a:endParaRPr>
                    </a:p>
                  </a:txBody>
                  <a:tcPr marL="68580" marR="68580" marT="0" marB="0" anchor="ctr">
                    <a:solidFill>
                      <a:srgbClr val="735C8E"/>
                    </a:solidFill>
                  </a:tcPr>
                </a:tc>
                <a:tc>
                  <a:txBody>
                    <a:bodyPr/>
                    <a:lstStyle/>
                    <a:p>
                      <a:pPr algn="ctr">
                        <a:lnSpc>
                          <a:spcPct val="107000"/>
                        </a:lnSpc>
                        <a:spcAft>
                          <a:spcPts val="0"/>
                        </a:spcAft>
                      </a:pPr>
                      <a:r>
                        <a:rPr lang="en-GB" sz="1200" b="1">
                          <a:effectLst/>
                          <a:latin typeface="Raleway" pitchFamily="2" charset="0"/>
                        </a:rPr>
                        <a:t>INFLUENCED BY</a:t>
                      </a:r>
                      <a:endParaRPr lang="en-GB" sz="1200" b="1">
                        <a:effectLst/>
                        <a:latin typeface="Raleway" pitchFamily="2" charset="0"/>
                        <a:ea typeface="Calibri" panose="020F0502020204030204" pitchFamily="34" charset="0"/>
                        <a:cs typeface="Times New Roman" panose="02020603050405020304" pitchFamily="18" charset="0"/>
                      </a:endParaRPr>
                    </a:p>
                  </a:txBody>
                  <a:tcPr marL="68580" marR="68580" marT="0" marB="0" anchor="ctr">
                    <a:solidFill>
                      <a:srgbClr val="735C8E"/>
                    </a:solidFill>
                  </a:tcPr>
                </a:tc>
                <a:tc>
                  <a:txBody>
                    <a:bodyPr/>
                    <a:lstStyle/>
                    <a:p>
                      <a:pPr algn="ctr">
                        <a:lnSpc>
                          <a:spcPct val="107000"/>
                        </a:lnSpc>
                        <a:spcAft>
                          <a:spcPts val="0"/>
                        </a:spcAft>
                      </a:pPr>
                      <a:r>
                        <a:rPr lang="en-GB" sz="1200" b="1">
                          <a:effectLst/>
                          <a:latin typeface="Raleway" pitchFamily="2" charset="0"/>
                        </a:rPr>
                        <a:t>ATTITUDE TOWARDS AGENCIES</a:t>
                      </a:r>
                      <a:endParaRPr lang="en-GB" sz="1200" b="1">
                        <a:effectLst/>
                        <a:latin typeface="Raleway" pitchFamily="2" charset="0"/>
                        <a:ea typeface="Calibri" panose="020F0502020204030204" pitchFamily="34" charset="0"/>
                        <a:cs typeface="Times New Roman" panose="02020603050405020304" pitchFamily="18" charset="0"/>
                      </a:endParaRPr>
                    </a:p>
                  </a:txBody>
                  <a:tcPr marL="68580" marR="68580" marT="0" marB="0" anchor="ctr">
                    <a:solidFill>
                      <a:srgbClr val="735C8E"/>
                    </a:solidFill>
                  </a:tcPr>
                </a:tc>
                <a:tc>
                  <a:txBody>
                    <a:bodyPr/>
                    <a:lstStyle/>
                    <a:p>
                      <a:pPr algn="ctr">
                        <a:lnSpc>
                          <a:spcPct val="107000"/>
                        </a:lnSpc>
                        <a:spcAft>
                          <a:spcPts val="0"/>
                        </a:spcAft>
                      </a:pPr>
                      <a:r>
                        <a:rPr lang="en-GB" sz="1200" b="1">
                          <a:effectLst/>
                          <a:latin typeface="Raleway" pitchFamily="2" charset="0"/>
                        </a:rPr>
                        <a:t>REASONS TO BELIEVE IN REALLYB2B</a:t>
                      </a:r>
                      <a:endParaRPr lang="en-GB" sz="1200" b="1">
                        <a:effectLst/>
                        <a:latin typeface="Raleway" pitchFamily="2" charset="0"/>
                        <a:ea typeface="Calibri" panose="020F0502020204030204" pitchFamily="34" charset="0"/>
                        <a:cs typeface="Times New Roman" panose="02020603050405020304" pitchFamily="18" charset="0"/>
                      </a:endParaRPr>
                    </a:p>
                  </a:txBody>
                  <a:tcPr marL="68580" marR="68580" marT="0" marB="0" anchor="ctr">
                    <a:solidFill>
                      <a:srgbClr val="735C8E"/>
                    </a:solidFill>
                  </a:tcPr>
                </a:tc>
                <a:extLst>
                  <a:ext uri="{0D108BD9-81ED-4DB2-BD59-A6C34878D82A}">
                    <a16:rowId xmlns:a16="http://schemas.microsoft.com/office/drawing/2014/main" val="2651251616"/>
                  </a:ext>
                </a:extLst>
              </a:tr>
              <a:tr h="3060024">
                <a:tc>
                  <a:txBody>
                    <a:bodyPr/>
                    <a:lstStyle/>
                    <a:p>
                      <a:pPr algn="ctr">
                        <a:lnSpc>
                          <a:spcPct val="107000"/>
                        </a:lnSpc>
                        <a:spcAft>
                          <a:spcPts val="0"/>
                        </a:spcAft>
                      </a:pPr>
                      <a:r>
                        <a:rPr lang="en-GB" sz="1200">
                          <a:effectLst/>
                          <a:latin typeface="Raleway" pitchFamily="2" charset="0"/>
                        </a:rPr>
                        <a:t>‘Gold’: </a:t>
                      </a:r>
                    </a:p>
                    <a:p>
                      <a:pPr algn="ctr">
                        <a:lnSpc>
                          <a:spcPct val="107000"/>
                        </a:lnSpc>
                        <a:spcAft>
                          <a:spcPts val="0"/>
                        </a:spcAft>
                      </a:pPr>
                      <a:r>
                        <a:rPr lang="en-GB" sz="1200">
                          <a:effectLst/>
                          <a:latin typeface="Raleway" pitchFamily="2" charset="0"/>
                        </a:rPr>
                        <a:t>Mid-sized B2B2C brands with t/o £10m+</a:t>
                      </a:r>
                      <a:endParaRPr lang="en-GB" sz="1200">
                        <a:effectLst/>
                        <a:latin typeface="Raleway" pitchFamily="2" charset="0"/>
                        <a:ea typeface="Calibri" panose="020F0502020204030204" pitchFamily="34" charset="0"/>
                        <a:cs typeface="Times New Roman" panose="02020603050405020304" pitchFamily="18" charset="0"/>
                      </a:endParaRPr>
                    </a:p>
                  </a:txBody>
                  <a:tcPr marL="68580" marR="68580" marT="0" marB="0" anchor="ctr">
                    <a:solidFill>
                      <a:srgbClr val="735C8E"/>
                    </a:solidFill>
                  </a:tcPr>
                </a:tc>
                <a:tc>
                  <a:txBody>
                    <a:bodyPr/>
                    <a:lstStyle/>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Drive business growth </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Learn more about their prospects – research &amp; audience understanding</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Define who to target</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Create a strategy to target key accounts</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Develop brilliant campaigns </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Looking for high ROI </a:t>
                      </a:r>
                    </a:p>
                  </a:txBody>
                  <a:tcPr marL="68580" marR="68580" marT="0" marB="0" anchor="ctr">
                    <a:solidFill>
                      <a:schemeClr val="accent4">
                        <a:lumMod val="20000"/>
                        <a:lumOff val="80000"/>
                      </a:schemeClr>
                    </a:solidFill>
                  </a:tcPr>
                </a:tc>
                <a:tc>
                  <a:txBody>
                    <a:bodyPr/>
                    <a:lstStyle/>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rPr>
                        <a:t>Peers/networking</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rPr>
                        <a:t>Publications:</a:t>
                      </a:r>
                    </a:p>
                    <a:p>
                      <a:pPr marL="723900" lvl="2" indent="-266700">
                        <a:lnSpc>
                          <a:spcPct val="107000"/>
                        </a:lnSpc>
                        <a:spcBef>
                          <a:spcPts val="0"/>
                        </a:spcBef>
                        <a:spcAft>
                          <a:spcPts val="0"/>
                        </a:spcAft>
                        <a:buFont typeface="Wingdings" panose="05000000000000000000" pitchFamily="2" charset="2"/>
                        <a:buChar char="§"/>
                      </a:pPr>
                      <a:r>
                        <a:rPr lang="en-GB" sz="1200">
                          <a:effectLst/>
                          <a:latin typeface="Raleway" pitchFamily="2" charset="0"/>
                        </a:rPr>
                        <a:t>Marketing Week</a:t>
                      </a:r>
                    </a:p>
                    <a:p>
                      <a:pPr marL="723900" lvl="2" indent="-266700">
                        <a:lnSpc>
                          <a:spcPct val="107000"/>
                        </a:lnSpc>
                        <a:spcBef>
                          <a:spcPts val="0"/>
                        </a:spcBef>
                        <a:spcAft>
                          <a:spcPts val="0"/>
                        </a:spcAft>
                        <a:buFont typeface="Wingdings" panose="05000000000000000000" pitchFamily="2" charset="2"/>
                        <a:buChar char="§"/>
                      </a:pPr>
                      <a:r>
                        <a:rPr lang="en-GB" sz="1200">
                          <a:effectLst/>
                          <a:latin typeface="Raleway" pitchFamily="2" charset="0"/>
                        </a:rPr>
                        <a:t>Drum</a:t>
                      </a:r>
                    </a:p>
                    <a:p>
                      <a:pPr marL="723900" lvl="2" indent="-266700">
                        <a:lnSpc>
                          <a:spcPct val="107000"/>
                        </a:lnSpc>
                        <a:spcBef>
                          <a:spcPts val="0"/>
                        </a:spcBef>
                        <a:spcAft>
                          <a:spcPts val="0"/>
                        </a:spcAft>
                        <a:buFont typeface="Wingdings" panose="05000000000000000000" pitchFamily="2" charset="2"/>
                        <a:buChar char="§"/>
                      </a:pPr>
                      <a:r>
                        <a:rPr lang="en-GB" sz="1200">
                          <a:effectLst/>
                          <a:latin typeface="Raleway" pitchFamily="2" charset="0"/>
                        </a:rPr>
                        <a:t>Campaign</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rPr>
                        <a:t>‘Followed on’ LinkedIn &amp; Twitter</a:t>
                      </a:r>
                    </a:p>
                    <a:p>
                      <a:pPr marL="266700" lvl="0" indent="-266700">
                        <a:lnSpc>
                          <a:spcPct val="107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Industry events </a:t>
                      </a:r>
                    </a:p>
                  </a:txBody>
                  <a:tcPr marL="68580" marR="68580" marT="0" marB="0" anchor="ctr">
                    <a:solidFill>
                      <a:schemeClr val="accent4">
                        <a:lumMod val="20000"/>
                        <a:lumOff val="80000"/>
                      </a:schemeClr>
                    </a:solidFill>
                  </a:tcPr>
                </a:tc>
                <a:tc>
                  <a:txBody>
                    <a:bodyPr/>
                    <a:lstStyle/>
                    <a:p>
                      <a:pPr marL="266700" lvl="0" indent="-266700">
                        <a:lnSpc>
                          <a:spcPct val="107000"/>
                        </a:lnSpc>
                        <a:spcAft>
                          <a:spcPts val="0"/>
                        </a:spcAft>
                        <a:buFont typeface="Wingdings" panose="05000000000000000000" pitchFamily="2" charset="2"/>
                        <a:buChar char="§"/>
                      </a:pPr>
                      <a:r>
                        <a:rPr lang="en-GB" sz="1200">
                          <a:effectLst/>
                          <a:latin typeface="Raleway" pitchFamily="2" charset="0"/>
                        </a:rPr>
                        <a:t>See agencies as providers of outside added-value thinking that they don’t have internally</a:t>
                      </a:r>
                    </a:p>
                    <a:p>
                      <a:pPr marL="266700" lvl="0" indent="-266700">
                        <a:lnSpc>
                          <a:spcPct val="107000"/>
                        </a:lnSpc>
                        <a:spcAft>
                          <a:spcPts val="0"/>
                        </a:spcAft>
                        <a:buFont typeface="Wingdings" panose="05000000000000000000" pitchFamily="2" charset="2"/>
                        <a:buChar char="§"/>
                      </a:pPr>
                      <a:endParaRPr lang="en-GB" sz="1200">
                        <a:effectLst/>
                        <a:latin typeface="Raleway" pitchFamily="2" charset="0"/>
                      </a:endParaRPr>
                    </a:p>
                    <a:p>
                      <a:pPr marL="266700" lvl="0" indent="-266700">
                        <a:lnSpc>
                          <a:spcPct val="107000"/>
                        </a:lnSpc>
                        <a:spcAft>
                          <a:spcPts val="0"/>
                        </a:spcAft>
                        <a:buFont typeface="Wingdings" panose="05000000000000000000" pitchFamily="2" charset="2"/>
                        <a:buChar char="§"/>
                      </a:pPr>
                      <a:r>
                        <a:rPr lang="en-GB" sz="1200">
                          <a:effectLst/>
                          <a:latin typeface="Raleway" pitchFamily="2" charset="0"/>
                        </a:rPr>
                        <a:t>Access to systems &amp; processes unavailable within their organisation</a:t>
                      </a:r>
                    </a:p>
                    <a:p>
                      <a:pPr marL="171450" lvl="0" indent="-171450">
                        <a:lnSpc>
                          <a:spcPct val="107000"/>
                        </a:lnSpc>
                        <a:spcAft>
                          <a:spcPts val="0"/>
                        </a:spcAft>
                        <a:buFont typeface="Wingdings" panose="05000000000000000000" pitchFamily="2" charset="2"/>
                        <a:buChar char="§"/>
                      </a:pPr>
                      <a:endParaRPr lang="en-GB" sz="1200">
                        <a:effectLst/>
                        <a:latin typeface="Raleway" pitchFamily="2" charset="0"/>
                      </a:endParaRPr>
                    </a:p>
                    <a:p>
                      <a:pPr marL="266700" lvl="0" indent="-266700">
                        <a:lnSpc>
                          <a:spcPct val="107000"/>
                        </a:lnSpc>
                        <a:spcAft>
                          <a:spcPts val="0"/>
                        </a:spcAft>
                        <a:buFont typeface="Wingdings" panose="05000000000000000000" pitchFamily="2" charset="2"/>
                        <a:buChar char="§"/>
                      </a:pPr>
                      <a:r>
                        <a:rPr lang="en-GB" sz="1200">
                          <a:effectLst/>
                          <a:latin typeface="Raleway" pitchFamily="2" charset="0"/>
                        </a:rPr>
                        <a:t>Proactively seek and manage agency partners</a:t>
                      </a:r>
                      <a:endParaRPr lang="en-GB" sz="1200">
                        <a:effectLst/>
                        <a:latin typeface="Raleway" pitchFamily="2" charset="0"/>
                        <a:ea typeface="Calibri" panose="020F0502020204030204" pitchFamily="34" charset="0"/>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marL="171450" indent="-171450">
                        <a:lnSpc>
                          <a:spcPct val="100000"/>
                        </a:lnSpc>
                        <a:spcBef>
                          <a:spcPts val="600"/>
                        </a:spcBef>
                        <a:spcAft>
                          <a:spcPts val="0"/>
                        </a:spcAft>
                        <a:buFont typeface="Wingdings" panose="05000000000000000000" pitchFamily="2" charset="2"/>
                        <a:buChar char="§"/>
                      </a:pPr>
                      <a:r>
                        <a:rPr lang="en-GB" sz="1200">
                          <a:effectLst/>
                          <a:latin typeface="Raleway" pitchFamily="2" charset="0"/>
                        </a:rPr>
                        <a:t>Our experience </a:t>
                      </a:r>
                    </a:p>
                    <a:p>
                      <a:pPr marL="171450" indent="-171450">
                        <a:lnSpc>
                          <a:spcPct val="100000"/>
                        </a:lnSpc>
                        <a:spcBef>
                          <a:spcPts val="600"/>
                        </a:spcBef>
                        <a:spcAft>
                          <a:spcPts val="0"/>
                        </a:spcAft>
                        <a:buFont typeface="Wingdings" panose="05000000000000000000" pitchFamily="2" charset="2"/>
                        <a:buChar char="§"/>
                      </a:pPr>
                      <a:r>
                        <a:rPr lang="en-GB" sz="1200">
                          <a:effectLst/>
                          <a:latin typeface="Raleway" pitchFamily="2" charset="0"/>
                        </a:rPr>
                        <a:t>Content &amp; creative knowhow</a:t>
                      </a:r>
                    </a:p>
                    <a:p>
                      <a:pPr marL="171450" indent="-171450">
                        <a:lnSpc>
                          <a:spcPct val="100000"/>
                        </a:lnSpc>
                        <a:spcBef>
                          <a:spcPts val="600"/>
                        </a:spcBef>
                        <a:spcAft>
                          <a:spcPts val="0"/>
                        </a:spcAft>
                        <a:buFont typeface="Wingdings" panose="05000000000000000000" pitchFamily="2" charset="2"/>
                        <a:buChar char="§"/>
                      </a:pPr>
                      <a:r>
                        <a:rPr lang="en-GB" sz="1200">
                          <a:effectLst/>
                          <a:latin typeface="Raleway" pitchFamily="2" charset="0"/>
                        </a:rPr>
                        <a:t>Big client brand experience – client retention</a:t>
                      </a:r>
                    </a:p>
                    <a:p>
                      <a:pPr marL="171450" indent="-171450">
                        <a:lnSpc>
                          <a:spcPct val="100000"/>
                        </a:lnSpc>
                        <a:spcBef>
                          <a:spcPts val="600"/>
                        </a:spcBef>
                        <a:spcAft>
                          <a:spcPts val="0"/>
                        </a:spcAft>
                        <a:buFont typeface="Wingdings" panose="05000000000000000000" pitchFamily="2" charset="2"/>
                        <a:buChar char="§"/>
                      </a:pPr>
                      <a:r>
                        <a:rPr lang="en-GB" sz="1200">
                          <a:effectLst/>
                          <a:latin typeface="Raleway" pitchFamily="2" charset="0"/>
                        </a:rPr>
                        <a:t>Team knowledge &amp; expertise – an extension of our clients team</a:t>
                      </a:r>
                    </a:p>
                    <a:p>
                      <a:pPr marL="171450" indent="-171450">
                        <a:lnSpc>
                          <a:spcPct val="100000"/>
                        </a:lnSpc>
                        <a:spcBef>
                          <a:spcPts val="600"/>
                        </a:spcBef>
                        <a:spcAft>
                          <a:spcPts val="0"/>
                        </a:spcAft>
                        <a:buFont typeface="Wingdings" panose="05000000000000000000" pitchFamily="2" charset="2"/>
                        <a:buChar char="§"/>
                      </a:pPr>
                      <a:r>
                        <a:rPr lang="en-GB" sz="1200">
                          <a:effectLst/>
                          <a:latin typeface="Raleway" pitchFamily="2" charset="0"/>
                        </a:rPr>
                        <a:t>Business results/case studies </a:t>
                      </a:r>
                    </a:p>
                    <a:p>
                      <a:pPr marL="171450" indent="-171450">
                        <a:lnSpc>
                          <a:spcPct val="100000"/>
                        </a:lnSpc>
                        <a:spcBef>
                          <a:spcPts val="600"/>
                        </a:spcBef>
                        <a:spcAft>
                          <a:spcPts val="0"/>
                        </a:spcAft>
                        <a:buFont typeface="Wingdings" panose="05000000000000000000" pitchFamily="2" charset="2"/>
                        <a:buChar char="§"/>
                      </a:pPr>
                      <a:r>
                        <a:rPr lang="en-GB" sz="1200">
                          <a:effectLst/>
                          <a:latin typeface="Raleway" pitchFamily="2" charset="0"/>
                        </a:rPr>
                        <a:t>Client review</a:t>
                      </a:r>
                    </a:p>
                    <a:p>
                      <a:pPr marL="171450" indent="-171450">
                        <a:lnSpc>
                          <a:spcPct val="100000"/>
                        </a:lnSpc>
                        <a:spcBef>
                          <a:spcPts val="600"/>
                        </a:spcBef>
                        <a:spcAft>
                          <a:spcPts val="0"/>
                        </a:spcAft>
                        <a:buFont typeface="Wingdings" panose="05000000000000000000" pitchFamily="2" charset="2"/>
                        <a:buChar char="§"/>
                      </a:pPr>
                      <a:r>
                        <a:rPr lang="en-GB" sz="1200">
                          <a:effectLst/>
                          <a:latin typeface="Raleway" pitchFamily="2" charset="0"/>
                          <a:ea typeface="Calibri" panose="020F0502020204030204" pitchFamily="34" charset="0"/>
                          <a:cs typeface="Times New Roman" panose="02020603050405020304" pitchFamily="18" charset="0"/>
                        </a:rPr>
                        <a:t>Award-winning agency</a:t>
                      </a:r>
                    </a:p>
                  </a:txBody>
                  <a:tcPr marL="68580" marR="68580" marT="0" marB="0" anchor="ctr">
                    <a:solidFill>
                      <a:schemeClr val="accent4">
                        <a:lumMod val="20000"/>
                        <a:lumOff val="80000"/>
                      </a:schemeClr>
                    </a:solidFill>
                  </a:tcPr>
                </a:tc>
                <a:extLst>
                  <a:ext uri="{0D108BD9-81ED-4DB2-BD59-A6C34878D82A}">
                    <a16:rowId xmlns:a16="http://schemas.microsoft.com/office/drawing/2014/main" val="2634419934"/>
                  </a:ext>
                </a:extLst>
              </a:tr>
            </a:tbl>
          </a:graphicData>
        </a:graphic>
      </p:graphicFrame>
      <p:sp>
        <p:nvSpPr>
          <p:cNvPr id="5" name="Text Placeholder 4">
            <a:extLst>
              <a:ext uri="{FF2B5EF4-FFF2-40B4-BE49-F238E27FC236}">
                <a16:creationId xmlns:a16="http://schemas.microsoft.com/office/drawing/2014/main" id="{2F384774-2CC5-EDAC-BA77-8DEE3471990E}"/>
              </a:ext>
            </a:extLst>
          </p:cNvPr>
          <p:cNvSpPr txBox="1">
            <a:spLocks/>
          </p:cNvSpPr>
          <p:nvPr/>
        </p:nvSpPr>
        <p:spPr>
          <a:xfrm>
            <a:off x="705600" y="1172598"/>
            <a:ext cx="9124200" cy="808601"/>
          </a:xfrm>
          <a:prstGeom prst="rect">
            <a:avLst/>
          </a:prstGeom>
        </p:spPr>
        <p:txBody>
          <a:bodyPr lIns="0" tIns="0" rIns="0" bIns="0" anchor="ctr"/>
          <a:lstStyle>
            <a:lvl1pPr marL="0">
              <a:defRPr sz="2400" b="0" i="0">
                <a:solidFill>
                  <a:srgbClr val="5C5470"/>
                </a:solidFill>
                <a:latin typeface="Raleway Light"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000" kern="0">
                <a:latin typeface="Raleway" pitchFamily="2" charset="0"/>
              </a:rPr>
              <a:t>Who do we want to talk to?</a:t>
            </a:r>
          </a:p>
          <a:p>
            <a:r>
              <a:rPr lang="en-GB" sz="1400" kern="0">
                <a:latin typeface="Raleway" pitchFamily="2" charset="0"/>
              </a:rPr>
              <a:t>Our key focus should be ‘gold’ perfect prospects, those prospects who will become the most interesting and lucrative clients, so its important to understand &amp; recognise their motivations and attitudes. </a:t>
            </a:r>
          </a:p>
        </p:txBody>
      </p:sp>
    </p:spTree>
    <p:extLst>
      <p:ext uri="{BB962C8B-B14F-4D97-AF65-F5344CB8AC3E}">
        <p14:creationId xmlns:p14="http://schemas.microsoft.com/office/powerpoint/2010/main" val="3726815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4ECD987-70E7-4FE2-8954-2D0B45DC3D92}"/>
              </a:ext>
            </a:extLst>
          </p:cNvPr>
          <p:cNvSpPr>
            <a:spLocks noGrp="1"/>
          </p:cNvSpPr>
          <p:nvPr>
            <p:ph type="body" sz="quarter" idx="10"/>
          </p:nvPr>
        </p:nvSpPr>
        <p:spPr/>
        <p:txBody>
          <a:bodyPr/>
          <a:lstStyle/>
          <a:p>
            <a:r>
              <a:rPr lang="en-GB" sz="2800"/>
              <a:t>10. Our audience - Purchase barriers </a:t>
            </a:r>
          </a:p>
          <a:p>
            <a:endParaRPr lang="en-GB" sz="2800"/>
          </a:p>
        </p:txBody>
      </p:sp>
      <p:sp>
        <p:nvSpPr>
          <p:cNvPr id="3" name="Text Placeholder 2">
            <a:extLst>
              <a:ext uri="{FF2B5EF4-FFF2-40B4-BE49-F238E27FC236}">
                <a16:creationId xmlns:a16="http://schemas.microsoft.com/office/drawing/2014/main" id="{7E8B0BF4-5C89-4955-ACDB-3980BB91682B}"/>
              </a:ext>
            </a:extLst>
          </p:cNvPr>
          <p:cNvSpPr>
            <a:spLocks noGrp="1"/>
          </p:cNvSpPr>
          <p:nvPr>
            <p:ph type="body" sz="quarter" idx="11"/>
          </p:nvPr>
        </p:nvSpPr>
        <p:spPr>
          <a:xfrm>
            <a:off x="704851" y="917058"/>
            <a:ext cx="9429749" cy="366252"/>
          </a:xfrm>
        </p:spPr>
        <p:txBody>
          <a:bodyPr/>
          <a:lstStyle/>
          <a:p>
            <a:r>
              <a:rPr lang="en-GB" sz="1400">
                <a:latin typeface="Raleway" pitchFamily="2" charset="0"/>
              </a:rPr>
              <a:t>Barriers our prospects may face when considering ReallyB2B</a:t>
            </a:r>
          </a:p>
        </p:txBody>
      </p:sp>
      <p:graphicFrame>
        <p:nvGraphicFramePr>
          <p:cNvPr id="6" name="Table 5">
            <a:extLst>
              <a:ext uri="{FF2B5EF4-FFF2-40B4-BE49-F238E27FC236}">
                <a16:creationId xmlns:a16="http://schemas.microsoft.com/office/drawing/2014/main" id="{4DAB9461-631F-40D5-BBD6-66BDC40FFAA9}"/>
              </a:ext>
            </a:extLst>
          </p:cNvPr>
          <p:cNvGraphicFramePr>
            <a:graphicFrameLocks noGrp="1"/>
          </p:cNvGraphicFramePr>
          <p:nvPr>
            <p:extLst>
              <p:ext uri="{D42A27DB-BD31-4B8C-83A1-F6EECF244321}">
                <p14:modId xmlns:p14="http://schemas.microsoft.com/office/powerpoint/2010/main" val="2795722832"/>
              </p:ext>
            </p:extLst>
          </p:nvPr>
        </p:nvGraphicFramePr>
        <p:xfrm>
          <a:off x="542925" y="1279241"/>
          <a:ext cx="11106149" cy="5035698"/>
        </p:xfrm>
        <a:graphic>
          <a:graphicData uri="http://schemas.openxmlformats.org/drawingml/2006/table">
            <a:tbl>
              <a:tblPr firstRow="1" bandRow="1">
                <a:tableStyleId>{00A15C55-8517-42AA-B614-E9B94910E393}</a:tableStyleId>
              </a:tblPr>
              <a:tblGrid>
                <a:gridCol w="1107074">
                  <a:extLst>
                    <a:ext uri="{9D8B030D-6E8A-4147-A177-3AD203B41FA5}">
                      <a16:colId xmlns:a16="http://schemas.microsoft.com/office/drawing/2014/main" val="3035167499"/>
                    </a:ext>
                  </a:extLst>
                </a:gridCol>
                <a:gridCol w="1506710">
                  <a:extLst>
                    <a:ext uri="{9D8B030D-6E8A-4147-A177-3AD203B41FA5}">
                      <a16:colId xmlns:a16="http://schemas.microsoft.com/office/drawing/2014/main" val="2170026823"/>
                    </a:ext>
                  </a:extLst>
                </a:gridCol>
                <a:gridCol w="1683971">
                  <a:extLst>
                    <a:ext uri="{9D8B030D-6E8A-4147-A177-3AD203B41FA5}">
                      <a16:colId xmlns:a16="http://schemas.microsoft.com/office/drawing/2014/main" val="3027188543"/>
                    </a:ext>
                  </a:extLst>
                </a:gridCol>
                <a:gridCol w="1569645">
                  <a:extLst>
                    <a:ext uri="{9D8B030D-6E8A-4147-A177-3AD203B41FA5}">
                      <a16:colId xmlns:a16="http://schemas.microsoft.com/office/drawing/2014/main" val="660397835"/>
                    </a:ext>
                  </a:extLst>
                </a:gridCol>
                <a:gridCol w="1878867">
                  <a:extLst>
                    <a:ext uri="{9D8B030D-6E8A-4147-A177-3AD203B41FA5}">
                      <a16:colId xmlns:a16="http://schemas.microsoft.com/office/drawing/2014/main" val="3312254169"/>
                    </a:ext>
                  </a:extLst>
                </a:gridCol>
                <a:gridCol w="1724256">
                  <a:extLst>
                    <a:ext uri="{9D8B030D-6E8A-4147-A177-3AD203B41FA5}">
                      <a16:colId xmlns:a16="http://schemas.microsoft.com/office/drawing/2014/main" val="75784695"/>
                    </a:ext>
                  </a:extLst>
                </a:gridCol>
                <a:gridCol w="1635626">
                  <a:extLst>
                    <a:ext uri="{9D8B030D-6E8A-4147-A177-3AD203B41FA5}">
                      <a16:colId xmlns:a16="http://schemas.microsoft.com/office/drawing/2014/main" val="4015249522"/>
                    </a:ext>
                  </a:extLst>
                </a:gridCol>
              </a:tblGrid>
              <a:tr h="798978">
                <a:tc>
                  <a:txBody>
                    <a:bodyPr/>
                    <a:lstStyle/>
                    <a:p>
                      <a:pPr algn="ctr"/>
                      <a:endParaRPr lang="en-GB" sz="1200">
                        <a:latin typeface="Raleway" pitchFamily="2" charset="0"/>
                      </a:endParaRPr>
                    </a:p>
                    <a:p>
                      <a:pPr algn="ctr"/>
                      <a:endParaRPr lang="en-GB" sz="1200">
                        <a:latin typeface="Raleway" pitchFamily="2" charset="0"/>
                      </a:endParaRPr>
                    </a:p>
                    <a:p>
                      <a:pPr algn="ctr"/>
                      <a:endParaRPr lang="en-GB" sz="1200">
                        <a:latin typeface="Raleway" pitchFamily="2" charset="0"/>
                      </a:endParaRPr>
                    </a:p>
                  </a:txBody>
                  <a:tcPr anchor="ctr">
                    <a:solidFill>
                      <a:srgbClr val="735C8E"/>
                    </a:solidFill>
                  </a:tcPr>
                </a:tc>
                <a:tc>
                  <a:txBody>
                    <a:bodyPr/>
                    <a:lstStyle/>
                    <a:p>
                      <a:pPr algn="ctr"/>
                      <a:r>
                        <a:rPr lang="en-GB" sz="1200">
                          <a:latin typeface="Raleway" pitchFamily="2" charset="0"/>
                        </a:rPr>
                        <a:t>AWARENESS/</a:t>
                      </a:r>
                    </a:p>
                    <a:p>
                      <a:pPr algn="ctr"/>
                      <a:r>
                        <a:rPr lang="en-GB" sz="1200">
                          <a:latin typeface="Raleway" pitchFamily="2" charset="0"/>
                        </a:rPr>
                        <a:t>DISCOVERY</a:t>
                      </a:r>
                    </a:p>
                  </a:txBody>
                  <a:tcPr anchor="ctr">
                    <a:solidFill>
                      <a:srgbClr val="735C8E"/>
                    </a:solidFill>
                  </a:tcPr>
                </a:tc>
                <a:tc>
                  <a:txBody>
                    <a:bodyPr/>
                    <a:lstStyle/>
                    <a:p>
                      <a:pPr algn="ctr"/>
                      <a:r>
                        <a:rPr lang="en-GB" sz="1200">
                          <a:latin typeface="Raleway" pitchFamily="2" charset="0"/>
                        </a:rPr>
                        <a:t>RELEVANCE</a:t>
                      </a:r>
                    </a:p>
                  </a:txBody>
                  <a:tcPr anchor="ctr">
                    <a:solidFill>
                      <a:srgbClr val="735C8E"/>
                    </a:solidFill>
                  </a:tcPr>
                </a:tc>
                <a:tc>
                  <a:txBody>
                    <a:bodyPr/>
                    <a:lstStyle/>
                    <a:p>
                      <a:pPr algn="ctr"/>
                      <a:r>
                        <a:rPr lang="en-GB" sz="1200">
                          <a:latin typeface="Raleway" pitchFamily="2" charset="0"/>
                        </a:rPr>
                        <a:t>CONSIDERATION </a:t>
                      </a:r>
                    </a:p>
                  </a:txBody>
                  <a:tcPr anchor="ctr">
                    <a:solidFill>
                      <a:srgbClr val="735C8E"/>
                    </a:solidFill>
                  </a:tcPr>
                </a:tc>
                <a:tc>
                  <a:txBody>
                    <a:bodyPr/>
                    <a:lstStyle/>
                    <a:p>
                      <a:pPr algn="ctr"/>
                      <a:r>
                        <a:rPr lang="en-GB" sz="1200">
                          <a:latin typeface="Raleway" pitchFamily="2" charset="0"/>
                        </a:rPr>
                        <a:t>BELIEVABILITY </a:t>
                      </a:r>
                    </a:p>
                  </a:txBody>
                  <a:tcPr anchor="ctr">
                    <a:solidFill>
                      <a:srgbClr val="735C8E"/>
                    </a:solidFill>
                  </a:tcPr>
                </a:tc>
                <a:tc>
                  <a:txBody>
                    <a:bodyPr/>
                    <a:lstStyle/>
                    <a:p>
                      <a:pPr algn="ctr"/>
                      <a:r>
                        <a:rPr lang="en-GB" sz="1200">
                          <a:latin typeface="Raleway" pitchFamily="2" charset="0"/>
                        </a:rPr>
                        <a:t>NECESSITY</a:t>
                      </a:r>
                    </a:p>
                  </a:txBody>
                  <a:tcPr anchor="ctr">
                    <a:solidFill>
                      <a:srgbClr val="735C8E"/>
                    </a:solidFill>
                  </a:tcPr>
                </a:tc>
                <a:tc>
                  <a:txBody>
                    <a:bodyPr/>
                    <a:lstStyle/>
                    <a:p>
                      <a:pPr algn="ctr"/>
                      <a:r>
                        <a:rPr lang="en-GB" sz="1200">
                          <a:latin typeface="Raleway" pitchFamily="2" charset="0"/>
                        </a:rPr>
                        <a:t>RELATIONSHIP </a:t>
                      </a:r>
                    </a:p>
                  </a:txBody>
                  <a:tcPr anchor="ctr">
                    <a:solidFill>
                      <a:srgbClr val="735C8E"/>
                    </a:solidFill>
                  </a:tcPr>
                </a:tc>
                <a:extLst>
                  <a:ext uri="{0D108BD9-81ED-4DB2-BD59-A6C34878D82A}">
                    <a16:rowId xmlns:a16="http://schemas.microsoft.com/office/drawing/2014/main" val="449998728"/>
                  </a:ext>
                </a:extLst>
              </a:tr>
              <a:tr h="1832498">
                <a:tc>
                  <a:txBody>
                    <a:bodyPr/>
                    <a:lstStyle/>
                    <a:p>
                      <a:pPr algn="ctr"/>
                      <a:r>
                        <a:rPr lang="en-GB" sz="1400" b="1">
                          <a:solidFill>
                            <a:srgbClr val="5C5470"/>
                          </a:solidFill>
                          <a:latin typeface="Raleway" pitchFamily="2" charset="0"/>
                        </a:rPr>
                        <a:t>BARRIER</a:t>
                      </a:r>
                    </a:p>
                  </a:txBody>
                  <a:tcPr vert="vert270" anchor="ctr">
                    <a:solidFill>
                      <a:schemeClr val="accent4">
                        <a:lumMod val="60000"/>
                        <a:lumOff val="40000"/>
                      </a:schemeClr>
                    </a:solidFill>
                  </a:tcPr>
                </a:tc>
                <a:tc>
                  <a:txBody>
                    <a:bodyPr/>
                    <a:lstStyle/>
                    <a:p>
                      <a:pPr algn="ctr"/>
                      <a:r>
                        <a:rPr lang="en-GB" sz="1200">
                          <a:latin typeface="Raleway" pitchFamily="2" charset="0"/>
                        </a:rPr>
                        <a:t>“I’ve never heard of ReallyB2B”</a:t>
                      </a:r>
                    </a:p>
                  </a:txBody>
                  <a:tcPr anchor="ctr">
                    <a:solidFill>
                      <a:schemeClr val="accent4">
                        <a:lumMod val="60000"/>
                        <a:lumOff val="40000"/>
                      </a:schemeClr>
                    </a:solidFill>
                  </a:tcPr>
                </a:tc>
                <a:tc>
                  <a:txBody>
                    <a:bodyPr/>
                    <a:lstStyle/>
                    <a:p>
                      <a:pPr algn="ctr"/>
                      <a:r>
                        <a:rPr lang="en-GB" sz="1200">
                          <a:latin typeface="Raleway" pitchFamily="2" charset="0"/>
                        </a:rPr>
                        <a:t>“I’m not sure they have the expertise I need! They’re not a big London agency!”</a:t>
                      </a:r>
                    </a:p>
                  </a:txBody>
                  <a:tcPr anchor="ctr">
                    <a:solidFill>
                      <a:schemeClr val="accent4">
                        <a:lumMod val="60000"/>
                        <a:lumOff val="40000"/>
                      </a:schemeClr>
                    </a:solidFill>
                  </a:tcPr>
                </a:tc>
                <a:tc>
                  <a:txBody>
                    <a:bodyPr/>
                    <a:lstStyle/>
                    <a:p>
                      <a:pPr algn="ctr"/>
                      <a:r>
                        <a:rPr lang="en-GB" sz="1200">
                          <a:latin typeface="Raleway" pitchFamily="2" charset="0"/>
                        </a:rPr>
                        <a:t>“I already work with a number of agencies, why should I consider using ReallyB2B?”</a:t>
                      </a:r>
                      <a:endParaRPr lang="en-GB" sz="1200" baseline="0">
                        <a:latin typeface="Raleway" pitchFamily="2" charset="0"/>
                      </a:endParaRPr>
                    </a:p>
                  </a:txBody>
                  <a:tcPr anchor="ctr">
                    <a:solidFill>
                      <a:schemeClr val="accent4">
                        <a:lumMod val="60000"/>
                        <a:lumOff val="40000"/>
                      </a:schemeClr>
                    </a:solidFill>
                  </a:tcPr>
                </a:tc>
                <a:tc>
                  <a:txBody>
                    <a:bodyPr/>
                    <a:lstStyle/>
                    <a:p>
                      <a:pPr algn="ctr"/>
                      <a:r>
                        <a:rPr lang="en-GB" sz="1200">
                          <a:latin typeface="Raleway" pitchFamily="2" charset="0"/>
                        </a:rPr>
                        <a:t>“I don’t know if ReallyB2B is capable? They are only a small agency. </a:t>
                      </a:r>
                    </a:p>
                    <a:p>
                      <a:pPr algn="ctr"/>
                      <a:r>
                        <a:rPr lang="en-GB" sz="1200">
                          <a:latin typeface="Raleway" pitchFamily="2" charset="0"/>
                        </a:rPr>
                        <a:t>I don’t think they work on any big brands”</a:t>
                      </a:r>
                    </a:p>
                  </a:txBody>
                  <a:tcPr anchor="ctr">
                    <a:solidFill>
                      <a:schemeClr val="accent4">
                        <a:lumMod val="60000"/>
                        <a:lumOff val="40000"/>
                      </a:schemeClr>
                    </a:solidFill>
                  </a:tcPr>
                </a:tc>
                <a:tc>
                  <a:txBody>
                    <a:bodyPr/>
                    <a:lstStyle/>
                    <a:p>
                      <a:pPr algn="ctr"/>
                      <a:r>
                        <a:rPr lang="en-GB" sz="1200">
                          <a:latin typeface="Raleway" pitchFamily="2" charset="0"/>
                        </a:rPr>
                        <a:t>“I don’t understand the value of the services ReallyB2B provides!”</a:t>
                      </a:r>
                    </a:p>
                    <a:p>
                      <a:pPr algn="ctr"/>
                      <a:endParaRPr lang="en-GB" sz="800">
                        <a:latin typeface="Raleway" pitchFamily="2" charset="0"/>
                      </a:endParaRPr>
                    </a:p>
                    <a:p>
                      <a:pPr algn="ctr"/>
                      <a:r>
                        <a:rPr lang="en-GB" sz="1200">
                          <a:latin typeface="Raleway" pitchFamily="2" charset="0"/>
                        </a:rPr>
                        <a:t>“We just need some lead gen, why spend more on ABM or other lead generation activities?’</a:t>
                      </a:r>
                    </a:p>
                  </a:txBody>
                  <a:tcPr anchor="ctr">
                    <a:solidFill>
                      <a:schemeClr val="accent4">
                        <a:lumMod val="60000"/>
                        <a:lumOff val="40000"/>
                      </a:schemeClr>
                    </a:solidFill>
                  </a:tcPr>
                </a:tc>
                <a:tc>
                  <a:txBody>
                    <a:bodyPr/>
                    <a:lstStyle/>
                    <a:p>
                      <a:pPr algn="ctr"/>
                      <a:r>
                        <a:rPr lang="en-GB" sz="1200">
                          <a:latin typeface="Raleway" pitchFamily="2" charset="0"/>
                        </a:rPr>
                        <a:t>“Are ReallyB2B an agency I could/want to work with?” </a:t>
                      </a:r>
                    </a:p>
                  </a:txBody>
                  <a:tcPr anchor="ctr">
                    <a:solidFill>
                      <a:schemeClr val="accent4">
                        <a:lumMod val="60000"/>
                        <a:lumOff val="40000"/>
                      </a:schemeClr>
                    </a:solidFill>
                  </a:tcPr>
                </a:tc>
                <a:extLst>
                  <a:ext uri="{0D108BD9-81ED-4DB2-BD59-A6C34878D82A}">
                    <a16:rowId xmlns:a16="http://schemas.microsoft.com/office/drawing/2014/main" val="100662100"/>
                  </a:ext>
                </a:extLst>
              </a:tr>
              <a:tr h="2282795">
                <a:tc>
                  <a:txBody>
                    <a:bodyPr/>
                    <a:lstStyle/>
                    <a:p>
                      <a:pPr algn="ctr"/>
                      <a:r>
                        <a:rPr lang="en-GB" sz="1400" b="1">
                          <a:solidFill>
                            <a:srgbClr val="5C5470"/>
                          </a:solidFill>
                          <a:latin typeface="Raleway" pitchFamily="2" charset="0"/>
                        </a:rPr>
                        <a:t>HOW TO ADDRESS </a:t>
                      </a:r>
                    </a:p>
                  </a:txBody>
                  <a:tcPr vert="vert270" anchor="ctr">
                    <a:solidFill>
                      <a:schemeClr val="accent4">
                        <a:lumMod val="20000"/>
                        <a:lumOff val="80000"/>
                      </a:schemeClr>
                    </a:solidFill>
                  </a:tcPr>
                </a:tc>
                <a:tc>
                  <a:txBody>
                    <a:bodyPr/>
                    <a:lstStyle/>
                    <a:p>
                      <a:pPr algn="ctr"/>
                      <a:r>
                        <a:rPr lang="en-GB" sz="1200">
                          <a:latin typeface="Raleway" pitchFamily="2" charset="0"/>
                        </a:rPr>
                        <a:t>Drive awareness of ReallyB2B to get into their consideration set because they </a:t>
                      </a:r>
                      <a:r>
                        <a:rPr lang="en-GB" sz="1200">
                          <a:solidFill>
                            <a:schemeClr val="dk1"/>
                          </a:solidFill>
                          <a:latin typeface="Raleway" pitchFamily="2" charset="0"/>
                          <a:ea typeface="+mn-ea"/>
                          <a:cs typeface="+mn-cs"/>
                        </a:rPr>
                        <a:t>understand Really is THE</a:t>
                      </a:r>
                    </a:p>
                    <a:p>
                      <a:pPr algn="ctr"/>
                      <a:r>
                        <a:rPr lang="en-GB" sz="1200">
                          <a:solidFill>
                            <a:schemeClr val="dk1"/>
                          </a:solidFill>
                          <a:latin typeface="Raleway" pitchFamily="2" charset="0"/>
                          <a:ea typeface="+mn-ea"/>
                          <a:cs typeface="+mn-cs"/>
                        </a:rPr>
                        <a:t>B2B marketing solutions agency. </a:t>
                      </a:r>
                    </a:p>
                  </a:txBody>
                  <a:tcPr anchor="ctr">
                    <a:solidFill>
                      <a:schemeClr val="accent4">
                        <a:lumMod val="20000"/>
                        <a:lumOff val="80000"/>
                      </a:schemeClr>
                    </a:solidFill>
                  </a:tcPr>
                </a:tc>
                <a:tc>
                  <a:txBody>
                    <a:bodyPr/>
                    <a:lstStyle/>
                    <a:p>
                      <a:pPr marL="0" algn="ctr"/>
                      <a:r>
                        <a:rPr lang="en-GB" sz="1200">
                          <a:solidFill>
                            <a:schemeClr val="dk1"/>
                          </a:solidFill>
                          <a:latin typeface="Raleway" pitchFamily="2" charset="0"/>
                          <a:ea typeface="+mn-ea"/>
                          <a:cs typeface="+mn-cs"/>
                        </a:rPr>
                        <a:t>Reinforce that other notable brands work with ReallyB2B.  </a:t>
                      </a:r>
                    </a:p>
                    <a:p>
                      <a:pPr marL="0" algn="ctr"/>
                      <a:endParaRPr lang="en-GB" sz="1200">
                        <a:solidFill>
                          <a:schemeClr val="dk1"/>
                        </a:solidFill>
                        <a:latin typeface="Raleway" pitchFamily="2" charset="0"/>
                        <a:ea typeface="+mn-ea"/>
                        <a:cs typeface="+mn-cs"/>
                      </a:endParaRPr>
                    </a:p>
                    <a:p>
                      <a:pPr marL="0" algn="ctr"/>
                      <a:r>
                        <a:rPr lang="en-GB" sz="1200">
                          <a:solidFill>
                            <a:schemeClr val="dk1"/>
                          </a:solidFill>
                          <a:latin typeface="Raleway" pitchFamily="2" charset="0"/>
                          <a:ea typeface="+mn-ea"/>
                          <a:cs typeface="+mn-cs"/>
                        </a:rPr>
                        <a:t>Demonstrate our range of services. </a:t>
                      </a:r>
                    </a:p>
                    <a:p>
                      <a:pPr marL="0" algn="ctr"/>
                      <a:endParaRPr lang="en-GB" sz="1200">
                        <a:solidFill>
                          <a:schemeClr val="dk1"/>
                        </a:solidFill>
                        <a:latin typeface="Raleway" pitchFamily="2" charset="0"/>
                        <a:ea typeface="+mn-ea"/>
                        <a:cs typeface="+mn-cs"/>
                      </a:endParaRPr>
                    </a:p>
                    <a:p>
                      <a:pPr marL="0" algn="ctr"/>
                      <a:r>
                        <a:rPr lang="en-GB" sz="1200">
                          <a:solidFill>
                            <a:schemeClr val="dk1"/>
                          </a:solidFill>
                          <a:latin typeface="Raleway" pitchFamily="2" charset="0"/>
                          <a:ea typeface="+mn-ea"/>
                          <a:cs typeface="+mn-cs"/>
                        </a:rPr>
                        <a:t>Explain that London agencies can lack agility and broader market vision.</a:t>
                      </a:r>
                    </a:p>
                  </a:txBody>
                  <a:tcPr anchor="ctr">
                    <a:solidFill>
                      <a:schemeClr val="accent4">
                        <a:lumMod val="20000"/>
                        <a:lumOff val="80000"/>
                      </a:schemeClr>
                    </a:solidFill>
                  </a:tcPr>
                </a:tc>
                <a:tc>
                  <a:txBody>
                    <a:bodyPr/>
                    <a:lstStyle/>
                    <a:p>
                      <a:pPr marL="0" algn="ctr"/>
                      <a:r>
                        <a:rPr lang="en-GB" sz="1200">
                          <a:solidFill>
                            <a:schemeClr val="dk1"/>
                          </a:solidFill>
                          <a:latin typeface="Raleway" pitchFamily="2" charset="0"/>
                          <a:ea typeface="+mn-ea"/>
                          <a:cs typeface="+mn-cs"/>
                        </a:rPr>
                        <a:t>Show expertise </a:t>
                      </a:r>
                    </a:p>
                    <a:p>
                      <a:pPr marL="0" algn="ctr"/>
                      <a:r>
                        <a:rPr lang="en-GB" sz="1200">
                          <a:solidFill>
                            <a:schemeClr val="dk1"/>
                          </a:solidFill>
                          <a:latin typeface="Raleway" pitchFamily="2" charset="0"/>
                          <a:ea typeface="+mn-ea"/>
                          <a:cs typeface="+mn-cs"/>
                        </a:rPr>
                        <a:t>and wealth of knowledge through case studies, backed by award wins. </a:t>
                      </a:r>
                    </a:p>
                  </a:txBody>
                  <a:tcPr anchor="ctr">
                    <a:solidFill>
                      <a:schemeClr val="accent4">
                        <a:lumMod val="20000"/>
                        <a:lumOff val="80000"/>
                      </a:schemeClr>
                    </a:solidFill>
                  </a:tcPr>
                </a:tc>
                <a:tc>
                  <a:txBody>
                    <a:bodyPr/>
                    <a:lstStyle/>
                    <a:p>
                      <a:pPr algn="ctr"/>
                      <a:r>
                        <a:rPr lang="en-GB" sz="1200">
                          <a:latin typeface="Raleway" pitchFamily="2" charset="0"/>
                        </a:rPr>
                        <a:t>Give reassurance that ReallyB2B is the right agency for the job. Demonstrate that smaller agencies can be more nimble &amp; effective – leverage Xeim credentials to build trust &amp; reassurance.</a:t>
                      </a:r>
                    </a:p>
                    <a:p>
                      <a:pPr algn="ctr"/>
                      <a:endParaRPr lang="en-GB" sz="600">
                        <a:latin typeface="Raleway" pitchFamily="2" charset="0"/>
                      </a:endParaRPr>
                    </a:p>
                    <a:p>
                      <a:pPr algn="ctr"/>
                      <a:r>
                        <a:rPr lang="en-GB" sz="1200">
                          <a:latin typeface="Raleway" pitchFamily="2" charset="0"/>
                        </a:rPr>
                        <a:t>Exhibit range of brands ReallyB2B works with.</a:t>
                      </a:r>
                    </a:p>
                  </a:txBody>
                  <a:tcPr anchor="ctr">
                    <a:solidFill>
                      <a:schemeClr val="accent4">
                        <a:lumMod val="20000"/>
                        <a:lumOff val="80000"/>
                      </a:schemeClr>
                    </a:solidFill>
                  </a:tcPr>
                </a:tc>
                <a:tc>
                  <a:txBody>
                    <a:bodyPr/>
                    <a:lstStyle/>
                    <a:p>
                      <a:pPr algn="ctr"/>
                      <a:r>
                        <a:rPr lang="en-GB" sz="1200">
                          <a:latin typeface="Raleway" pitchFamily="2" charset="0"/>
                        </a:rPr>
                        <a:t>Help prospects see the bigger picture of how ABM/lead gen works and how it could transform their new business pipeline.</a:t>
                      </a:r>
                    </a:p>
                    <a:p>
                      <a:pPr algn="ctr"/>
                      <a:endParaRPr lang="en-GB" sz="1200">
                        <a:latin typeface="Raleway" pitchFamily="2" charset="0"/>
                      </a:endParaRPr>
                    </a:p>
                    <a:p>
                      <a:pPr algn="ctr"/>
                      <a:r>
                        <a:rPr lang="en-GB" sz="1200">
                          <a:solidFill>
                            <a:schemeClr val="dk1"/>
                          </a:solidFill>
                          <a:latin typeface="Raleway" pitchFamily="2" charset="0"/>
                          <a:ea typeface="+mn-ea"/>
                          <a:cs typeface="+mn-cs"/>
                        </a:rPr>
                        <a:t>Discuss the value of igniting conversations with new and existing audiences.</a:t>
                      </a:r>
                    </a:p>
                  </a:txBody>
                  <a:tcPr anchor="ctr">
                    <a:solidFill>
                      <a:schemeClr val="accent4">
                        <a:lumMod val="20000"/>
                        <a:lumOff val="80000"/>
                      </a:schemeClr>
                    </a:solidFill>
                  </a:tcPr>
                </a:tc>
                <a:tc>
                  <a:txBody>
                    <a:bodyPr/>
                    <a:lstStyle/>
                    <a:p>
                      <a:pPr algn="ctr"/>
                      <a:r>
                        <a:rPr lang="en-GB" sz="1200" baseline="0">
                          <a:latin typeface="Raleway" pitchFamily="2" charset="0"/>
                        </a:rPr>
                        <a:t>Use ratings &amp; reviews to build reassurance. </a:t>
                      </a:r>
                    </a:p>
                  </a:txBody>
                  <a:tcPr anchor="ctr">
                    <a:solidFill>
                      <a:schemeClr val="accent4">
                        <a:lumMod val="20000"/>
                        <a:lumOff val="80000"/>
                      </a:schemeClr>
                    </a:solidFill>
                  </a:tcPr>
                </a:tc>
                <a:extLst>
                  <a:ext uri="{0D108BD9-81ED-4DB2-BD59-A6C34878D82A}">
                    <a16:rowId xmlns:a16="http://schemas.microsoft.com/office/drawing/2014/main" val="2449458748"/>
                  </a:ext>
                </a:extLst>
              </a:tr>
            </a:tbl>
          </a:graphicData>
        </a:graphic>
      </p:graphicFrame>
    </p:spTree>
    <p:extLst>
      <p:ext uri="{BB962C8B-B14F-4D97-AF65-F5344CB8AC3E}">
        <p14:creationId xmlns:p14="http://schemas.microsoft.com/office/powerpoint/2010/main" val="1722161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ABBF51-6E31-4987-864B-44CC00A6F4F8}"/>
              </a:ext>
            </a:extLst>
          </p:cNvPr>
          <p:cNvSpPr>
            <a:spLocks noGrp="1"/>
          </p:cNvSpPr>
          <p:nvPr>
            <p:ph type="body" sz="quarter" idx="10"/>
          </p:nvPr>
        </p:nvSpPr>
        <p:spPr/>
        <p:txBody>
          <a:bodyPr/>
          <a:lstStyle/>
          <a:p>
            <a:r>
              <a:rPr lang="en-GB" sz="2800"/>
              <a:t>11. Competitor overview </a:t>
            </a:r>
          </a:p>
        </p:txBody>
      </p:sp>
      <p:sp>
        <p:nvSpPr>
          <p:cNvPr id="3" name="Text Placeholder 2">
            <a:extLst>
              <a:ext uri="{FF2B5EF4-FFF2-40B4-BE49-F238E27FC236}">
                <a16:creationId xmlns:a16="http://schemas.microsoft.com/office/drawing/2014/main" id="{2B66159A-267C-4FE5-A428-DC3CDBB27580}"/>
              </a:ext>
            </a:extLst>
          </p:cNvPr>
          <p:cNvSpPr>
            <a:spLocks noGrp="1"/>
          </p:cNvSpPr>
          <p:nvPr>
            <p:ph type="body" sz="quarter" idx="11"/>
          </p:nvPr>
        </p:nvSpPr>
        <p:spPr>
          <a:xfrm>
            <a:off x="704851" y="1158522"/>
            <a:ext cx="7200000" cy="366252"/>
          </a:xfrm>
        </p:spPr>
        <p:txBody>
          <a:bodyPr/>
          <a:lstStyle/>
          <a:p>
            <a:r>
              <a:rPr lang="en-GB" sz="1400">
                <a:latin typeface="Raleway" pitchFamily="2" charset="0"/>
              </a:rPr>
              <a:t>See appendix for more details on the ReallyB2B competitor set </a:t>
            </a:r>
          </a:p>
        </p:txBody>
      </p:sp>
      <p:sp>
        <p:nvSpPr>
          <p:cNvPr id="4" name="Rectangle 3">
            <a:extLst>
              <a:ext uri="{FF2B5EF4-FFF2-40B4-BE49-F238E27FC236}">
                <a16:creationId xmlns:a16="http://schemas.microsoft.com/office/drawing/2014/main" id="{8029FD9D-8537-7C67-EE27-4CB182FBD483}"/>
              </a:ext>
            </a:extLst>
          </p:cNvPr>
          <p:cNvSpPr/>
          <p:nvPr/>
        </p:nvSpPr>
        <p:spPr>
          <a:xfrm>
            <a:off x="914400" y="1622652"/>
            <a:ext cx="3352800" cy="4625748"/>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59E4276-B3C4-B03F-6834-59A3B00B371F}"/>
              </a:ext>
            </a:extLst>
          </p:cNvPr>
          <p:cNvSpPr/>
          <p:nvPr/>
        </p:nvSpPr>
        <p:spPr>
          <a:xfrm>
            <a:off x="4267200" y="1622650"/>
            <a:ext cx="3352800" cy="4625749"/>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427C760-E93C-141E-E8CB-2685A33E1A6B}"/>
              </a:ext>
            </a:extLst>
          </p:cNvPr>
          <p:cNvSpPr/>
          <p:nvPr/>
        </p:nvSpPr>
        <p:spPr>
          <a:xfrm>
            <a:off x="7620000" y="1622652"/>
            <a:ext cx="3352800" cy="4625748"/>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77497E1-CD97-24F0-606A-3C5A78928CD3}"/>
              </a:ext>
            </a:extLst>
          </p:cNvPr>
          <p:cNvSpPr txBox="1"/>
          <p:nvPr/>
        </p:nvSpPr>
        <p:spPr>
          <a:xfrm>
            <a:off x="1766549" y="1822119"/>
            <a:ext cx="1295400" cy="369332"/>
          </a:xfrm>
          <a:prstGeom prst="rect">
            <a:avLst/>
          </a:prstGeom>
          <a:noFill/>
        </p:spPr>
        <p:txBody>
          <a:bodyPr wrap="square" rtlCol="0">
            <a:spAutoFit/>
          </a:bodyPr>
          <a:lstStyle/>
          <a:p>
            <a:pPr algn="ctr"/>
            <a:r>
              <a:rPr lang="en-GB">
                <a:solidFill>
                  <a:schemeClr val="tx1">
                    <a:lumMod val="65000"/>
                    <a:lumOff val="35000"/>
                  </a:schemeClr>
                </a:solidFill>
              </a:rPr>
              <a:t>PRIMARY</a:t>
            </a:r>
          </a:p>
        </p:txBody>
      </p:sp>
      <p:sp>
        <p:nvSpPr>
          <p:cNvPr id="8" name="TextBox 7">
            <a:extLst>
              <a:ext uri="{FF2B5EF4-FFF2-40B4-BE49-F238E27FC236}">
                <a16:creationId xmlns:a16="http://schemas.microsoft.com/office/drawing/2014/main" id="{52FEA4E5-9B26-9AE9-4228-3CB8B5984FD3}"/>
              </a:ext>
            </a:extLst>
          </p:cNvPr>
          <p:cNvSpPr txBox="1"/>
          <p:nvPr/>
        </p:nvSpPr>
        <p:spPr>
          <a:xfrm>
            <a:off x="5066083" y="1790968"/>
            <a:ext cx="1752600" cy="369332"/>
          </a:xfrm>
          <a:prstGeom prst="rect">
            <a:avLst/>
          </a:prstGeom>
          <a:noFill/>
        </p:spPr>
        <p:txBody>
          <a:bodyPr wrap="square" rtlCol="0">
            <a:spAutoFit/>
          </a:bodyPr>
          <a:lstStyle/>
          <a:p>
            <a:pPr algn="ctr"/>
            <a:r>
              <a:rPr lang="en-GB">
                <a:solidFill>
                  <a:schemeClr val="tx1">
                    <a:lumMod val="65000"/>
                    <a:lumOff val="35000"/>
                  </a:schemeClr>
                </a:solidFill>
              </a:rPr>
              <a:t>SECONDARY</a:t>
            </a:r>
          </a:p>
        </p:txBody>
      </p:sp>
      <p:sp>
        <p:nvSpPr>
          <p:cNvPr id="9" name="TextBox 8">
            <a:extLst>
              <a:ext uri="{FF2B5EF4-FFF2-40B4-BE49-F238E27FC236}">
                <a16:creationId xmlns:a16="http://schemas.microsoft.com/office/drawing/2014/main" id="{6E127D16-4301-D7EA-1D09-769ECED67532}"/>
              </a:ext>
            </a:extLst>
          </p:cNvPr>
          <p:cNvSpPr txBox="1"/>
          <p:nvPr/>
        </p:nvSpPr>
        <p:spPr>
          <a:xfrm>
            <a:off x="8360834" y="1808657"/>
            <a:ext cx="1752600" cy="369332"/>
          </a:xfrm>
          <a:prstGeom prst="rect">
            <a:avLst/>
          </a:prstGeom>
          <a:noFill/>
        </p:spPr>
        <p:txBody>
          <a:bodyPr wrap="square" rtlCol="0">
            <a:spAutoFit/>
          </a:bodyPr>
          <a:lstStyle/>
          <a:p>
            <a:pPr algn="ctr"/>
            <a:r>
              <a:rPr lang="en-GB">
                <a:solidFill>
                  <a:schemeClr val="tx1">
                    <a:lumMod val="65000"/>
                    <a:lumOff val="35000"/>
                  </a:schemeClr>
                </a:solidFill>
              </a:rPr>
              <a:t>TERTIARY</a:t>
            </a:r>
          </a:p>
        </p:txBody>
      </p:sp>
      <p:pic>
        <p:nvPicPr>
          <p:cNvPr id="10" name="Picture 4" descr="Digital Radish | LinkedIn">
            <a:extLst>
              <a:ext uri="{FF2B5EF4-FFF2-40B4-BE49-F238E27FC236}">
                <a16:creationId xmlns:a16="http://schemas.microsoft.com/office/drawing/2014/main" id="{C2719E06-7D58-3D7E-2822-65EEB48B25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735" y="2514117"/>
            <a:ext cx="10287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he Octopus Group">
            <a:extLst>
              <a:ext uri="{FF2B5EF4-FFF2-40B4-BE49-F238E27FC236}">
                <a16:creationId xmlns:a16="http://schemas.microsoft.com/office/drawing/2014/main" id="{C27FAAD3-7737-6D0A-0BC9-143C684A89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100" b="25991"/>
          <a:stretch/>
        </p:blipFill>
        <p:spPr bwMode="auto">
          <a:xfrm>
            <a:off x="2817553" y="2461875"/>
            <a:ext cx="1333500" cy="6655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The Marketing Practice Jobs &amp; Projects | The Dots">
            <a:extLst>
              <a:ext uri="{FF2B5EF4-FFF2-40B4-BE49-F238E27FC236}">
                <a16:creationId xmlns:a16="http://schemas.microsoft.com/office/drawing/2014/main" id="{FF576410-9CAE-8ACA-1BC2-3826925AF6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6554" y="3692836"/>
            <a:ext cx="1147762" cy="11477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urple Agency (@ThePurpleAgency) / Twitter">
            <a:extLst>
              <a:ext uri="{FF2B5EF4-FFF2-40B4-BE49-F238E27FC236}">
                <a16:creationId xmlns:a16="http://schemas.microsoft.com/office/drawing/2014/main" id="{52BBE12E-9D18-8A0A-1650-E95DA71B1F8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5785" y="3470308"/>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he Crocodile">
            <a:extLst>
              <a:ext uri="{FF2B5EF4-FFF2-40B4-BE49-F238E27FC236}">
                <a16:creationId xmlns:a16="http://schemas.microsoft.com/office/drawing/2014/main" id="{1E8015A6-88C3-6F8E-61E1-CEB1E46703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1197" y="5219217"/>
            <a:ext cx="8001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orpedo Group Employee Reviews | Glassdoor">
            <a:extLst>
              <a:ext uri="{FF2B5EF4-FFF2-40B4-BE49-F238E27FC236}">
                <a16:creationId xmlns:a16="http://schemas.microsoft.com/office/drawing/2014/main" id="{2965ED9A-FE35-5E57-E8E0-FB8EE3F3BEB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4640" b="23542"/>
          <a:stretch/>
        </p:blipFill>
        <p:spPr bwMode="auto">
          <a:xfrm>
            <a:off x="2674678" y="5683214"/>
            <a:ext cx="1085850" cy="45409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Agent3 – Home">
            <a:extLst>
              <a:ext uri="{FF2B5EF4-FFF2-40B4-BE49-F238E27FC236}">
                <a16:creationId xmlns:a16="http://schemas.microsoft.com/office/drawing/2014/main" id="{0106167C-DC87-2E38-7A1B-8BC59865C20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81549" y="2479810"/>
            <a:ext cx="994986" cy="381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wogether - Home | Facebook">
            <a:extLst>
              <a:ext uri="{FF2B5EF4-FFF2-40B4-BE49-F238E27FC236}">
                <a16:creationId xmlns:a16="http://schemas.microsoft.com/office/drawing/2014/main" id="{5D2B5E5F-CD9B-2A94-C458-7914C85A3E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3691" y="3234435"/>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D9A6665C-7CBA-04A2-E244-CCAE931046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25002" y="4840598"/>
            <a:ext cx="134753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Punch! ABM Agency | Vidyard Partner">
            <a:extLst>
              <a:ext uri="{FF2B5EF4-FFF2-40B4-BE49-F238E27FC236}">
                <a16:creationId xmlns:a16="http://schemas.microsoft.com/office/drawing/2014/main" id="{4853C9EF-80D3-0E37-40FB-1C0BE43334A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30825" y="5541444"/>
            <a:ext cx="1285875" cy="34987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True (@TrueB2B) / Twitter">
            <a:extLst>
              <a:ext uri="{FF2B5EF4-FFF2-40B4-BE49-F238E27FC236}">
                <a16:creationId xmlns:a16="http://schemas.microsoft.com/office/drawing/2014/main" id="{C05ABC4A-CB5B-53D2-D2E4-3CE2E7138F2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62132" y="3372054"/>
            <a:ext cx="995362" cy="99536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Know Everything, So You Can Do Anything: How 6sense Is Disrupting the ABM  Industry | Martech Zone">
            <a:extLst>
              <a:ext uri="{FF2B5EF4-FFF2-40B4-BE49-F238E27FC236}">
                <a16:creationId xmlns:a16="http://schemas.microsoft.com/office/drawing/2014/main" id="{E2A92234-25BF-986A-6989-7B304D4D6DA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17996" y="2687232"/>
            <a:ext cx="1593871" cy="9443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Account-Based Marketing Software &amp; B2B Go-to-Market Tools | Demandbase">
            <a:extLst>
              <a:ext uri="{FF2B5EF4-FFF2-40B4-BE49-F238E27FC236}">
                <a16:creationId xmlns:a16="http://schemas.microsoft.com/office/drawing/2014/main" id="{6DAD2A4E-39A9-FC5B-6832-3737D815AE9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76345" y="3947391"/>
            <a:ext cx="2334455" cy="42002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Triblio - Home | Facebook">
            <a:extLst>
              <a:ext uri="{FF2B5EF4-FFF2-40B4-BE49-F238E27FC236}">
                <a16:creationId xmlns:a16="http://schemas.microsoft.com/office/drawing/2014/main" id="{01DBECD1-B7D4-CE70-6949-D1BD6E5214D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413685" y="4267248"/>
            <a:ext cx="1415966" cy="141596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DCDB39DA-54FA-BBBB-17EB-D307A884A995}"/>
              </a:ext>
            </a:extLst>
          </p:cNvPr>
          <p:cNvPicPr>
            <a:picLocks noChangeAspect="1"/>
          </p:cNvPicPr>
          <p:nvPr/>
        </p:nvPicPr>
        <p:blipFill>
          <a:blip r:embed="rId16"/>
          <a:stretch>
            <a:fillRect/>
          </a:stretch>
        </p:blipFill>
        <p:spPr>
          <a:xfrm>
            <a:off x="5985958" y="5716383"/>
            <a:ext cx="1367076" cy="436301"/>
          </a:xfrm>
          <a:prstGeom prst="rect">
            <a:avLst/>
          </a:prstGeom>
        </p:spPr>
      </p:pic>
      <p:pic>
        <p:nvPicPr>
          <p:cNvPr id="25" name="Picture 24">
            <a:extLst>
              <a:ext uri="{FF2B5EF4-FFF2-40B4-BE49-F238E27FC236}">
                <a16:creationId xmlns:a16="http://schemas.microsoft.com/office/drawing/2014/main" id="{05D8C84F-D94B-6CBB-5D36-18B418BD2CD3}"/>
              </a:ext>
            </a:extLst>
          </p:cNvPr>
          <p:cNvPicPr>
            <a:picLocks noChangeAspect="1"/>
          </p:cNvPicPr>
          <p:nvPr/>
        </p:nvPicPr>
        <p:blipFill>
          <a:blip r:embed="rId17"/>
          <a:stretch>
            <a:fillRect/>
          </a:stretch>
        </p:blipFill>
        <p:spPr>
          <a:xfrm>
            <a:off x="6096211" y="2486497"/>
            <a:ext cx="1227120" cy="468288"/>
          </a:xfrm>
          <a:prstGeom prst="rect">
            <a:avLst/>
          </a:prstGeom>
        </p:spPr>
      </p:pic>
      <p:pic>
        <p:nvPicPr>
          <p:cNvPr id="26" name="Picture 25">
            <a:extLst>
              <a:ext uri="{FF2B5EF4-FFF2-40B4-BE49-F238E27FC236}">
                <a16:creationId xmlns:a16="http://schemas.microsoft.com/office/drawing/2014/main" id="{8047AD52-7055-4F6D-8EE6-5EB62A36E2B6}"/>
              </a:ext>
            </a:extLst>
          </p:cNvPr>
          <p:cNvPicPr>
            <a:picLocks noChangeAspect="1"/>
          </p:cNvPicPr>
          <p:nvPr/>
        </p:nvPicPr>
        <p:blipFill>
          <a:blip r:embed="rId18"/>
          <a:stretch>
            <a:fillRect/>
          </a:stretch>
        </p:blipFill>
        <p:spPr>
          <a:xfrm>
            <a:off x="2894849" y="4803808"/>
            <a:ext cx="1198512" cy="580695"/>
          </a:xfrm>
          <a:prstGeom prst="rect">
            <a:avLst/>
          </a:prstGeom>
        </p:spPr>
      </p:pic>
      <p:pic>
        <p:nvPicPr>
          <p:cNvPr id="27" name="Picture 26">
            <a:extLst>
              <a:ext uri="{FF2B5EF4-FFF2-40B4-BE49-F238E27FC236}">
                <a16:creationId xmlns:a16="http://schemas.microsoft.com/office/drawing/2014/main" id="{992C0989-47AC-F522-799B-F99523E4FA1D}"/>
              </a:ext>
            </a:extLst>
          </p:cNvPr>
          <p:cNvPicPr>
            <a:picLocks noChangeAspect="1"/>
          </p:cNvPicPr>
          <p:nvPr/>
        </p:nvPicPr>
        <p:blipFill>
          <a:blip r:embed="rId19"/>
          <a:stretch>
            <a:fillRect/>
          </a:stretch>
        </p:blipFill>
        <p:spPr>
          <a:xfrm>
            <a:off x="4924332" y="4404156"/>
            <a:ext cx="778166" cy="713319"/>
          </a:xfrm>
          <a:prstGeom prst="rect">
            <a:avLst/>
          </a:prstGeom>
        </p:spPr>
      </p:pic>
      <p:pic>
        <p:nvPicPr>
          <p:cNvPr id="28" name="Picture 27">
            <a:extLst>
              <a:ext uri="{FF2B5EF4-FFF2-40B4-BE49-F238E27FC236}">
                <a16:creationId xmlns:a16="http://schemas.microsoft.com/office/drawing/2014/main" id="{05A52A0D-17EA-ADDE-CA6F-018FB8BD2227}"/>
              </a:ext>
            </a:extLst>
          </p:cNvPr>
          <p:cNvPicPr>
            <a:picLocks noChangeAspect="1"/>
          </p:cNvPicPr>
          <p:nvPr/>
        </p:nvPicPr>
        <p:blipFill>
          <a:blip r:embed="rId20"/>
          <a:stretch>
            <a:fillRect/>
          </a:stretch>
        </p:blipFill>
        <p:spPr>
          <a:xfrm>
            <a:off x="7752917" y="4921214"/>
            <a:ext cx="1609725" cy="762000"/>
          </a:xfrm>
          <a:prstGeom prst="rect">
            <a:avLst/>
          </a:prstGeom>
        </p:spPr>
      </p:pic>
    </p:spTree>
    <p:extLst>
      <p:ext uri="{BB962C8B-B14F-4D97-AF65-F5344CB8AC3E}">
        <p14:creationId xmlns:p14="http://schemas.microsoft.com/office/powerpoint/2010/main" val="2871524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3E1B949-C03D-1DA1-0DD3-16C0B5084C0D}"/>
              </a:ext>
            </a:extLst>
          </p:cNvPr>
          <p:cNvSpPr txBox="1">
            <a:spLocks/>
          </p:cNvSpPr>
          <p:nvPr/>
        </p:nvSpPr>
        <p:spPr>
          <a:xfrm>
            <a:off x="685800" y="533400"/>
            <a:ext cx="8977312" cy="1981200"/>
          </a:xfrm>
          <a:prstGeom prst="rect">
            <a:avLst/>
          </a:prstGeom>
        </p:spPr>
        <p:txBody>
          <a:bodyPr lIns="0" tIns="0" rIns="0" bIns="0"/>
          <a:lstStyle>
            <a:lvl1pPr marL="0" algn="l">
              <a:defRPr sz="4000" b="1">
                <a:solidFill>
                  <a:schemeClr val="bg1"/>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5400" kern="0"/>
              <a:t>Communications </a:t>
            </a:r>
          </a:p>
          <a:p>
            <a:r>
              <a:rPr lang="en-GB" sz="5400" kern="0"/>
              <a:t>strategy</a:t>
            </a:r>
          </a:p>
        </p:txBody>
      </p:sp>
    </p:spTree>
    <p:extLst>
      <p:ext uri="{BB962C8B-B14F-4D97-AF65-F5344CB8AC3E}">
        <p14:creationId xmlns:p14="http://schemas.microsoft.com/office/powerpoint/2010/main" val="3423812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18EC86-B834-4C46-BBDD-B9D26A487889}"/>
              </a:ext>
            </a:extLst>
          </p:cNvPr>
          <p:cNvSpPr>
            <a:spLocks noGrp="1"/>
          </p:cNvSpPr>
          <p:nvPr>
            <p:ph type="body" sz="quarter" idx="10"/>
          </p:nvPr>
        </p:nvSpPr>
        <p:spPr/>
        <p:txBody>
          <a:bodyPr/>
          <a:lstStyle/>
          <a:p>
            <a:r>
              <a:rPr lang="en-GB"/>
              <a:t>Catch</a:t>
            </a:r>
          </a:p>
        </p:txBody>
      </p:sp>
      <p:sp>
        <p:nvSpPr>
          <p:cNvPr id="3" name="Text Placeholder 2">
            <a:extLst>
              <a:ext uri="{FF2B5EF4-FFF2-40B4-BE49-F238E27FC236}">
                <a16:creationId xmlns:a16="http://schemas.microsoft.com/office/drawing/2014/main" id="{582E1BA5-A35B-484B-95AB-11F0630D443F}"/>
              </a:ext>
            </a:extLst>
          </p:cNvPr>
          <p:cNvSpPr>
            <a:spLocks noGrp="1"/>
          </p:cNvSpPr>
          <p:nvPr>
            <p:ph type="body" sz="quarter" idx="11"/>
          </p:nvPr>
        </p:nvSpPr>
        <p:spPr/>
        <p:txBody>
          <a:bodyPr/>
          <a:lstStyle/>
          <a:p>
            <a:r>
              <a:rPr lang="en-GB"/>
              <a:t>Connect</a:t>
            </a:r>
          </a:p>
        </p:txBody>
      </p:sp>
      <p:sp>
        <p:nvSpPr>
          <p:cNvPr id="4" name="Text Placeholder 3">
            <a:extLst>
              <a:ext uri="{FF2B5EF4-FFF2-40B4-BE49-F238E27FC236}">
                <a16:creationId xmlns:a16="http://schemas.microsoft.com/office/drawing/2014/main" id="{89686F6A-43F6-43A7-9FD3-1893559933BC}"/>
              </a:ext>
            </a:extLst>
          </p:cNvPr>
          <p:cNvSpPr>
            <a:spLocks noGrp="1"/>
          </p:cNvSpPr>
          <p:nvPr>
            <p:ph type="body" sz="quarter" idx="12"/>
          </p:nvPr>
        </p:nvSpPr>
        <p:spPr/>
        <p:txBody>
          <a:bodyPr/>
          <a:lstStyle/>
          <a:p>
            <a:r>
              <a:rPr lang="en-GB"/>
              <a:t>Close</a:t>
            </a:r>
          </a:p>
        </p:txBody>
      </p:sp>
      <p:sp>
        <p:nvSpPr>
          <p:cNvPr id="6" name="TextBox 5">
            <a:extLst>
              <a:ext uri="{FF2B5EF4-FFF2-40B4-BE49-F238E27FC236}">
                <a16:creationId xmlns:a16="http://schemas.microsoft.com/office/drawing/2014/main" id="{ED9184D9-494E-4F34-AEDE-8B503FBAD44E}"/>
              </a:ext>
            </a:extLst>
          </p:cNvPr>
          <p:cNvSpPr txBox="1"/>
          <p:nvPr/>
        </p:nvSpPr>
        <p:spPr>
          <a:xfrm>
            <a:off x="914399" y="5358824"/>
            <a:ext cx="2944813" cy="584775"/>
          </a:xfrm>
          <a:prstGeom prst="rect">
            <a:avLst/>
          </a:prstGeom>
          <a:noFill/>
        </p:spPr>
        <p:txBody>
          <a:bodyPr wrap="square" rtlCol="0">
            <a:spAutoFit/>
          </a:bodyPr>
          <a:lstStyle/>
          <a:p>
            <a:pPr algn="ctr"/>
            <a:r>
              <a:rPr lang="en-GB" sz="1600">
                <a:latin typeface="Raleway" pitchFamily="2" charset="0"/>
              </a:rPr>
              <a:t>Build awareness </a:t>
            </a:r>
          </a:p>
          <a:p>
            <a:pPr algn="ctr"/>
            <a:r>
              <a:rPr lang="en-GB" sz="1600">
                <a:latin typeface="Raleway" pitchFamily="2" charset="0"/>
              </a:rPr>
              <a:t>of the agency</a:t>
            </a:r>
          </a:p>
        </p:txBody>
      </p:sp>
      <p:sp>
        <p:nvSpPr>
          <p:cNvPr id="7" name="TextBox 6">
            <a:extLst>
              <a:ext uri="{FF2B5EF4-FFF2-40B4-BE49-F238E27FC236}">
                <a16:creationId xmlns:a16="http://schemas.microsoft.com/office/drawing/2014/main" id="{189C6EBD-E887-419F-B96A-9605219404B0}"/>
              </a:ext>
            </a:extLst>
          </p:cNvPr>
          <p:cNvSpPr txBox="1"/>
          <p:nvPr/>
        </p:nvSpPr>
        <p:spPr>
          <a:xfrm>
            <a:off x="4622954" y="5358825"/>
            <a:ext cx="2944813" cy="584775"/>
          </a:xfrm>
          <a:prstGeom prst="rect">
            <a:avLst/>
          </a:prstGeom>
          <a:noFill/>
        </p:spPr>
        <p:txBody>
          <a:bodyPr wrap="square" rtlCol="0">
            <a:spAutoFit/>
          </a:bodyPr>
          <a:lstStyle/>
          <a:p>
            <a:pPr algn="ctr"/>
            <a:r>
              <a:rPr lang="en-GB" sz="1600">
                <a:latin typeface="Raleway" pitchFamily="2" charset="0"/>
              </a:rPr>
              <a:t>Share our expertise &amp; experience</a:t>
            </a:r>
          </a:p>
        </p:txBody>
      </p:sp>
      <p:sp>
        <p:nvSpPr>
          <p:cNvPr id="8" name="TextBox 7">
            <a:extLst>
              <a:ext uri="{FF2B5EF4-FFF2-40B4-BE49-F238E27FC236}">
                <a16:creationId xmlns:a16="http://schemas.microsoft.com/office/drawing/2014/main" id="{7A6C5A80-118B-44C7-A09A-280B434EFC0A}"/>
              </a:ext>
            </a:extLst>
          </p:cNvPr>
          <p:cNvSpPr txBox="1"/>
          <p:nvPr/>
        </p:nvSpPr>
        <p:spPr>
          <a:xfrm>
            <a:off x="8401204" y="5245100"/>
            <a:ext cx="2944813" cy="830997"/>
          </a:xfrm>
          <a:prstGeom prst="rect">
            <a:avLst/>
          </a:prstGeom>
          <a:noFill/>
        </p:spPr>
        <p:txBody>
          <a:bodyPr wrap="square" rtlCol="0">
            <a:spAutoFit/>
          </a:bodyPr>
          <a:lstStyle/>
          <a:p>
            <a:pPr algn="ctr"/>
            <a:r>
              <a:rPr lang="en-GB" sz="1600">
                <a:latin typeface="Raleway" pitchFamily="2" charset="0"/>
              </a:rPr>
              <a:t>Build consideration – ensure we are top of mind when our prospect is ready to buy</a:t>
            </a:r>
          </a:p>
        </p:txBody>
      </p:sp>
      <p:sp>
        <p:nvSpPr>
          <p:cNvPr id="9" name="Text Placeholder 1">
            <a:extLst>
              <a:ext uri="{FF2B5EF4-FFF2-40B4-BE49-F238E27FC236}">
                <a16:creationId xmlns:a16="http://schemas.microsoft.com/office/drawing/2014/main" id="{0F01FBB0-178C-4735-8C0B-23599202AC7C}"/>
              </a:ext>
            </a:extLst>
          </p:cNvPr>
          <p:cNvSpPr txBox="1">
            <a:spLocks/>
          </p:cNvSpPr>
          <p:nvPr/>
        </p:nvSpPr>
        <p:spPr>
          <a:xfrm>
            <a:off x="704851" y="685800"/>
            <a:ext cx="7200000" cy="533400"/>
          </a:xfrm>
          <a:prstGeom prst="rect">
            <a:avLst/>
          </a:prstGeom>
        </p:spPr>
        <p:txBody>
          <a:bodyPr anchor="ctr"/>
          <a:lstStyle>
            <a:lvl1pPr marL="0" algn="ctr">
              <a:defRPr sz="4000" b="1">
                <a:solidFill>
                  <a:schemeClr val="bg1"/>
                </a:solidFill>
                <a:latin typeface="Raleway" panose="020B0003030101060003" pitchFamily="34" charset="0"/>
                <a:ea typeface="+mn-ea"/>
                <a:cs typeface="+mn-cs"/>
              </a:defRPr>
            </a:lvl1pPr>
            <a:lvl2pPr marL="457200" algn="ctr">
              <a:defRPr b="1">
                <a:latin typeface="Raleway" panose="020B0003030101060003" pitchFamily="34" charset="0"/>
                <a:ea typeface="+mn-ea"/>
                <a:cs typeface="+mn-cs"/>
              </a:defRPr>
            </a:lvl2pPr>
            <a:lvl3pPr marL="914400" algn="ctr">
              <a:defRPr b="1">
                <a:latin typeface="Raleway" panose="020B0003030101060003" pitchFamily="34" charset="0"/>
                <a:ea typeface="+mn-ea"/>
                <a:cs typeface="+mn-cs"/>
              </a:defRPr>
            </a:lvl3pPr>
            <a:lvl4pPr marL="1371600" algn="ctr">
              <a:defRPr b="1">
                <a:latin typeface="Raleway" panose="020B0003030101060003" pitchFamily="34" charset="0"/>
                <a:ea typeface="+mn-ea"/>
                <a:cs typeface="+mn-cs"/>
              </a:defRPr>
            </a:lvl4pPr>
            <a:lvl5pPr marL="1828800" algn="ctr">
              <a:defRPr b="1">
                <a:latin typeface="Raleway" panose="020B0003030101060003"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kern="0"/>
              <a:t>1. Communications objectives </a:t>
            </a:r>
          </a:p>
        </p:txBody>
      </p:sp>
      <p:sp>
        <p:nvSpPr>
          <p:cNvPr id="10" name="Text Placeholder 1">
            <a:extLst>
              <a:ext uri="{FF2B5EF4-FFF2-40B4-BE49-F238E27FC236}">
                <a16:creationId xmlns:a16="http://schemas.microsoft.com/office/drawing/2014/main" id="{CD2B2CC8-B886-4DEB-9C3D-E437B7AB3312}"/>
              </a:ext>
            </a:extLst>
          </p:cNvPr>
          <p:cNvSpPr txBox="1">
            <a:spLocks/>
          </p:cNvSpPr>
          <p:nvPr/>
        </p:nvSpPr>
        <p:spPr>
          <a:xfrm>
            <a:off x="857251" y="838200"/>
            <a:ext cx="7200000" cy="533400"/>
          </a:xfrm>
          <a:prstGeom prst="rect">
            <a:avLst/>
          </a:prstGeom>
        </p:spPr>
        <p:txBody>
          <a:bodyPr anchor="ctr"/>
          <a:lstStyle>
            <a:lvl1pPr marL="0" algn="ctr">
              <a:defRPr sz="4000" b="1">
                <a:solidFill>
                  <a:schemeClr val="bg1"/>
                </a:solidFill>
                <a:latin typeface="Raleway" panose="020B0003030101060003" pitchFamily="34" charset="0"/>
                <a:ea typeface="+mn-ea"/>
                <a:cs typeface="+mn-cs"/>
              </a:defRPr>
            </a:lvl1pPr>
            <a:lvl2pPr marL="457200" algn="ctr">
              <a:defRPr b="1">
                <a:latin typeface="Raleway" panose="020B0003030101060003" pitchFamily="34" charset="0"/>
                <a:ea typeface="+mn-ea"/>
                <a:cs typeface="+mn-cs"/>
              </a:defRPr>
            </a:lvl2pPr>
            <a:lvl3pPr marL="914400" algn="ctr">
              <a:defRPr b="1">
                <a:latin typeface="Raleway" panose="020B0003030101060003" pitchFamily="34" charset="0"/>
                <a:ea typeface="+mn-ea"/>
                <a:cs typeface="+mn-cs"/>
              </a:defRPr>
            </a:lvl3pPr>
            <a:lvl4pPr marL="1371600" algn="ctr">
              <a:defRPr b="1">
                <a:latin typeface="Raleway" panose="020B0003030101060003" pitchFamily="34" charset="0"/>
                <a:ea typeface="+mn-ea"/>
                <a:cs typeface="+mn-cs"/>
              </a:defRPr>
            </a:lvl4pPr>
            <a:lvl5pPr marL="1828800" algn="ctr">
              <a:defRPr b="1">
                <a:latin typeface="Raleway" panose="020B0003030101060003"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GB" sz="2800" kern="0">
                <a:solidFill>
                  <a:srgbClr val="5C5470"/>
                </a:solidFill>
              </a:rPr>
              <a:t>1. Communications objectives </a:t>
            </a:r>
          </a:p>
        </p:txBody>
      </p:sp>
    </p:spTree>
    <p:extLst>
      <p:ext uri="{BB962C8B-B14F-4D97-AF65-F5344CB8AC3E}">
        <p14:creationId xmlns:p14="http://schemas.microsoft.com/office/powerpoint/2010/main" val="179486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DB5709-0104-432A-955A-3872383679E4}"/>
              </a:ext>
            </a:extLst>
          </p:cNvPr>
          <p:cNvSpPr>
            <a:spLocks noGrp="1"/>
          </p:cNvSpPr>
          <p:nvPr>
            <p:ph type="body" sz="quarter" idx="10"/>
          </p:nvPr>
        </p:nvSpPr>
        <p:spPr/>
        <p:txBody>
          <a:bodyPr/>
          <a:lstStyle/>
          <a:p>
            <a:r>
              <a:rPr lang="en-GB" sz="2800" dirty="0"/>
              <a:t>2. ReallyB2B’s consideration loop</a:t>
            </a:r>
          </a:p>
        </p:txBody>
      </p:sp>
      <p:sp>
        <p:nvSpPr>
          <p:cNvPr id="3" name="Text Placeholder 2">
            <a:extLst>
              <a:ext uri="{FF2B5EF4-FFF2-40B4-BE49-F238E27FC236}">
                <a16:creationId xmlns:a16="http://schemas.microsoft.com/office/drawing/2014/main" id="{CC243226-784F-41A8-92DB-C3879C3AF5DB}"/>
              </a:ext>
            </a:extLst>
          </p:cNvPr>
          <p:cNvSpPr>
            <a:spLocks noGrp="1"/>
          </p:cNvSpPr>
          <p:nvPr>
            <p:ph type="body" sz="quarter" idx="11"/>
          </p:nvPr>
        </p:nvSpPr>
        <p:spPr>
          <a:xfrm>
            <a:off x="704851" y="1143000"/>
            <a:ext cx="7200000" cy="366252"/>
          </a:xfrm>
        </p:spPr>
        <p:txBody>
          <a:bodyPr/>
          <a:lstStyle/>
          <a:p>
            <a:r>
              <a:rPr lang="en-GB" sz="1400" dirty="0">
                <a:latin typeface="Raleway" pitchFamily="2" charset="0"/>
              </a:rPr>
              <a:t>Building an attract model </a:t>
            </a:r>
          </a:p>
        </p:txBody>
      </p:sp>
      <p:sp>
        <p:nvSpPr>
          <p:cNvPr id="7" name="Rectangle 6">
            <a:extLst>
              <a:ext uri="{FF2B5EF4-FFF2-40B4-BE49-F238E27FC236}">
                <a16:creationId xmlns:a16="http://schemas.microsoft.com/office/drawing/2014/main" id="{4CE2ACFF-B7F9-4071-AD81-4C55E7665761}"/>
              </a:ext>
            </a:extLst>
          </p:cNvPr>
          <p:cNvSpPr/>
          <p:nvPr/>
        </p:nvSpPr>
        <p:spPr>
          <a:xfrm rot="20686497">
            <a:off x="6141856" y="3524294"/>
            <a:ext cx="271644" cy="480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8" name="Rectangle 7">
            <a:extLst>
              <a:ext uri="{FF2B5EF4-FFF2-40B4-BE49-F238E27FC236}">
                <a16:creationId xmlns:a16="http://schemas.microsoft.com/office/drawing/2014/main" id="{380B7F5E-773A-4BB0-9C9B-B92F3F93BAA2}"/>
              </a:ext>
            </a:extLst>
          </p:cNvPr>
          <p:cNvSpPr/>
          <p:nvPr/>
        </p:nvSpPr>
        <p:spPr>
          <a:xfrm rot="20686497">
            <a:off x="5895612" y="4248196"/>
            <a:ext cx="271644" cy="480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9" name="Oval 8">
            <a:extLst>
              <a:ext uri="{FF2B5EF4-FFF2-40B4-BE49-F238E27FC236}">
                <a16:creationId xmlns:a16="http://schemas.microsoft.com/office/drawing/2014/main" id="{804188BC-0466-4D6C-AC96-99D5AE0AA46F}"/>
              </a:ext>
            </a:extLst>
          </p:cNvPr>
          <p:cNvSpPr/>
          <p:nvPr/>
        </p:nvSpPr>
        <p:spPr>
          <a:xfrm>
            <a:off x="629346" y="3760156"/>
            <a:ext cx="749136" cy="739064"/>
          </a:xfrm>
          <a:prstGeom prst="ellipse">
            <a:avLst/>
          </a:prstGeom>
          <a:solidFill>
            <a:srgbClr val="735C8E"/>
          </a:solidFill>
          <a:ln>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11" name="Oval 10">
            <a:extLst>
              <a:ext uri="{FF2B5EF4-FFF2-40B4-BE49-F238E27FC236}">
                <a16:creationId xmlns:a16="http://schemas.microsoft.com/office/drawing/2014/main" id="{4111BAB6-040C-47E0-B32D-E209FEE1AAAD}"/>
              </a:ext>
            </a:extLst>
          </p:cNvPr>
          <p:cNvSpPr/>
          <p:nvPr/>
        </p:nvSpPr>
        <p:spPr>
          <a:xfrm>
            <a:off x="8709184" y="5585536"/>
            <a:ext cx="749136" cy="739064"/>
          </a:xfrm>
          <a:prstGeom prst="ellipse">
            <a:avLst/>
          </a:prstGeom>
          <a:solidFill>
            <a:srgbClr val="735C8E"/>
          </a:solidFill>
          <a:ln>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12" name="TextBox 11">
            <a:extLst>
              <a:ext uri="{FF2B5EF4-FFF2-40B4-BE49-F238E27FC236}">
                <a16:creationId xmlns:a16="http://schemas.microsoft.com/office/drawing/2014/main" id="{56CDD2B7-A1AA-4C2D-8099-AB4BE88E110A}"/>
              </a:ext>
            </a:extLst>
          </p:cNvPr>
          <p:cNvSpPr txBox="1"/>
          <p:nvPr/>
        </p:nvSpPr>
        <p:spPr>
          <a:xfrm>
            <a:off x="8676788" y="5845034"/>
            <a:ext cx="803143" cy="258772"/>
          </a:xfrm>
          <a:prstGeom prst="rect">
            <a:avLst/>
          </a:prstGeom>
          <a:noFill/>
          <a:ln>
            <a:noFill/>
          </a:ln>
        </p:spPr>
        <p:txBody>
          <a:bodyPr vert="horz"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Raleway" pitchFamily="2" charset="0"/>
              </a:rPr>
              <a:t>Engaged</a:t>
            </a:r>
          </a:p>
        </p:txBody>
      </p:sp>
      <p:sp>
        <p:nvSpPr>
          <p:cNvPr id="14" name="Oval 13">
            <a:extLst>
              <a:ext uri="{FF2B5EF4-FFF2-40B4-BE49-F238E27FC236}">
                <a16:creationId xmlns:a16="http://schemas.microsoft.com/office/drawing/2014/main" id="{CAD3993F-1C15-40E3-B79F-94F8B23D71D1}"/>
              </a:ext>
            </a:extLst>
          </p:cNvPr>
          <p:cNvSpPr/>
          <p:nvPr/>
        </p:nvSpPr>
        <p:spPr>
          <a:xfrm>
            <a:off x="3167999" y="5364742"/>
            <a:ext cx="749136" cy="739064"/>
          </a:xfrm>
          <a:prstGeom prst="ellipse">
            <a:avLst/>
          </a:prstGeom>
          <a:solidFill>
            <a:srgbClr val="735C8E"/>
          </a:solidFill>
          <a:ln>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15" name="TextBox 14">
            <a:extLst>
              <a:ext uri="{FF2B5EF4-FFF2-40B4-BE49-F238E27FC236}">
                <a16:creationId xmlns:a16="http://schemas.microsoft.com/office/drawing/2014/main" id="{63525FB4-BFE1-41E2-951C-0590F8575790}"/>
              </a:ext>
            </a:extLst>
          </p:cNvPr>
          <p:cNvSpPr txBox="1"/>
          <p:nvPr/>
        </p:nvSpPr>
        <p:spPr>
          <a:xfrm>
            <a:off x="3171979" y="5604888"/>
            <a:ext cx="749136" cy="258772"/>
          </a:xfrm>
          <a:prstGeom prst="rect">
            <a:avLst/>
          </a:prstGeom>
          <a:noFill/>
          <a:ln>
            <a:noFill/>
          </a:ln>
        </p:spPr>
        <p:txBody>
          <a:bodyPr vert="horz"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Raleway" pitchFamily="2" charset="0"/>
              </a:rPr>
              <a:t>Aware</a:t>
            </a:r>
          </a:p>
        </p:txBody>
      </p:sp>
      <p:sp>
        <p:nvSpPr>
          <p:cNvPr id="16" name="TextBox 15">
            <a:extLst>
              <a:ext uri="{FF2B5EF4-FFF2-40B4-BE49-F238E27FC236}">
                <a16:creationId xmlns:a16="http://schemas.microsoft.com/office/drawing/2014/main" id="{8601B828-EDD3-4E99-B7D9-FCFD33373B0B}"/>
              </a:ext>
            </a:extLst>
          </p:cNvPr>
          <p:cNvSpPr txBox="1"/>
          <p:nvPr/>
        </p:nvSpPr>
        <p:spPr>
          <a:xfrm>
            <a:off x="610329" y="3809192"/>
            <a:ext cx="749136" cy="636698"/>
          </a:xfrm>
          <a:prstGeom prst="rect">
            <a:avLst/>
          </a:prstGeom>
        </p:spPr>
        <p:txBody>
          <a:bodyPr vert="horz"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Raleway" pitchFamily="2" charset="0"/>
              </a:rPr>
              <a:t>Not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Raleway" pitchFamily="2" charset="0"/>
              </a:rPr>
              <a:t>Aware</a:t>
            </a:r>
          </a:p>
        </p:txBody>
      </p:sp>
      <p:sp>
        <p:nvSpPr>
          <p:cNvPr id="17" name="TextBox 16">
            <a:extLst>
              <a:ext uri="{FF2B5EF4-FFF2-40B4-BE49-F238E27FC236}">
                <a16:creationId xmlns:a16="http://schemas.microsoft.com/office/drawing/2014/main" id="{3DF42063-6079-473F-ACBE-BD9067770182}"/>
              </a:ext>
            </a:extLst>
          </p:cNvPr>
          <p:cNvSpPr txBox="1"/>
          <p:nvPr/>
        </p:nvSpPr>
        <p:spPr>
          <a:xfrm>
            <a:off x="2336553" y="2495370"/>
            <a:ext cx="1043778" cy="534554"/>
          </a:xfrm>
          <a:prstGeom prst="rect">
            <a:avLst/>
          </a:prstGeom>
        </p:spPr>
        <p:txBody>
          <a:bodyPr vert="horz" wrap="square" lIns="91440" tIns="45720" rIns="91440" bIns="45720" rtlCol="0" anchor="t">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accent4">
                    <a:lumMod val="50000"/>
                  </a:schemeClr>
                </a:solidFill>
                <a:effectLst/>
                <a:uLnTx/>
                <a:uFillTx/>
                <a:latin typeface="Raleway" pitchFamily="2" charset="0"/>
              </a:rPr>
              <a:t>New clients</a:t>
            </a:r>
          </a:p>
        </p:txBody>
      </p:sp>
      <p:sp>
        <p:nvSpPr>
          <p:cNvPr id="18" name="TextBox 17">
            <a:extLst>
              <a:ext uri="{FF2B5EF4-FFF2-40B4-BE49-F238E27FC236}">
                <a16:creationId xmlns:a16="http://schemas.microsoft.com/office/drawing/2014/main" id="{C1775F3B-683D-459E-A7A3-6AB242D87F1A}"/>
              </a:ext>
            </a:extLst>
          </p:cNvPr>
          <p:cNvSpPr txBox="1"/>
          <p:nvPr/>
        </p:nvSpPr>
        <p:spPr>
          <a:xfrm>
            <a:off x="7659606" y="2742194"/>
            <a:ext cx="1043778" cy="534554"/>
          </a:xfrm>
          <a:prstGeom prst="rect">
            <a:avLst/>
          </a:prstGeom>
        </p:spPr>
        <p:txBody>
          <a:bodyPr vert="horz" wrap="square" lIns="91440" tIns="45720" rIns="91440" bIns="45720" rtlCol="0" anchor="t">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accent4">
                    <a:lumMod val="50000"/>
                  </a:schemeClr>
                </a:solidFill>
                <a:effectLst/>
                <a:uLnTx/>
                <a:uFillTx/>
                <a:latin typeface="Raleway" pitchFamily="2" charset="0"/>
              </a:rPr>
              <a:t>Current clients</a:t>
            </a:r>
          </a:p>
        </p:txBody>
      </p:sp>
      <p:sp>
        <p:nvSpPr>
          <p:cNvPr id="19" name="TextBox 18">
            <a:extLst>
              <a:ext uri="{FF2B5EF4-FFF2-40B4-BE49-F238E27FC236}">
                <a16:creationId xmlns:a16="http://schemas.microsoft.com/office/drawing/2014/main" id="{B0299B83-926F-4819-8AE9-A83C8799E0C3}"/>
              </a:ext>
            </a:extLst>
          </p:cNvPr>
          <p:cNvSpPr txBox="1"/>
          <p:nvPr/>
        </p:nvSpPr>
        <p:spPr>
          <a:xfrm>
            <a:off x="10601028" y="3823916"/>
            <a:ext cx="1213146" cy="534554"/>
          </a:xfrm>
          <a:prstGeom prst="rect">
            <a:avLst/>
          </a:prstGeom>
        </p:spPr>
        <p:txBody>
          <a:bodyPr vert="horz" wrap="square"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schemeClr val="accent4">
                    <a:lumMod val="50000"/>
                  </a:schemeClr>
                </a:solidFill>
                <a:effectLst/>
                <a:uLnTx/>
                <a:uFillTx/>
                <a:latin typeface="Raleway" pitchFamily="2" charset="0"/>
              </a:rPr>
              <a:t>Purchase</a:t>
            </a:r>
          </a:p>
        </p:txBody>
      </p:sp>
      <p:grpSp>
        <p:nvGrpSpPr>
          <p:cNvPr id="21" name="Group 20">
            <a:extLst>
              <a:ext uri="{FF2B5EF4-FFF2-40B4-BE49-F238E27FC236}">
                <a16:creationId xmlns:a16="http://schemas.microsoft.com/office/drawing/2014/main" id="{6BD013DA-1933-438F-B7E8-E4EA48BDEA01}"/>
              </a:ext>
            </a:extLst>
          </p:cNvPr>
          <p:cNvGrpSpPr/>
          <p:nvPr/>
        </p:nvGrpSpPr>
        <p:grpSpPr>
          <a:xfrm>
            <a:off x="1563193" y="3020851"/>
            <a:ext cx="8958274" cy="2382760"/>
            <a:chOff x="1563193" y="2290557"/>
            <a:chExt cx="8958274" cy="2382760"/>
          </a:xfrm>
        </p:grpSpPr>
        <p:sp>
          <p:nvSpPr>
            <p:cNvPr id="33" name="Teardrop 32">
              <a:extLst>
                <a:ext uri="{FF2B5EF4-FFF2-40B4-BE49-F238E27FC236}">
                  <a16:creationId xmlns:a16="http://schemas.microsoft.com/office/drawing/2014/main" id="{45340EF1-30B7-49A8-A428-75CB9216994F}"/>
                </a:ext>
              </a:extLst>
            </p:cNvPr>
            <p:cNvSpPr/>
            <p:nvPr/>
          </p:nvSpPr>
          <p:spPr>
            <a:xfrm rot="13639952">
              <a:off x="8180382" y="2332232"/>
              <a:ext cx="2321710" cy="2360460"/>
            </a:xfrm>
            <a:prstGeom prst="teardrop">
              <a:avLst/>
            </a:prstGeom>
            <a:solidFill>
              <a:schemeClr val="bg1"/>
            </a:solidFill>
            <a:ln w="76200">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4" name="Teardrop 33">
              <a:extLst>
                <a:ext uri="{FF2B5EF4-FFF2-40B4-BE49-F238E27FC236}">
                  <a16:creationId xmlns:a16="http://schemas.microsoft.com/office/drawing/2014/main" id="{816B8BC4-455F-4B6C-8060-163EC9C32C96}"/>
                </a:ext>
              </a:extLst>
            </p:cNvPr>
            <p:cNvSpPr/>
            <p:nvPr/>
          </p:nvSpPr>
          <p:spPr>
            <a:xfrm rot="13639952">
              <a:off x="4871215" y="2308583"/>
              <a:ext cx="2321710" cy="2360460"/>
            </a:xfrm>
            <a:prstGeom prst="teardrop">
              <a:avLst/>
            </a:prstGeom>
            <a:solidFill>
              <a:schemeClr val="bg1"/>
            </a:solidFill>
            <a:ln w="76200">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5" name="Teardrop 34">
              <a:extLst>
                <a:ext uri="{FF2B5EF4-FFF2-40B4-BE49-F238E27FC236}">
                  <a16:creationId xmlns:a16="http://schemas.microsoft.com/office/drawing/2014/main" id="{B3665399-26F2-49FB-9FBB-5B9488E9DD6D}"/>
                </a:ext>
              </a:extLst>
            </p:cNvPr>
            <p:cNvSpPr/>
            <p:nvPr/>
          </p:nvSpPr>
          <p:spPr>
            <a:xfrm rot="2644835">
              <a:off x="4871598" y="2310427"/>
              <a:ext cx="2321710" cy="2360460"/>
            </a:xfrm>
            <a:prstGeom prst="teardrop">
              <a:avLst/>
            </a:prstGeom>
            <a:solidFill>
              <a:schemeClr val="bg1"/>
            </a:solidFill>
            <a:ln w="76200">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6" name="Teardrop 35">
              <a:extLst>
                <a:ext uri="{FF2B5EF4-FFF2-40B4-BE49-F238E27FC236}">
                  <a16:creationId xmlns:a16="http://schemas.microsoft.com/office/drawing/2014/main" id="{B73549F5-3B56-4BC3-8D79-B083A3AB6172}"/>
                </a:ext>
              </a:extLst>
            </p:cNvPr>
            <p:cNvSpPr/>
            <p:nvPr/>
          </p:nvSpPr>
          <p:spPr>
            <a:xfrm rot="2644835">
              <a:off x="1563193" y="2290557"/>
              <a:ext cx="2321710" cy="2360460"/>
            </a:xfrm>
            <a:prstGeom prst="teardrop">
              <a:avLst/>
            </a:prstGeom>
            <a:solidFill>
              <a:schemeClr val="bg1"/>
            </a:solidFill>
            <a:ln w="76200">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grpSp>
      <p:sp>
        <p:nvSpPr>
          <p:cNvPr id="22" name="TextBox 21">
            <a:extLst>
              <a:ext uri="{FF2B5EF4-FFF2-40B4-BE49-F238E27FC236}">
                <a16:creationId xmlns:a16="http://schemas.microsoft.com/office/drawing/2014/main" id="{DC45BA17-F723-4104-AC59-E5D805C67AD1}"/>
              </a:ext>
            </a:extLst>
          </p:cNvPr>
          <p:cNvSpPr txBox="1"/>
          <p:nvPr/>
        </p:nvSpPr>
        <p:spPr>
          <a:xfrm>
            <a:off x="2266052" y="3942721"/>
            <a:ext cx="1020726" cy="455806"/>
          </a:xfrm>
          <a:prstGeom prst="rect">
            <a:avLst/>
          </a:prstGeom>
          <a:ln>
            <a:noFill/>
          </a:ln>
        </p:spPr>
        <p:txBody>
          <a:bodyPr vert="horz"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accent4">
                    <a:lumMod val="50000"/>
                  </a:schemeClr>
                </a:solidFill>
                <a:effectLst/>
                <a:uLnTx/>
                <a:uFillTx/>
                <a:latin typeface="Raleway" pitchFamily="2" charset="0"/>
              </a:rPr>
              <a:t>Catch </a:t>
            </a:r>
          </a:p>
        </p:txBody>
      </p:sp>
      <p:sp>
        <p:nvSpPr>
          <p:cNvPr id="23" name="TextBox 22">
            <a:extLst>
              <a:ext uri="{FF2B5EF4-FFF2-40B4-BE49-F238E27FC236}">
                <a16:creationId xmlns:a16="http://schemas.microsoft.com/office/drawing/2014/main" id="{44990318-4A22-4082-A0F7-7467F24CC9FB}"/>
              </a:ext>
            </a:extLst>
          </p:cNvPr>
          <p:cNvSpPr txBox="1"/>
          <p:nvPr/>
        </p:nvSpPr>
        <p:spPr>
          <a:xfrm>
            <a:off x="5309880" y="3969226"/>
            <a:ext cx="1573619" cy="455806"/>
          </a:xfrm>
          <a:prstGeom prst="rect">
            <a:avLst/>
          </a:prstGeom>
          <a:ln>
            <a:noFill/>
          </a:ln>
        </p:spPr>
        <p:txBody>
          <a:bodyPr vert="horz"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accent4">
                    <a:lumMod val="50000"/>
                  </a:schemeClr>
                </a:solidFill>
                <a:effectLst/>
                <a:uLnTx/>
                <a:uFillTx/>
                <a:latin typeface="Raleway" pitchFamily="2" charset="0"/>
              </a:rPr>
              <a:t>Connect </a:t>
            </a:r>
          </a:p>
        </p:txBody>
      </p:sp>
      <p:sp>
        <p:nvSpPr>
          <p:cNvPr id="24" name="TextBox 23">
            <a:extLst>
              <a:ext uri="{FF2B5EF4-FFF2-40B4-BE49-F238E27FC236}">
                <a16:creationId xmlns:a16="http://schemas.microsoft.com/office/drawing/2014/main" id="{4032938D-DCBD-4C12-AB21-77200DB27B80}"/>
              </a:ext>
            </a:extLst>
          </p:cNvPr>
          <p:cNvSpPr txBox="1"/>
          <p:nvPr/>
        </p:nvSpPr>
        <p:spPr>
          <a:xfrm>
            <a:off x="8505771" y="3991204"/>
            <a:ext cx="1573619" cy="455806"/>
          </a:xfrm>
          <a:prstGeom prst="rect">
            <a:avLst/>
          </a:prstGeom>
          <a:ln>
            <a:noFill/>
          </a:ln>
        </p:spPr>
        <p:txBody>
          <a:bodyPr vert="horz"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accent4">
                    <a:lumMod val="50000"/>
                  </a:schemeClr>
                </a:solidFill>
                <a:effectLst/>
                <a:uLnTx/>
                <a:uFillTx/>
                <a:latin typeface="Raleway" pitchFamily="2" charset="0"/>
              </a:rPr>
              <a:t>Close </a:t>
            </a:r>
          </a:p>
        </p:txBody>
      </p:sp>
      <p:sp>
        <p:nvSpPr>
          <p:cNvPr id="25" name="L-Shape 24">
            <a:extLst>
              <a:ext uri="{FF2B5EF4-FFF2-40B4-BE49-F238E27FC236}">
                <a16:creationId xmlns:a16="http://schemas.microsoft.com/office/drawing/2014/main" id="{D04885F7-1371-4D31-A992-6E71B50767F8}"/>
              </a:ext>
            </a:extLst>
          </p:cNvPr>
          <p:cNvSpPr/>
          <p:nvPr/>
        </p:nvSpPr>
        <p:spPr>
          <a:xfrm>
            <a:off x="8480786" y="3263761"/>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26" name="L-Shape 25">
            <a:extLst>
              <a:ext uri="{FF2B5EF4-FFF2-40B4-BE49-F238E27FC236}">
                <a16:creationId xmlns:a16="http://schemas.microsoft.com/office/drawing/2014/main" id="{068AFE1D-EDD0-4A6A-86E3-B873127C6375}"/>
              </a:ext>
            </a:extLst>
          </p:cNvPr>
          <p:cNvSpPr/>
          <p:nvPr/>
        </p:nvSpPr>
        <p:spPr>
          <a:xfrm rot="8197717">
            <a:off x="10422572" y="4080403"/>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27" name="L-Shape 26">
            <a:extLst>
              <a:ext uri="{FF2B5EF4-FFF2-40B4-BE49-F238E27FC236}">
                <a16:creationId xmlns:a16="http://schemas.microsoft.com/office/drawing/2014/main" id="{5AC5AB21-1733-42A2-B1F3-0DF1C150766D}"/>
              </a:ext>
            </a:extLst>
          </p:cNvPr>
          <p:cNvSpPr/>
          <p:nvPr/>
        </p:nvSpPr>
        <p:spPr>
          <a:xfrm rot="588024">
            <a:off x="6566925" y="5100477"/>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28" name="L-Shape 27">
            <a:extLst>
              <a:ext uri="{FF2B5EF4-FFF2-40B4-BE49-F238E27FC236}">
                <a16:creationId xmlns:a16="http://schemas.microsoft.com/office/drawing/2014/main" id="{DFCB2514-2F19-4F28-AC71-5C5CA88445C4}"/>
              </a:ext>
            </a:extLst>
          </p:cNvPr>
          <p:cNvSpPr/>
          <p:nvPr/>
        </p:nvSpPr>
        <p:spPr>
          <a:xfrm rot="11606522">
            <a:off x="5403340" y="3102262"/>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29" name="L-Shape 28">
            <a:extLst>
              <a:ext uri="{FF2B5EF4-FFF2-40B4-BE49-F238E27FC236}">
                <a16:creationId xmlns:a16="http://schemas.microsoft.com/office/drawing/2014/main" id="{A54FBC57-3AA9-45B9-BB35-F232FB6E4611}"/>
              </a:ext>
            </a:extLst>
          </p:cNvPr>
          <p:cNvSpPr/>
          <p:nvPr/>
        </p:nvSpPr>
        <p:spPr>
          <a:xfrm rot="4072760">
            <a:off x="3102898" y="3032836"/>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0" name="L-Shape 29">
            <a:extLst>
              <a:ext uri="{FF2B5EF4-FFF2-40B4-BE49-F238E27FC236}">
                <a16:creationId xmlns:a16="http://schemas.microsoft.com/office/drawing/2014/main" id="{95D087E6-D631-4FAA-8FCA-BC501575BBA7}"/>
              </a:ext>
            </a:extLst>
          </p:cNvPr>
          <p:cNvSpPr/>
          <p:nvPr/>
        </p:nvSpPr>
        <p:spPr>
          <a:xfrm rot="19260542">
            <a:off x="1479957" y="3915482"/>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1" name="L-Shape 30">
            <a:extLst>
              <a:ext uri="{FF2B5EF4-FFF2-40B4-BE49-F238E27FC236}">
                <a16:creationId xmlns:a16="http://schemas.microsoft.com/office/drawing/2014/main" id="{18C9CEC5-1ED7-45B5-BE52-1D67F698225C}"/>
              </a:ext>
            </a:extLst>
          </p:cNvPr>
          <p:cNvSpPr/>
          <p:nvPr/>
        </p:nvSpPr>
        <p:spPr>
          <a:xfrm rot="11208691">
            <a:off x="3345173" y="5028208"/>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2" name="L-Shape 31">
            <a:extLst>
              <a:ext uri="{FF2B5EF4-FFF2-40B4-BE49-F238E27FC236}">
                <a16:creationId xmlns:a16="http://schemas.microsoft.com/office/drawing/2014/main" id="{0ED32029-5101-451E-A1A5-46B87B54F87B}"/>
              </a:ext>
            </a:extLst>
          </p:cNvPr>
          <p:cNvSpPr/>
          <p:nvPr/>
        </p:nvSpPr>
        <p:spPr>
          <a:xfrm rot="8561625">
            <a:off x="4783184" y="4081664"/>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8" name="Oval 37">
            <a:extLst>
              <a:ext uri="{FF2B5EF4-FFF2-40B4-BE49-F238E27FC236}">
                <a16:creationId xmlns:a16="http://schemas.microsoft.com/office/drawing/2014/main" id="{B8089859-EED4-47C7-9B5F-BA8BE8015616}"/>
              </a:ext>
            </a:extLst>
          </p:cNvPr>
          <p:cNvSpPr/>
          <p:nvPr/>
        </p:nvSpPr>
        <p:spPr>
          <a:xfrm>
            <a:off x="4916159" y="2289461"/>
            <a:ext cx="749136" cy="739064"/>
          </a:xfrm>
          <a:prstGeom prst="ellipse">
            <a:avLst/>
          </a:prstGeom>
          <a:solidFill>
            <a:srgbClr val="735C8E"/>
          </a:solidFill>
          <a:ln>
            <a:solidFill>
              <a:srgbClr val="735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39" name="TextBox 38">
            <a:extLst>
              <a:ext uri="{FF2B5EF4-FFF2-40B4-BE49-F238E27FC236}">
                <a16:creationId xmlns:a16="http://schemas.microsoft.com/office/drawing/2014/main" id="{E9DA13C6-ABE6-49D2-AEED-2D97F3A810AF}"/>
              </a:ext>
            </a:extLst>
          </p:cNvPr>
          <p:cNvSpPr txBox="1"/>
          <p:nvPr/>
        </p:nvSpPr>
        <p:spPr>
          <a:xfrm>
            <a:off x="4891306" y="2540644"/>
            <a:ext cx="798841" cy="258772"/>
          </a:xfrm>
          <a:prstGeom prst="rect">
            <a:avLst/>
          </a:prstGeom>
          <a:noFill/>
          <a:ln>
            <a:noFill/>
          </a:ln>
        </p:spPr>
        <p:txBody>
          <a:bodyPr vert="horz"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chemeClr val="bg1"/>
                </a:solidFill>
                <a:effectLst/>
                <a:uLnTx/>
                <a:uFillTx/>
                <a:latin typeface="Raleway" pitchFamily="2" charset="0"/>
              </a:rPr>
              <a:t>Consider</a:t>
            </a:r>
          </a:p>
        </p:txBody>
      </p:sp>
      <p:sp>
        <p:nvSpPr>
          <p:cNvPr id="40" name="TextBox 39">
            <a:extLst>
              <a:ext uri="{FF2B5EF4-FFF2-40B4-BE49-F238E27FC236}">
                <a16:creationId xmlns:a16="http://schemas.microsoft.com/office/drawing/2014/main" id="{3B029C93-58D8-4BAF-BF69-B389EC170594}"/>
              </a:ext>
            </a:extLst>
          </p:cNvPr>
          <p:cNvSpPr txBox="1"/>
          <p:nvPr/>
        </p:nvSpPr>
        <p:spPr>
          <a:xfrm>
            <a:off x="6120985" y="5432695"/>
            <a:ext cx="1043778" cy="534554"/>
          </a:xfrm>
          <a:prstGeom prst="rect">
            <a:avLst/>
          </a:prstGeom>
        </p:spPr>
        <p:txBody>
          <a:bodyPr vert="horz" wrap="square" lIns="91440" tIns="45720" rIns="91440" bIns="45720" rtlCol="0" anchor="t">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accent4">
                    <a:lumMod val="50000"/>
                  </a:schemeClr>
                </a:solidFill>
                <a:effectLst/>
                <a:uLnTx/>
                <a:uFillTx/>
                <a:latin typeface="Raleway" pitchFamily="2" charset="0"/>
              </a:rPr>
              <a:t>Lapsed clients</a:t>
            </a:r>
          </a:p>
        </p:txBody>
      </p:sp>
      <p:sp>
        <p:nvSpPr>
          <p:cNvPr id="41" name="L-Shape 40">
            <a:extLst>
              <a:ext uri="{FF2B5EF4-FFF2-40B4-BE49-F238E27FC236}">
                <a16:creationId xmlns:a16="http://schemas.microsoft.com/office/drawing/2014/main" id="{91C00431-F79A-4015-9D0B-6CB3A056A7D3}"/>
              </a:ext>
            </a:extLst>
          </p:cNvPr>
          <p:cNvSpPr/>
          <p:nvPr/>
        </p:nvSpPr>
        <p:spPr>
          <a:xfrm rot="14530315">
            <a:off x="9120121" y="5320413"/>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42" name="TextBox 41">
            <a:extLst>
              <a:ext uri="{FF2B5EF4-FFF2-40B4-BE49-F238E27FC236}">
                <a16:creationId xmlns:a16="http://schemas.microsoft.com/office/drawing/2014/main" id="{DC83EB10-F713-45EE-8CE1-AC525A029316}"/>
              </a:ext>
            </a:extLst>
          </p:cNvPr>
          <p:cNvSpPr txBox="1"/>
          <p:nvPr/>
        </p:nvSpPr>
        <p:spPr>
          <a:xfrm>
            <a:off x="1944028" y="1737211"/>
            <a:ext cx="1504396" cy="492738"/>
          </a:xfrm>
          <a:prstGeom prst="rect">
            <a:avLst/>
          </a:prstGeom>
        </p:spPr>
        <p:txBody>
          <a:bodyPr vert="horz" wrap="square"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a:ln>
                  <a:noFill/>
                </a:ln>
                <a:solidFill>
                  <a:schemeClr val="accent4">
                    <a:lumMod val="50000"/>
                  </a:schemeClr>
                </a:solidFill>
                <a:effectLst/>
                <a:uLnTx/>
                <a:uFillTx/>
                <a:latin typeface="Raleway" pitchFamily="2" charset="0"/>
              </a:rPr>
              <a:t>Attract </a:t>
            </a:r>
          </a:p>
        </p:txBody>
      </p:sp>
      <p:sp>
        <p:nvSpPr>
          <p:cNvPr id="43" name="TextBox 42">
            <a:extLst>
              <a:ext uri="{FF2B5EF4-FFF2-40B4-BE49-F238E27FC236}">
                <a16:creationId xmlns:a16="http://schemas.microsoft.com/office/drawing/2014/main" id="{49E2950B-5157-4575-8850-D215EE8D7995}"/>
              </a:ext>
            </a:extLst>
          </p:cNvPr>
          <p:cNvSpPr txBox="1"/>
          <p:nvPr/>
        </p:nvSpPr>
        <p:spPr>
          <a:xfrm>
            <a:off x="8540382" y="1729586"/>
            <a:ext cx="1504396" cy="492738"/>
          </a:xfrm>
          <a:prstGeom prst="rect">
            <a:avLst/>
          </a:prstGeom>
        </p:spPr>
        <p:txBody>
          <a:bodyPr vert="horz" wrap="square"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a:ln>
                  <a:noFill/>
                </a:ln>
                <a:solidFill>
                  <a:schemeClr val="accent4">
                    <a:lumMod val="50000"/>
                  </a:schemeClr>
                </a:solidFill>
                <a:effectLst/>
                <a:uLnTx/>
                <a:uFillTx/>
                <a:latin typeface="Raleway" pitchFamily="2" charset="0"/>
              </a:rPr>
              <a:t>Delight </a:t>
            </a:r>
          </a:p>
        </p:txBody>
      </p:sp>
      <p:sp>
        <p:nvSpPr>
          <p:cNvPr id="44" name="TextBox 43">
            <a:extLst>
              <a:ext uri="{FF2B5EF4-FFF2-40B4-BE49-F238E27FC236}">
                <a16:creationId xmlns:a16="http://schemas.microsoft.com/office/drawing/2014/main" id="{867CDA87-F919-4D1F-955F-90C493A5FD55}"/>
              </a:ext>
            </a:extLst>
          </p:cNvPr>
          <p:cNvSpPr txBox="1"/>
          <p:nvPr/>
        </p:nvSpPr>
        <p:spPr>
          <a:xfrm>
            <a:off x="5331389" y="1735059"/>
            <a:ext cx="1504396" cy="492738"/>
          </a:xfrm>
          <a:prstGeom prst="rect">
            <a:avLst/>
          </a:prstGeom>
        </p:spPr>
        <p:txBody>
          <a:bodyPr vert="horz" wrap="square" lIns="91440" tIns="45720" rIns="91440" bIns="4572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a:ln>
                  <a:noFill/>
                </a:ln>
                <a:solidFill>
                  <a:schemeClr val="accent4">
                    <a:lumMod val="50000"/>
                  </a:schemeClr>
                </a:solidFill>
                <a:effectLst/>
                <a:uLnTx/>
                <a:uFillTx/>
                <a:latin typeface="Raleway" pitchFamily="2" charset="0"/>
              </a:rPr>
              <a:t>Engage </a:t>
            </a:r>
          </a:p>
        </p:txBody>
      </p:sp>
      <p:sp>
        <p:nvSpPr>
          <p:cNvPr id="45" name="L-Shape 44">
            <a:extLst>
              <a:ext uri="{FF2B5EF4-FFF2-40B4-BE49-F238E27FC236}">
                <a16:creationId xmlns:a16="http://schemas.microsoft.com/office/drawing/2014/main" id="{597D2DFB-CA0A-44DF-FCBC-F593939B679E}"/>
              </a:ext>
            </a:extLst>
          </p:cNvPr>
          <p:cNvSpPr/>
          <p:nvPr/>
        </p:nvSpPr>
        <p:spPr>
          <a:xfrm rot="19260542">
            <a:off x="1479956" y="3915481"/>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46" name="L-Shape 45">
            <a:extLst>
              <a:ext uri="{FF2B5EF4-FFF2-40B4-BE49-F238E27FC236}">
                <a16:creationId xmlns:a16="http://schemas.microsoft.com/office/drawing/2014/main" id="{AE6BCE0C-E2F7-63DF-E748-9AF7B214989E}"/>
              </a:ext>
            </a:extLst>
          </p:cNvPr>
          <p:cNvSpPr/>
          <p:nvPr/>
        </p:nvSpPr>
        <p:spPr>
          <a:xfrm rot="11208691">
            <a:off x="3345172" y="5028207"/>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47" name="L-Shape 46">
            <a:extLst>
              <a:ext uri="{FF2B5EF4-FFF2-40B4-BE49-F238E27FC236}">
                <a16:creationId xmlns:a16="http://schemas.microsoft.com/office/drawing/2014/main" id="{E1BB850C-63FC-52D6-7343-18216244E850}"/>
              </a:ext>
            </a:extLst>
          </p:cNvPr>
          <p:cNvSpPr/>
          <p:nvPr/>
        </p:nvSpPr>
        <p:spPr>
          <a:xfrm rot="8561625">
            <a:off x="4783183" y="4081663"/>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48" name="L-Shape 47">
            <a:extLst>
              <a:ext uri="{FF2B5EF4-FFF2-40B4-BE49-F238E27FC236}">
                <a16:creationId xmlns:a16="http://schemas.microsoft.com/office/drawing/2014/main" id="{596A3589-303C-4D78-567C-BAF78AC26E56}"/>
              </a:ext>
            </a:extLst>
          </p:cNvPr>
          <p:cNvSpPr/>
          <p:nvPr/>
        </p:nvSpPr>
        <p:spPr>
          <a:xfrm rot="4072760">
            <a:off x="3102897" y="3032835"/>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49" name="L-Shape 48">
            <a:extLst>
              <a:ext uri="{FF2B5EF4-FFF2-40B4-BE49-F238E27FC236}">
                <a16:creationId xmlns:a16="http://schemas.microsoft.com/office/drawing/2014/main" id="{9BA90ECF-6217-FDC1-E6D3-2F315FB47790}"/>
              </a:ext>
            </a:extLst>
          </p:cNvPr>
          <p:cNvSpPr/>
          <p:nvPr/>
        </p:nvSpPr>
        <p:spPr>
          <a:xfrm rot="19260542">
            <a:off x="1479955" y="3915480"/>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0" name="L-Shape 49">
            <a:extLst>
              <a:ext uri="{FF2B5EF4-FFF2-40B4-BE49-F238E27FC236}">
                <a16:creationId xmlns:a16="http://schemas.microsoft.com/office/drawing/2014/main" id="{A9AFCEFB-8203-9E88-C748-FB572340832D}"/>
              </a:ext>
            </a:extLst>
          </p:cNvPr>
          <p:cNvSpPr/>
          <p:nvPr/>
        </p:nvSpPr>
        <p:spPr>
          <a:xfrm rot="11208691">
            <a:off x="3345171" y="5028206"/>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1" name="L-Shape 50">
            <a:extLst>
              <a:ext uri="{FF2B5EF4-FFF2-40B4-BE49-F238E27FC236}">
                <a16:creationId xmlns:a16="http://schemas.microsoft.com/office/drawing/2014/main" id="{7506CA1B-3795-2FE7-3052-5C24DBF5233A}"/>
              </a:ext>
            </a:extLst>
          </p:cNvPr>
          <p:cNvSpPr/>
          <p:nvPr/>
        </p:nvSpPr>
        <p:spPr>
          <a:xfrm rot="8561625">
            <a:off x="4783182" y="4081662"/>
            <a:ext cx="184473" cy="180441"/>
          </a:xfrm>
          <a:prstGeom prst="corner">
            <a:avLst>
              <a:gd name="adj1" fmla="val 28581"/>
              <a:gd name="adj2" fmla="val 25903"/>
            </a:avLst>
          </a:prstGeom>
          <a:solidFill>
            <a:schemeClr val="tx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2" name="L-Shape 51">
            <a:extLst>
              <a:ext uri="{FF2B5EF4-FFF2-40B4-BE49-F238E27FC236}">
                <a16:creationId xmlns:a16="http://schemas.microsoft.com/office/drawing/2014/main" id="{36A23E06-B1F6-95EC-6605-117A3F809ACF}"/>
              </a:ext>
            </a:extLst>
          </p:cNvPr>
          <p:cNvSpPr/>
          <p:nvPr/>
        </p:nvSpPr>
        <p:spPr>
          <a:xfrm>
            <a:off x="8480785" y="3263760"/>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3" name="L-Shape 52">
            <a:extLst>
              <a:ext uri="{FF2B5EF4-FFF2-40B4-BE49-F238E27FC236}">
                <a16:creationId xmlns:a16="http://schemas.microsoft.com/office/drawing/2014/main" id="{44E4F7D6-88D0-E5F1-C223-5AC7C167BBF6}"/>
              </a:ext>
            </a:extLst>
          </p:cNvPr>
          <p:cNvSpPr/>
          <p:nvPr/>
        </p:nvSpPr>
        <p:spPr>
          <a:xfrm rot="8197717">
            <a:off x="10422571" y="4080402"/>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4" name="L-Shape 53">
            <a:extLst>
              <a:ext uri="{FF2B5EF4-FFF2-40B4-BE49-F238E27FC236}">
                <a16:creationId xmlns:a16="http://schemas.microsoft.com/office/drawing/2014/main" id="{3C391F49-9DEA-E28A-BD74-B3F5FAC9F0C9}"/>
              </a:ext>
            </a:extLst>
          </p:cNvPr>
          <p:cNvSpPr/>
          <p:nvPr/>
        </p:nvSpPr>
        <p:spPr>
          <a:xfrm rot="588024">
            <a:off x="6566924" y="5100476"/>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5" name="L-Shape 54">
            <a:extLst>
              <a:ext uri="{FF2B5EF4-FFF2-40B4-BE49-F238E27FC236}">
                <a16:creationId xmlns:a16="http://schemas.microsoft.com/office/drawing/2014/main" id="{9DFF6361-2067-38C1-A027-CC32E3CCF080}"/>
              </a:ext>
            </a:extLst>
          </p:cNvPr>
          <p:cNvSpPr/>
          <p:nvPr/>
        </p:nvSpPr>
        <p:spPr>
          <a:xfrm rot="11606522">
            <a:off x="5403339" y="3102261"/>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6" name="L-Shape 55">
            <a:extLst>
              <a:ext uri="{FF2B5EF4-FFF2-40B4-BE49-F238E27FC236}">
                <a16:creationId xmlns:a16="http://schemas.microsoft.com/office/drawing/2014/main" id="{78AB9616-9B11-D645-A6DE-8CC1FEB01CDF}"/>
              </a:ext>
            </a:extLst>
          </p:cNvPr>
          <p:cNvSpPr/>
          <p:nvPr/>
        </p:nvSpPr>
        <p:spPr>
          <a:xfrm rot="14530315">
            <a:off x="9120120" y="5320412"/>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7" name="L-Shape 56">
            <a:extLst>
              <a:ext uri="{FF2B5EF4-FFF2-40B4-BE49-F238E27FC236}">
                <a16:creationId xmlns:a16="http://schemas.microsoft.com/office/drawing/2014/main" id="{9CA2C4B6-18FC-5454-86EF-063354B94855}"/>
              </a:ext>
            </a:extLst>
          </p:cNvPr>
          <p:cNvSpPr/>
          <p:nvPr/>
        </p:nvSpPr>
        <p:spPr>
          <a:xfrm rot="4072760">
            <a:off x="3102896" y="3032834"/>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8" name="L-Shape 57">
            <a:extLst>
              <a:ext uri="{FF2B5EF4-FFF2-40B4-BE49-F238E27FC236}">
                <a16:creationId xmlns:a16="http://schemas.microsoft.com/office/drawing/2014/main" id="{6DDA189F-7ACA-E63F-8EA2-117DE50D1588}"/>
              </a:ext>
            </a:extLst>
          </p:cNvPr>
          <p:cNvSpPr/>
          <p:nvPr/>
        </p:nvSpPr>
        <p:spPr>
          <a:xfrm rot="19260542">
            <a:off x="1479954" y="3915479"/>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59" name="L-Shape 58">
            <a:extLst>
              <a:ext uri="{FF2B5EF4-FFF2-40B4-BE49-F238E27FC236}">
                <a16:creationId xmlns:a16="http://schemas.microsoft.com/office/drawing/2014/main" id="{DDF98BD3-CEF4-E43A-0030-31F592E31A0E}"/>
              </a:ext>
            </a:extLst>
          </p:cNvPr>
          <p:cNvSpPr/>
          <p:nvPr/>
        </p:nvSpPr>
        <p:spPr>
          <a:xfrm rot="11208691">
            <a:off x="3345170" y="5028205"/>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
        <p:nvSpPr>
          <p:cNvPr id="60" name="L-Shape 59">
            <a:extLst>
              <a:ext uri="{FF2B5EF4-FFF2-40B4-BE49-F238E27FC236}">
                <a16:creationId xmlns:a16="http://schemas.microsoft.com/office/drawing/2014/main" id="{7E02FA6F-FACE-BD92-1668-D3CAA4383C40}"/>
              </a:ext>
            </a:extLst>
          </p:cNvPr>
          <p:cNvSpPr/>
          <p:nvPr/>
        </p:nvSpPr>
        <p:spPr>
          <a:xfrm rot="8561625">
            <a:off x="4783181" y="4081661"/>
            <a:ext cx="184473" cy="180441"/>
          </a:xfrm>
          <a:prstGeom prst="corner">
            <a:avLst>
              <a:gd name="adj1" fmla="val 28581"/>
              <a:gd name="adj2" fmla="val 25903"/>
            </a:avLst>
          </a:prstGeom>
          <a:solidFill>
            <a:srgbClr val="735C8E"/>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accent4">
                  <a:lumMod val="50000"/>
                </a:schemeClr>
              </a:solidFill>
              <a:effectLst/>
              <a:uLnTx/>
              <a:uFillTx/>
              <a:latin typeface="Raleway" pitchFamily="2" charset="0"/>
            </a:endParaRPr>
          </a:p>
        </p:txBody>
      </p:sp>
    </p:spTree>
    <p:extLst>
      <p:ext uri="{BB962C8B-B14F-4D97-AF65-F5344CB8AC3E}">
        <p14:creationId xmlns:p14="http://schemas.microsoft.com/office/powerpoint/2010/main" val="3704977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DB5709-0104-432A-955A-3872383679E4}"/>
              </a:ext>
            </a:extLst>
          </p:cNvPr>
          <p:cNvSpPr>
            <a:spLocks noGrp="1"/>
          </p:cNvSpPr>
          <p:nvPr>
            <p:ph type="body" sz="quarter" idx="10"/>
          </p:nvPr>
        </p:nvSpPr>
        <p:spPr/>
        <p:txBody>
          <a:bodyPr/>
          <a:lstStyle/>
          <a:p>
            <a:r>
              <a:rPr lang="en-GB" sz="2800"/>
              <a:t>3. Content pillars </a:t>
            </a:r>
          </a:p>
        </p:txBody>
      </p:sp>
      <p:sp>
        <p:nvSpPr>
          <p:cNvPr id="3" name="Text Placeholder 2">
            <a:extLst>
              <a:ext uri="{FF2B5EF4-FFF2-40B4-BE49-F238E27FC236}">
                <a16:creationId xmlns:a16="http://schemas.microsoft.com/office/drawing/2014/main" id="{F9356FA8-D9C8-E902-53B3-7D576236B482}"/>
              </a:ext>
            </a:extLst>
          </p:cNvPr>
          <p:cNvSpPr>
            <a:spLocks noGrp="1"/>
          </p:cNvSpPr>
          <p:nvPr>
            <p:ph type="body" sz="quarter" idx="11"/>
          </p:nvPr>
        </p:nvSpPr>
        <p:spPr>
          <a:xfrm>
            <a:off x="704850" y="1256400"/>
            <a:ext cx="9810749" cy="366252"/>
          </a:xfrm>
        </p:spPr>
        <p:txBody>
          <a:bodyPr/>
          <a:lstStyle/>
          <a:p>
            <a:r>
              <a:rPr lang="en-GB" sz="1400"/>
              <a:t>Our content pillars should act as our guiding light when creating content plans and helping us determine what we push out to our audience to ensure we stay relevant. </a:t>
            </a:r>
          </a:p>
        </p:txBody>
      </p:sp>
      <p:sp>
        <p:nvSpPr>
          <p:cNvPr id="4" name="Text Placeholder 3">
            <a:extLst>
              <a:ext uri="{FF2B5EF4-FFF2-40B4-BE49-F238E27FC236}">
                <a16:creationId xmlns:a16="http://schemas.microsoft.com/office/drawing/2014/main" id="{13DFC3EA-629E-4A13-DD9D-6F3A3E409A4D}"/>
              </a:ext>
            </a:extLst>
          </p:cNvPr>
          <p:cNvSpPr>
            <a:spLocks noGrp="1"/>
          </p:cNvSpPr>
          <p:nvPr>
            <p:ph type="body" sz="quarter" idx="14"/>
          </p:nvPr>
        </p:nvSpPr>
        <p:spPr>
          <a:xfrm>
            <a:off x="9066554" y="4386869"/>
            <a:ext cx="2668245" cy="569912"/>
          </a:xfrm>
        </p:spPr>
        <p:txBody>
          <a:bodyPr/>
          <a:lstStyle/>
          <a:p>
            <a:pPr algn="l"/>
            <a:r>
              <a:rPr lang="en-GB" sz="1400"/>
              <a:t>Building an employer brand:</a:t>
            </a:r>
          </a:p>
          <a:p>
            <a:pPr marL="285750" indent="-285750" algn="l">
              <a:buFont typeface="Wingdings" panose="05000000000000000000" pitchFamily="2" charset="2"/>
              <a:buChar char="§"/>
            </a:pPr>
            <a:r>
              <a:rPr lang="en-GB" sz="1200" b="0">
                <a:latin typeface="Raleway" pitchFamily="2" charset="0"/>
              </a:rPr>
              <a:t>Attending events </a:t>
            </a:r>
          </a:p>
          <a:p>
            <a:pPr marL="285750" indent="-285750" algn="l">
              <a:buFont typeface="Wingdings" panose="05000000000000000000" pitchFamily="2" charset="2"/>
              <a:buChar char="§"/>
            </a:pPr>
            <a:r>
              <a:rPr lang="en-GB" sz="1200" b="0">
                <a:latin typeface="Raleway" pitchFamily="2" charset="0"/>
              </a:rPr>
              <a:t>Awards</a:t>
            </a:r>
          </a:p>
          <a:p>
            <a:pPr marL="285750" indent="-285750" algn="l">
              <a:buFont typeface="Wingdings" panose="05000000000000000000" pitchFamily="2" charset="2"/>
              <a:buChar char="§"/>
            </a:pPr>
            <a:r>
              <a:rPr lang="en-GB" sz="1200" b="0">
                <a:latin typeface="Raleway" pitchFamily="2" charset="0"/>
              </a:rPr>
              <a:t>Out &amp; about </a:t>
            </a:r>
          </a:p>
          <a:p>
            <a:pPr marL="285750" indent="-285750" algn="l">
              <a:buFont typeface="Wingdings" panose="05000000000000000000" pitchFamily="2" charset="2"/>
              <a:buChar char="§"/>
            </a:pPr>
            <a:r>
              <a:rPr lang="en-GB" sz="1200" b="0">
                <a:latin typeface="Raleway" pitchFamily="2" charset="0"/>
              </a:rPr>
              <a:t>Socials/team meetings </a:t>
            </a:r>
          </a:p>
          <a:p>
            <a:pPr marL="285750" indent="-285750" algn="l">
              <a:buFont typeface="Wingdings" panose="05000000000000000000" pitchFamily="2" charset="2"/>
              <a:buChar char="§"/>
            </a:pPr>
            <a:r>
              <a:rPr lang="en-GB" sz="1200" b="0">
                <a:latin typeface="Raleway" pitchFamily="2" charset="0"/>
              </a:rPr>
              <a:t>Internal awards </a:t>
            </a:r>
          </a:p>
          <a:p>
            <a:pPr marL="285750" indent="-285750" algn="l">
              <a:buFont typeface="Wingdings" panose="05000000000000000000" pitchFamily="2" charset="2"/>
              <a:buChar char="§"/>
            </a:pPr>
            <a:r>
              <a:rPr lang="en-GB" sz="1200" b="0">
                <a:latin typeface="Raleway" pitchFamily="2" charset="0"/>
              </a:rPr>
              <a:t>Charity </a:t>
            </a:r>
          </a:p>
        </p:txBody>
      </p:sp>
      <p:sp>
        <p:nvSpPr>
          <p:cNvPr id="9" name="Text Placeholder 8">
            <a:extLst>
              <a:ext uri="{FF2B5EF4-FFF2-40B4-BE49-F238E27FC236}">
                <a16:creationId xmlns:a16="http://schemas.microsoft.com/office/drawing/2014/main" id="{F6A13F14-3864-5074-D56F-FCF7446B71CB}"/>
              </a:ext>
            </a:extLst>
          </p:cNvPr>
          <p:cNvSpPr>
            <a:spLocks noGrp="1"/>
          </p:cNvSpPr>
          <p:nvPr>
            <p:ph type="body" sz="quarter" idx="15"/>
          </p:nvPr>
        </p:nvSpPr>
        <p:spPr>
          <a:xfrm>
            <a:off x="6293857" y="4386869"/>
            <a:ext cx="2498639" cy="569912"/>
          </a:xfrm>
        </p:spPr>
        <p:txBody>
          <a:bodyPr/>
          <a:lstStyle/>
          <a:p>
            <a:pPr algn="l"/>
            <a:r>
              <a:rPr lang="en-GB" sz="1400"/>
              <a:t>Demonstrating how we use insights &amp; creative: </a:t>
            </a:r>
          </a:p>
          <a:p>
            <a:pPr marL="285750" indent="-285750" algn="l">
              <a:buFont typeface="Wingdings" panose="05000000000000000000" pitchFamily="2" charset="2"/>
              <a:buChar char="§"/>
            </a:pPr>
            <a:r>
              <a:rPr lang="en-GB" sz="1200" b="0">
                <a:latin typeface="Raleway" pitchFamily="2" charset="0"/>
              </a:rPr>
              <a:t>Research &amp; data </a:t>
            </a:r>
          </a:p>
          <a:p>
            <a:pPr marL="285750" indent="-285750" algn="l">
              <a:buFont typeface="Wingdings" panose="05000000000000000000" pitchFamily="2" charset="2"/>
              <a:buChar char="§"/>
            </a:pPr>
            <a:r>
              <a:rPr lang="en-GB" sz="1200" b="0">
                <a:latin typeface="Raleway" pitchFamily="2" charset="0"/>
              </a:rPr>
              <a:t>Our methodology &amp; thinking </a:t>
            </a:r>
          </a:p>
          <a:p>
            <a:pPr marL="285750" indent="-285750" algn="l">
              <a:buFont typeface="Wingdings" panose="05000000000000000000" pitchFamily="2" charset="2"/>
              <a:buChar char="§"/>
            </a:pPr>
            <a:r>
              <a:rPr lang="en-GB" sz="1200" b="0">
                <a:latin typeface="Raleway" pitchFamily="2" charset="0"/>
              </a:rPr>
              <a:t>Intelligent insights </a:t>
            </a:r>
          </a:p>
          <a:p>
            <a:pPr marL="285750" indent="-285750" algn="l">
              <a:buFont typeface="Wingdings" panose="05000000000000000000" pitchFamily="2" charset="2"/>
              <a:buChar char="§"/>
            </a:pPr>
            <a:r>
              <a:rPr lang="en-GB" sz="1200" b="0">
                <a:latin typeface="Raleway" pitchFamily="2" charset="0"/>
              </a:rPr>
              <a:t>Big ideas </a:t>
            </a:r>
          </a:p>
          <a:p>
            <a:pPr marL="285750" indent="-285750" algn="l">
              <a:buFont typeface="Wingdings" panose="05000000000000000000" pitchFamily="2" charset="2"/>
              <a:buChar char="§"/>
            </a:pPr>
            <a:r>
              <a:rPr lang="en-GB" sz="1200" b="0">
                <a:latin typeface="Raleway" pitchFamily="2" charset="0"/>
              </a:rPr>
              <a:t>Creative content </a:t>
            </a:r>
          </a:p>
          <a:p>
            <a:pPr marL="285750" indent="-285750" algn="l">
              <a:buFont typeface="Wingdings" panose="05000000000000000000" pitchFamily="2" charset="2"/>
              <a:buChar char="§"/>
            </a:pPr>
            <a:endParaRPr lang="en-GB" sz="1200" b="0">
              <a:latin typeface="Raleway" pitchFamily="2" charset="0"/>
            </a:endParaRPr>
          </a:p>
          <a:p>
            <a:pPr marL="285750" indent="-285750" algn="l">
              <a:buFont typeface="Wingdings" panose="05000000000000000000" pitchFamily="2" charset="2"/>
              <a:buChar char="§"/>
            </a:pPr>
            <a:endParaRPr lang="en-GB" sz="1400"/>
          </a:p>
        </p:txBody>
      </p:sp>
      <p:sp>
        <p:nvSpPr>
          <p:cNvPr id="10" name="Text Placeholder 9">
            <a:extLst>
              <a:ext uri="{FF2B5EF4-FFF2-40B4-BE49-F238E27FC236}">
                <a16:creationId xmlns:a16="http://schemas.microsoft.com/office/drawing/2014/main" id="{167FEB53-C378-711E-06DB-89FC49CFA713}"/>
              </a:ext>
            </a:extLst>
          </p:cNvPr>
          <p:cNvSpPr>
            <a:spLocks noGrp="1"/>
          </p:cNvSpPr>
          <p:nvPr>
            <p:ph type="body" sz="quarter" idx="16"/>
          </p:nvPr>
        </p:nvSpPr>
        <p:spPr>
          <a:xfrm>
            <a:off x="3521160" y="4386869"/>
            <a:ext cx="2498639" cy="569912"/>
          </a:xfrm>
        </p:spPr>
        <p:txBody>
          <a:bodyPr/>
          <a:lstStyle/>
          <a:p>
            <a:pPr algn="l"/>
            <a:r>
              <a:rPr lang="en-GB" sz="1400"/>
              <a:t>Showcasing our clients, our work and our brand:</a:t>
            </a:r>
          </a:p>
          <a:p>
            <a:pPr marL="285750" indent="-285750" algn="l">
              <a:buFont typeface="Wingdings" panose="05000000000000000000" pitchFamily="2" charset="2"/>
              <a:buChar char="§"/>
            </a:pPr>
            <a:r>
              <a:rPr lang="en-GB" sz="1200" b="0">
                <a:latin typeface="Raleway" pitchFamily="2" charset="0"/>
              </a:rPr>
              <a:t>Awards</a:t>
            </a:r>
          </a:p>
          <a:p>
            <a:pPr marL="285750" indent="-285750" algn="l">
              <a:buFont typeface="Wingdings" panose="05000000000000000000" pitchFamily="2" charset="2"/>
              <a:buChar char="§"/>
            </a:pPr>
            <a:r>
              <a:rPr lang="en-GB" sz="1200" b="0">
                <a:latin typeface="Raleway" pitchFamily="2" charset="0"/>
              </a:rPr>
              <a:t>Case studies</a:t>
            </a:r>
          </a:p>
          <a:p>
            <a:pPr marL="285750" indent="-285750" algn="l">
              <a:buFont typeface="Wingdings" panose="05000000000000000000" pitchFamily="2" charset="2"/>
              <a:buChar char="§"/>
            </a:pPr>
            <a:r>
              <a:rPr lang="en-GB" sz="1200" b="0">
                <a:latin typeface="Raleway" pitchFamily="2" charset="0"/>
              </a:rPr>
              <a:t>Client meetings</a:t>
            </a:r>
          </a:p>
          <a:p>
            <a:pPr marL="285750" indent="-285750" algn="l">
              <a:buFont typeface="Wingdings" panose="05000000000000000000" pitchFamily="2" charset="2"/>
              <a:buChar char="§"/>
            </a:pPr>
            <a:r>
              <a:rPr lang="en-GB" sz="1200" b="0">
                <a:latin typeface="Raleway" pitchFamily="2" charset="0"/>
              </a:rPr>
              <a:t>New business wins </a:t>
            </a:r>
          </a:p>
          <a:p>
            <a:pPr marL="285750" indent="-285750" algn="l">
              <a:buFont typeface="Wingdings" panose="05000000000000000000" pitchFamily="2" charset="2"/>
              <a:buChar char="§"/>
            </a:pPr>
            <a:r>
              <a:rPr lang="en-GB" sz="1200" b="0">
                <a:latin typeface="Raleway" pitchFamily="2" charset="0"/>
              </a:rPr>
              <a:t>Featuring at events  </a:t>
            </a:r>
          </a:p>
        </p:txBody>
      </p:sp>
      <p:sp>
        <p:nvSpPr>
          <p:cNvPr id="11" name="Text Placeholder 10">
            <a:extLst>
              <a:ext uri="{FF2B5EF4-FFF2-40B4-BE49-F238E27FC236}">
                <a16:creationId xmlns:a16="http://schemas.microsoft.com/office/drawing/2014/main" id="{455F7E41-F7F2-D02E-6B52-66D7664A4904}"/>
              </a:ext>
            </a:extLst>
          </p:cNvPr>
          <p:cNvSpPr>
            <a:spLocks noGrp="1"/>
          </p:cNvSpPr>
          <p:nvPr>
            <p:ph type="body" sz="quarter" idx="17"/>
          </p:nvPr>
        </p:nvSpPr>
        <p:spPr>
          <a:xfrm>
            <a:off x="728800" y="4386869"/>
            <a:ext cx="2395400" cy="569912"/>
          </a:xfrm>
        </p:spPr>
        <p:txBody>
          <a:bodyPr/>
          <a:lstStyle/>
          <a:p>
            <a:pPr algn="l"/>
            <a:r>
              <a:rPr lang="en-GB" sz="1400"/>
              <a:t>All about the industry:</a:t>
            </a:r>
          </a:p>
          <a:p>
            <a:pPr marL="285750" indent="-285750" algn="l">
              <a:buFont typeface="Wingdings" panose="05000000000000000000" pitchFamily="2" charset="2"/>
              <a:buChar char="§"/>
            </a:pPr>
            <a:r>
              <a:rPr lang="en-GB" sz="1200" b="0">
                <a:latin typeface="Raleway" pitchFamily="2" charset="0"/>
              </a:rPr>
              <a:t>Thought leadership</a:t>
            </a:r>
          </a:p>
          <a:p>
            <a:pPr marL="285750" indent="-285750" algn="l">
              <a:buFont typeface="Wingdings" panose="05000000000000000000" pitchFamily="2" charset="2"/>
              <a:buChar char="§"/>
            </a:pPr>
            <a:r>
              <a:rPr lang="en-GB" sz="1200" b="0">
                <a:latin typeface="Raleway" pitchFamily="2" charset="0"/>
              </a:rPr>
              <a:t>Effectiveness</a:t>
            </a:r>
          </a:p>
          <a:p>
            <a:pPr marL="285750" indent="-285750" algn="l">
              <a:buFont typeface="Wingdings" panose="05000000000000000000" pitchFamily="2" charset="2"/>
              <a:buChar char="§"/>
            </a:pPr>
            <a:r>
              <a:rPr lang="en-GB" sz="1200" b="0">
                <a:latin typeface="Raleway" pitchFamily="2" charset="0"/>
              </a:rPr>
              <a:t>Best practices</a:t>
            </a:r>
          </a:p>
          <a:p>
            <a:pPr marL="285750" indent="-285750" algn="l">
              <a:buFont typeface="Wingdings" panose="05000000000000000000" pitchFamily="2" charset="2"/>
              <a:buChar char="§"/>
            </a:pPr>
            <a:r>
              <a:rPr lang="en-GB" sz="1200" b="0">
                <a:latin typeface="Raleway" pitchFamily="2" charset="0"/>
              </a:rPr>
              <a:t>Category insights &amp; trends </a:t>
            </a:r>
          </a:p>
          <a:p>
            <a:pPr marL="285750" indent="-285750" algn="l">
              <a:buFont typeface="Wingdings" panose="05000000000000000000" pitchFamily="2" charset="2"/>
              <a:buChar char="§"/>
            </a:pPr>
            <a:r>
              <a:rPr lang="en-GB" sz="1200" b="0">
                <a:latin typeface="Raleway" pitchFamily="2" charset="0"/>
              </a:rPr>
              <a:t>Blogs </a:t>
            </a:r>
          </a:p>
          <a:p>
            <a:pPr marL="285750" indent="-285750" algn="l">
              <a:buFont typeface="Wingdings" panose="05000000000000000000" pitchFamily="2" charset="2"/>
              <a:buChar char="§"/>
            </a:pPr>
            <a:r>
              <a:rPr lang="en-GB" sz="1200" b="0">
                <a:latin typeface="Raleway" pitchFamily="2" charset="0"/>
              </a:rPr>
              <a:t>B2B news </a:t>
            </a:r>
          </a:p>
        </p:txBody>
      </p:sp>
      <p:sp>
        <p:nvSpPr>
          <p:cNvPr id="12" name="Text Placeholder 1">
            <a:extLst>
              <a:ext uri="{FF2B5EF4-FFF2-40B4-BE49-F238E27FC236}">
                <a16:creationId xmlns:a16="http://schemas.microsoft.com/office/drawing/2014/main" id="{692236B1-C2D5-3FDA-8D34-A35CB95DB461}"/>
              </a:ext>
            </a:extLst>
          </p:cNvPr>
          <p:cNvSpPr txBox="1">
            <a:spLocks/>
          </p:cNvSpPr>
          <p:nvPr/>
        </p:nvSpPr>
        <p:spPr>
          <a:xfrm>
            <a:off x="995500" y="2895600"/>
            <a:ext cx="1676400" cy="685800"/>
          </a:xfrm>
          <a:prstGeom prst="rect">
            <a:avLst/>
          </a:prstGeom>
        </p:spPr>
        <p:txBody>
          <a:bodyPr lIns="0" tIns="0" rIns="0" bIns="0" anchor="ctr"/>
          <a:lstStyle>
            <a:lvl1pPr marL="0">
              <a:defRPr sz="3200" b="1" i="0">
                <a:solidFill>
                  <a:srgbClr val="5C5470"/>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GB" sz="2000" kern="0">
                <a:solidFill>
                  <a:schemeClr val="bg1"/>
                </a:solidFill>
              </a:rPr>
              <a:t>B2B</a:t>
            </a:r>
          </a:p>
        </p:txBody>
      </p:sp>
      <p:sp>
        <p:nvSpPr>
          <p:cNvPr id="13" name="Text Placeholder 1">
            <a:extLst>
              <a:ext uri="{FF2B5EF4-FFF2-40B4-BE49-F238E27FC236}">
                <a16:creationId xmlns:a16="http://schemas.microsoft.com/office/drawing/2014/main" id="{FF4FB3C8-4833-44BD-4E6B-59BB74A575DF}"/>
              </a:ext>
            </a:extLst>
          </p:cNvPr>
          <p:cNvSpPr txBox="1">
            <a:spLocks/>
          </p:cNvSpPr>
          <p:nvPr/>
        </p:nvSpPr>
        <p:spPr>
          <a:xfrm>
            <a:off x="3787861" y="2895600"/>
            <a:ext cx="1676400" cy="685800"/>
          </a:xfrm>
          <a:prstGeom prst="rect">
            <a:avLst/>
          </a:prstGeom>
        </p:spPr>
        <p:txBody>
          <a:bodyPr lIns="0" tIns="0" rIns="0" bIns="0" anchor="ctr"/>
          <a:lstStyle>
            <a:lvl1pPr marL="0">
              <a:defRPr sz="3200" b="1" i="0">
                <a:solidFill>
                  <a:srgbClr val="5C5470"/>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GB" sz="2000" kern="0">
                <a:solidFill>
                  <a:schemeClr val="bg1"/>
                </a:solidFill>
              </a:rPr>
              <a:t>Clients &amp; our work </a:t>
            </a:r>
          </a:p>
        </p:txBody>
      </p:sp>
      <p:sp>
        <p:nvSpPr>
          <p:cNvPr id="14" name="Text Placeholder 1">
            <a:extLst>
              <a:ext uri="{FF2B5EF4-FFF2-40B4-BE49-F238E27FC236}">
                <a16:creationId xmlns:a16="http://schemas.microsoft.com/office/drawing/2014/main" id="{63C550CE-D85F-F2AB-A887-5983A2192400}"/>
              </a:ext>
            </a:extLst>
          </p:cNvPr>
          <p:cNvSpPr txBox="1">
            <a:spLocks/>
          </p:cNvSpPr>
          <p:nvPr/>
        </p:nvSpPr>
        <p:spPr>
          <a:xfrm>
            <a:off x="6581128" y="2895600"/>
            <a:ext cx="1676400" cy="685800"/>
          </a:xfrm>
          <a:prstGeom prst="rect">
            <a:avLst/>
          </a:prstGeom>
        </p:spPr>
        <p:txBody>
          <a:bodyPr lIns="0" tIns="0" rIns="0" bIns="0" anchor="ctr"/>
          <a:lstStyle>
            <a:lvl1pPr marL="0">
              <a:defRPr sz="3200" b="1" i="0">
                <a:solidFill>
                  <a:srgbClr val="5C5470"/>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GB" sz="2000" kern="0">
                <a:solidFill>
                  <a:schemeClr val="bg1"/>
                </a:solidFill>
              </a:rPr>
              <a:t>Creative Innovation</a:t>
            </a:r>
          </a:p>
        </p:txBody>
      </p:sp>
      <p:sp>
        <p:nvSpPr>
          <p:cNvPr id="15" name="Text Placeholder 1">
            <a:extLst>
              <a:ext uri="{FF2B5EF4-FFF2-40B4-BE49-F238E27FC236}">
                <a16:creationId xmlns:a16="http://schemas.microsoft.com/office/drawing/2014/main" id="{ADE313AB-D073-C113-1CAB-A6E1B98ED512}"/>
              </a:ext>
            </a:extLst>
          </p:cNvPr>
          <p:cNvSpPr txBox="1">
            <a:spLocks/>
          </p:cNvSpPr>
          <p:nvPr/>
        </p:nvSpPr>
        <p:spPr>
          <a:xfrm>
            <a:off x="9333255" y="2895600"/>
            <a:ext cx="1676400" cy="685800"/>
          </a:xfrm>
          <a:prstGeom prst="rect">
            <a:avLst/>
          </a:prstGeom>
        </p:spPr>
        <p:txBody>
          <a:bodyPr lIns="0" tIns="0" rIns="0" bIns="0" anchor="ctr"/>
          <a:lstStyle>
            <a:lvl1pPr marL="0">
              <a:defRPr sz="3200" b="1" i="0">
                <a:solidFill>
                  <a:srgbClr val="5C5470"/>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GB" sz="2000" kern="0">
                <a:solidFill>
                  <a:schemeClr val="bg1"/>
                </a:solidFill>
              </a:rPr>
              <a:t>Culture &amp; people</a:t>
            </a:r>
          </a:p>
        </p:txBody>
      </p:sp>
    </p:spTree>
    <p:extLst>
      <p:ext uri="{BB962C8B-B14F-4D97-AF65-F5344CB8AC3E}">
        <p14:creationId xmlns:p14="http://schemas.microsoft.com/office/powerpoint/2010/main" val="4076249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6A3A38D-F935-4B84-858D-883859690E24}"/>
              </a:ext>
            </a:extLst>
          </p:cNvPr>
          <p:cNvSpPr txBox="1"/>
          <p:nvPr/>
        </p:nvSpPr>
        <p:spPr>
          <a:xfrm>
            <a:off x="417917" y="5973256"/>
            <a:ext cx="2362200" cy="350848"/>
          </a:xfrm>
          <a:prstGeom prst="rect">
            <a:avLst/>
          </a:prstGeom>
          <a:solidFill>
            <a:srgbClr val="422657"/>
          </a:solidFill>
        </p:spPr>
        <p:txBody>
          <a:bodyPr vert="horz" wrap="square" lIns="91440" tIns="45720" rIns="91440" bIns="45720" rtlCol="0" anchor="ctr">
            <a:normAutofit/>
          </a:bodyPr>
          <a:lstStyle/>
          <a:p>
            <a:pPr algn="ctr"/>
            <a:r>
              <a:rPr lang="en-GB" sz="1200" b="1">
                <a:solidFill>
                  <a:schemeClr val="bg1"/>
                </a:solidFill>
                <a:latin typeface="Raleway" pitchFamily="2" charset="0"/>
              </a:rPr>
              <a:t>PAYOFF </a:t>
            </a:r>
          </a:p>
        </p:txBody>
      </p:sp>
      <p:sp>
        <p:nvSpPr>
          <p:cNvPr id="9" name="TextBox 8">
            <a:extLst>
              <a:ext uri="{FF2B5EF4-FFF2-40B4-BE49-F238E27FC236}">
                <a16:creationId xmlns:a16="http://schemas.microsoft.com/office/drawing/2014/main" id="{E5D567EF-0686-4B27-A99C-CB92F6462ADD}"/>
              </a:ext>
            </a:extLst>
          </p:cNvPr>
          <p:cNvSpPr txBox="1"/>
          <p:nvPr/>
        </p:nvSpPr>
        <p:spPr>
          <a:xfrm>
            <a:off x="417917" y="4165456"/>
            <a:ext cx="2362200" cy="841448"/>
          </a:xfrm>
          <a:prstGeom prst="rect">
            <a:avLst/>
          </a:prstGeom>
          <a:solidFill>
            <a:srgbClr val="422657"/>
          </a:solidFill>
        </p:spPr>
        <p:txBody>
          <a:bodyPr vert="horz" wrap="square" lIns="91440" tIns="45720" rIns="91440" bIns="45720" rtlCol="0" anchor="ctr">
            <a:normAutofit/>
          </a:bodyPr>
          <a:lstStyle/>
          <a:p>
            <a:pPr algn="ctr"/>
            <a:r>
              <a:rPr lang="en-GB" sz="1200" b="1">
                <a:solidFill>
                  <a:schemeClr val="bg1"/>
                </a:solidFill>
                <a:latin typeface="Raleway" pitchFamily="2" charset="0"/>
              </a:rPr>
              <a:t>REASONS TO BELIEVE</a:t>
            </a:r>
          </a:p>
        </p:txBody>
      </p:sp>
      <p:sp>
        <p:nvSpPr>
          <p:cNvPr id="10" name="TextBox 9">
            <a:extLst>
              <a:ext uri="{FF2B5EF4-FFF2-40B4-BE49-F238E27FC236}">
                <a16:creationId xmlns:a16="http://schemas.microsoft.com/office/drawing/2014/main" id="{4D157A1B-B814-469C-BCBE-E7B2A01D89C0}"/>
              </a:ext>
            </a:extLst>
          </p:cNvPr>
          <p:cNvSpPr txBox="1"/>
          <p:nvPr/>
        </p:nvSpPr>
        <p:spPr>
          <a:xfrm>
            <a:off x="417917" y="5156055"/>
            <a:ext cx="2362200" cy="711345"/>
          </a:xfrm>
          <a:prstGeom prst="rect">
            <a:avLst/>
          </a:prstGeom>
          <a:solidFill>
            <a:srgbClr val="422657"/>
          </a:solidFill>
        </p:spPr>
        <p:txBody>
          <a:bodyPr vert="horz" wrap="square" lIns="91440" tIns="45720" rIns="91440" bIns="45720" rtlCol="0" anchor="ctr">
            <a:normAutofit/>
          </a:bodyPr>
          <a:lstStyle/>
          <a:p>
            <a:pPr algn="ctr"/>
            <a:r>
              <a:rPr lang="en-GB" sz="1200" b="1">
                <a:solidFill>
                  <a:schemeClr val="bg1"/>
                </a:solidFill>
                <a:latin typeface="Raleway" pitchFamily="2" charset="0"/>
              </a:rPr>
              <a:t>REASSURANCE </a:t>
            </a:r>
          </a:p>
        </p:txBody>
      </p:sp>
      <p:sp>
        <p:nvSpPr>
          <p:cNvPr id="11" name="TextBox 10">
            <a:extLst>
              <a:ext uri="{FF2B5EF4-FFF2-40B4-BE49-F238E27FC236}">
                <a16:creationId xmlns:a16="http://schemas.microsoft.com/office/drawing/2014/main" id="{FE230917-CF28-4731-A8A7-1195C595AF8E}"/>
              </a:ext>
            </a:extLst>
          </p:cNvPr>
          <p:cNvSpPr txBox="1"/>
          <p:nvPr/>
        </p:nvSpPr>
        <p:spPr>
          <a:xfrm>
            <a:off x="2968108" y="5973256"/>
            <a:ext cx="8801099" cy="351344"/>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rmAutofit/>
          </a:bodyPr>
          <a:lstStyle/>
          <a:p>
            <a:pPr algn="ctr"/>
            <a:r>
              <a:rPr lang="en-GB" sz="1400" b="1">
                <a:latin typeface="Raleway" pitchFamily="2" charset="0"/>
              </a:rPr>
              <a:t>Your Marketing Experts </a:t>
            </a:r>
            <a:endParaRPr lang="en-GB" sz="1400" b="1" i="1">
              <a:latin typeface="Raleway" pitchFamily="2" charset="0"/>
            </a:endParaRPr>
          </a:p>
        </p:txBody>
      </p:sp>
      <p:sp>
        <p:nvSpPr>
          <p:cNvPr id="12" name="TextBox 11">
            <a:extLst>
              <a:ext uri="{FF2B5EF4-FFF2-40B4-BE49-F238E27FC236}">
                <a16:creationId xmlns:a16="http://schemas.microsoft.com/office/drawing/2014/main" id="{E253272B-B9BC-4CBE-9439-2A564F5EFA9E}"/>
              </a:ext>
            </a:extLst>
          </p:cNvPr>
          <p:cNvSpPr txBox="1"/>
          <p:nvPr/>
        </p:nvSpPr>
        <p:spPr>
          <a:xfrm>
            <a:off x="2980142" y="4165455"/>
            <a:ext cx="8801100" cy="841108"/>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rmAutofit/>
          </a:bodyPr>
          <a:lstStyle/>
          <a:p>
            <a:pPr algn="ctr"/>
            <a:r>
              <a:rPr lang="en-GB" sz="1200">
                <a:latin typeface="Raleway" pitchFamily="2" charset="0"/>
              </a:rPr>
              <a:t>People, experience across industries. Award winning. </a:t>
            </a:r>
          </a:p>
          <a:p>
            <a:pPr algn="ctr"/>
            <a:r>
              <a:rPr lang="en-GB" sz="1200">
                <a:latin typeface="Raleway" pitchFamily="2" charset="0"/>
              </a:rPr>
              <a:t>Lead gen, demand gen &amp; ABM knowledge. Research, insights &amp; data knowhow.</a:t>
            </a:r>
          </a:p>
          <a:p>
            <a:pPr algn="ctr"/>
            <a:r>
              <a:rPr lang="en-GB" sz="1200">
                <a:latin typeface="Raleway" pitchFamily="2" charset="0"/>
              </a:rPr>
              <a:t>High performance, high calibre team. Content &amp; creative expertise. </a:t>
            </a:r>
          </a:p>
          <a:p>
            <a:pPr algn="ctr"/>
            <a:r>
              <a:rPr lang="en-GB" sz="1200">
                <a:latin typeface="Raleway" pitchFamily="2" charset="0"/>
              </a:rPr>
              <a:t>Access to Xeim tools and services at great prices – subscriptions, events, sponsorships, training etc  </a:t>
            </a:r>
          </a:p>
        </p:txBody>
      </p:sp>
      <p:sp>
        <p:nvSpPr>
          <p:cNvPr id="16" name="TextBox 15">
            <a:extLst>
              <a:ext uri="{FF2B5EF4-FFF2-40B4-BE49-F238E27FC236}">
                <a16:creationId xmlns:a16="http://schemas.microsoft.com/office/drawing/2014/main" id="{80D651D0-722F-43BB-ACBE-43BDC5CCEA2A}"/>
              </a:ext>
            </a:extLst>
          </p:cNvPr>
          <p:cNvSpPr txBox="1"/>
          <p:nvPr/>
        </p:nvSpPr>
        <p:spPr>
          <a:xfrm>
            <a:off x="417917" y="3004196"/>
            <a:ext cx="2362200" cy="499361"/>
          </a:xfrm>
          <a:prstGeom prst="rect">
            <a:avLst/>
          </a:prstGeom>
          <a:solidFill>
            <a:srgbClr val="422657"/>
          </a:solidFill>
        </p:spPr>
        <p:txBody>
          <a:bodyPr vert="horz" wrap="square" lIns="91440" tIns="45720" rIns="91440" bIns="45720" rtlCol="0" anchor="ctr">
            <a:normAutofit/>
          </a:bodyPr>
          <a:lstStyle/>
          <a:p>
            <a:pPr algn="ctr"/>
            <a:r>
              <a:rPr lang="en-GB" sz="1200" b="1">
                <a:solidFill>
                  <a:schemeClr val="bg1"/>
                </a:solidFill>
                <a:latin typeface="Raleway" pitchFamily="2" charset="0"/>
              </a:rPr>
              <a:t>HERO SERVICES </a:t>
            </a:r>
          </a:p>
        </p:txBody>
      </p:sp>
      <p:sp>
        <p:nvSpPr>
          <p:cNvPr id="17" name="TextBox 16">
            <a:extLst>
              <a:ext uri="{FF2B5EF4-FFF2-40B4-BE49-F238E27FC236}">
                <a16:creationId xmlns:a16="http://schemas.microsoft.com/office/drawing/2014/main" id="{2CBB53DD-08E4-4B90-91DF-3EB2A5B3D3A0}"/>
              </a:ext>
            </a:extLst>
          </p:cNvPr>
          <p:cNvSpPr txBox="1"/>
          <p:nvPr/>
        </p:nvSpPr>
        <p:spPr>
          <a:xfrm>
            <a:off x="2968108" y="3006194"/>
            <a:ext cx="2723094" cy="499360"/>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Strategy &amp; research</a:t>
            </a:r>
          </a:p>
        </p:txBody>
      </p:sp>
      <p:sp>
        <p:nvSpPr>
          <p:cNvPr id="18" name="TextBox 17">
            <a:extLst>
              <a:ext uri="{FF2B5EF4-FFF2-40B4-BE49-F238E27FC236}">
                <a16:creationId xmlns:a16="http://schemas.microsoft.com/office/drawing/2014/main" id="{23F0C025-AC27-4B4D-A291-F5E63CB6E566}"/>
              </a:ext>
            </a:extLst>
          </p:cNvPr>
          <p:cNvSpPr txBox="1"/>
          <p:nvPr/>
        </p:nvSpPr>
        <p:spPr>
          <a:xfrm>
            <a:off x="9139148" y="3015561"/>
            <a:ext cx="2630059"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Data &amp; delivery</a:t>
            </a:r>
          </a:p>
        </p:txBody>
      </p:sp>
      <p:sp>
        <p:nvSpPr>
          <p:cNvPr id="15" name="TextBox 14">
            <a:extLst>
              <a:ext uri="{FF2B5EF4-FFF2-40B4-BE49-F238E27FC236}">
                <a16:creationId xmlns:a16="http://schemas.microsoft.com/office/drawing/2014/main" id="{363660E2-1A9D-47A8-B99A-DF2C3DFF09A3}"/>
              </a:ext>
            </a:extLst>
          </p:cNvPr>
          <p:cNvSpPr txBox="1"/>
          <p:nvPr/>
        </p:nvSpPr>
        <p:spPr>
          <a:xfrm>
            <a:off x="5891226" y="3014390"/>
            <a:ext cx="3047898"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Content &amp; creative</a:t>
            </a:r>
          </a:p>
        </p:txBody>
      </p:sp>
      <p:sp>
        <p:nvSpPr>
          <p:cNvPr id="19" name="Text Placeholder 1">
            <a:extLst>
              <a:ext uri="{FF2B5EF4-FFF2-40B4-BE49-F238E27FC236}">
                <a16:creationId xmlns:a16="http://schemas.microsoft.com/office/drawing/2014/main" id="{BBA201CC-2D7F-43C2-9788-1DF5F8D8B27C}"/>
              </a:ext>
            </a:extLst>
          </p:cNvPr>
          <p:cNvSpPr>
            <a:spLocks noGrp="1"/>
          </p:cNvSpPr>
          <p:nvPr>
            <p:ph type="body" sz="quarter" idx="10"/>
          </p:nvPr>
        </p:nvSpPr>
        <p:spPr>
          <a:xfrm>
            <a:off x="704850" y="685799"/>
            <a:ext cx="8896350" cy="595307"/>
          </a:xfrm>
        </p:spPr>
        <p:txBody>
          <a:bodyPr>
            <a:noAutofit/>
          </a:bodyPr>
          <a:lstStyle/>
          <a:p>
            <a:r>
              <a:rPr lang="en-GB" sz="2800"/>
              <a:t>4. Communication hierarchy guide - overview </a:t>
            </a:r>
          </a:p>
          <a:p>
            <a:r>
              <a:rPr lang="en-GB" sz="1400" b="0"/>
              <a:t>(Guidance - not actual copy)  </a:t>
            </a:r>
          </a:p>
        </p:txBody>
      </p:sp>
      <p:sp>
        <p:nvSpPr>
          <p:cNvPr id="21" name="TextBox 20">
            <a:extLst>
              <a:ext uri="{FF2B5EF4-FFF2-40B4-BE49-F238E27FC236}">
                <a16:creationId xmlns:a16="http://schemas.microsoft.com/office/drawing/2014/main" id="{56877ECC-EF85-433B-8EB0-19255E007EDE}"/>
              </a:ext>
            </a:extLst>
          </p:cNvPr>
          <p:cNvSpPr txBox="1"/>
          <p:nvPr/>
        </p:nvSpPr>
        <p:spPr>
          <a:xfrm>
            <a:off x="410633" y="2342297"/>
            <a:ext cx="2362200" cy="499361"/>
          </a:xfrm>
          <a:prstGeom prst="rect">
            <a:avLst/>
          </a:prstGeom>
          <a:solidFill>
            <a:srgbClr val="422657"/>
          </a:solidFill>
        </p:spPr>
        <p:txBody>
          <a:bodyPr vert="horz" wrap="square" lIns="91440" tIns="45720" rIns="91440" bIns="45720" rtlCol="0" anchor="ctr">
            <a:normAutofit/>
          </a:bodyPr>
          <a:lstStyle/>
          <a:p>
            <a:pPr algn="ctr"/>
            <a:r>
              <a:rPr lang="en-GB" sz="1200" b="1">
                <a:solidFill>
                  <a:schemeClr val="bg1"/>
                </a:solidFill>
                <a:latin typeface="Raleway" pitchFamily="2" charset="0"/>
              </a:rPr>
              <a:t>COMMUNICATION PILLARS</a:t>
            </a:r>
          </a:p>
        </p:txBody>
      </p:sp>
      <p:sp>
        <p:nvSpPr>
          <p:cNvPr id="22" name="TextBox 21">
            <a:extLst>
              <a:ext uri="{FF2B5EF4-FFF2-40B4-BE49-F238E27FC236}">
                <a16:creationId xmlns:a16="http://schemas.microsoft.com/office/drawing/2014/main" id="{AA1E09F0-DF58-480F-BC37-65D174C39AC4}"/>
              </a:ext>
            </a:extLst>
          </p:cNvPr>
          <p:cNvSpPr txBox="1"/>
          <p:nvPr/>
        </p:nvSpPr>
        <p:spPr>
          <a:xfrm>
            <a:off x="2980140" y="2335883"/>
            <a:ext cx="2112798"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B2B</a:t>
            </a:r>
          </a:p>
        </p:txBody>
      </p:sp>
      <p:sp>
        <p:nvSpPr>
          <p:cNvPr id="25" name="TextBox 24">
            <a:extLst>
              <a:ext uri="{FF2B5EF4-FFF2-40B4-BE49-F238E27FC236}">
                <a16:creationId xmlns:a16="http://schemas.microsoft.com/office/drawing/2014/main" id="{46FDB2C0-01DC-4DCE-8801-889BC2F4A564}"/>
              </a:ext>
            </a:extLst>
          </p:cNvPr>
          <p:cNvSpPr txBox="1"/>
          <p:nvPr/>
        </p:nvSpPr>
        <p:spPr>
          <a:xfrm>
            <a:off x="410633" y="1469185"/>
            <a:ext cx="2362200" cy="682534"/>
          </a:xfrm>
          <a:prstGeom prst="rect">
            <a:avLst/>
          </a:prstGeom>
          <a:solidFill>
            <a:srgbClr val="422657"/>
          </a:solidFill>
        </p:spPr>
        <p:txBody>
          <a:bodyPr vert="horz" wrap="square" lIns="91440" tIns="45720" rIns="91440" bIns="45720" rtlCol="0" anchor="ctr">
            <a:normAutofit/>
          </a:bodyPr>
          <a:lstStyle/>
          <a:p>
            <a:pPr algn="ctr"/>
            <a:r>
              <a:rPr lang="en-GB" sz="1200" b="1">
                <a:solidFill>
                  <a:schemeClr val="bg1"/>
                </a:solidFill>
                <a:latin typeface="Raleway" pitchFamily="2" charset="0"/>
              </a:rPr>
              <a:t>WHAT IS REALLYB2B</a:t>
            </a:r>
          </a:p>
        </p:txBody>
      </p:sp>
      <p:sp>
        <p:nvSpPr>
          <p:cNvPr id="26" name="TextBox 25">
            <a:extLst>
              <a:ext uri="{FF2B5EF4-FFF2-40B4-BE49-F238E27FC236}">
                <a16:creationId xmlns:a16="http://schemas.microsoft.com/office/drawing/2014/main" id="{21597373-AF2F-4B81-8025-CEAEAFBC5FA9}"/>
              </a:ext>
            </a:extLst>
          </p:cNvPr>
          <p:cNvSpPr txBox="1"/>
          <p:nvPr/>
        </p:nvSpPr>
        <p:spPr>
          <a:xfrm>
            <a:off x="2980141" y="1447800"/>
            <a:ext cx="8801098" cy="703919"/>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b="1" i="0">
                <a:solidFill>
                  <a:srgbClr val="242424"/>
                </a:solidFill>
                <a:effectLst/>
                <a:latin typeface="Raleway" pitchFamily="2" charset="0"/>
              </a:rPr>
              <a:t>ReallyB2B is the award-winning B2B marketing solutions agency </a:t>
            </a:r>
          </a:p>
          <a:p>
            <a:pPr algn="ctr"/>
            <a:r>
              <a:rPr lang="en-GB" sz="1200" i="0">
                <a:solidFill>
                  <a:srgbClr val="242424"/>
                </a:solidFill>
                <a:effectLst/>
                <a:latin typeface="Raleway" pitchFamily="2" charset="0"/>
              </a:rPr>
              <a:t>- blending emotional understanding and extensive marketing expertise to uncover insights, </a:t>
            </a:r>
          </a:p>
          <a:p>
            <a:pPr algn="ctr"/>
            <a:r>
              <a:rPr lang="en-GB" sz="1200" i="0">
                <a:solidFill>
                  <a:srgbClr val="242424"/>
                </a:solidFill>
                <a:effectLst/>
                <a:latin typeface="Raleway" pitchFamily="2" charset="0"/>
              </a:rPr>
              <a:t>create engaging content, and help customers grow with results-driven campaigns.</a:t>
            </a:r>
            <a:endParaRPr lang="en-GB" sz="1200">
              <a:highlight>
                <a:srgbClr val="FFFF00"/>
              </a:highlight>
              <a:latin typeface="Raleway" pitchFamily="2" charset="0"/>
            </a:endParaRPr>
          </a:p>
        </p:txBody>
      </p:sp>
      <p:sp>
        <p:nvSpPr>
          <p:cNvPr id="14" name="TextBox 13">
            <a:extLst>
              <a:ext uri="{FF2B5EF4-FFF2-40B4-BE49-F238E27FC236}">
                <a16:creationId xmlns:a16="http://schemas.microsoft.com/office/drawing/2014/main" id="{70250880-38D2-429A-82A6-C81C26878270}"/>
              </a:ext>
            </a:extLst>
          </p:cNvPr>
          <p:cNvSpPr txBox="1"/>
          <p:nvPr/>
        </p:nvSpPr>
        <p:spPr>
          <a:xfrm>
            <a:off x="2980142" y="5156055"/>
            <a:ext cx="8801100" cy="711345"/>
          </a:xfrm>
          <a:prstGeom prst="rect">
            <a:avLst/>
          </a:prstGeom>
          <a:no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Our heritage &amp; experience, steady organic growth, </a:t>
            </a:r>
          </a:p>
          <a:p>
            <a:pPr algn="ctr"/>
            <a:r>
              <a:rPr lang="en-GB" sz="1200">
                <a:latin typeface="Raleway" pitchFamily="2" charset="0"/>
              </a:rPr>
              <a:t>Trusted, diversity of thinking. </a:t>
            </a:r>
          </a:p>
          <a:p>
            <a:pPr algn="ctr"/>
            <a:r>
              <a:rPr lang="en-GB" sz="1200">
                <a:latin typeface="Raleway" pitchFamily="2" charset="0"/>
              </a:rPr>
              <a:t>Big brand clients, client retention, case studies &amp; reviews.  </a:t>
            </a:r>
          </a:p>
        </p:txBody>
      </p:sp>
      <p:sp>
        <p:nvSpPr>
          <p:cNvPr id="20" name="TextBox 19">
            <a:extLst>
              <a:ext uri="{FF2B5EF4-FFF2-40B4-BE49-F238E27FC236}">
                <a16:creationId xmlns:a16="http://schemas.microsoft.com/office/drawing/2014/main" id="{8C9268EB-D8AF-0AC9-5A71-722490ECA787}"/>
              </a:ext>
            </a:extLst>
          </p:cNvPr>
          <p:cNvSpPr txBox="1"/>
          <p:nvPr/>
        </p:nvSpPr>
        <p:spPr>
          <a:xfrm>
            <a:off x="9656409" y="2328791"/>
            <a:ext cx="2112798"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Culture &amp; people</a:t>
            </a:r>
          </a:p>
        </p:txBody>
      </p:sp>
      <p:sp>
        <p:nvSpPr>
          <p:cNvPr id="27" name="TextBox 26">
            <a:extLst>
              <a:ext uri="{FF2B5EF4-FFF2-40B4-BE49-F238E27FC236}">
                <a16:creationId xmlns:a16="http://schemas.microsoft.com/office/drawing/2014/main" id="{79E5F447-D28C-60E0-291E-9285720359B4}"/>
              </a:ext>
            </a:extLst>
          </p:cNvPr>
          <p:cNvSpPr txBox="1"/>
          <p:nvPr/>
        </p:nvSpPr>
        <p:spPr>
          <a:xfrm>
            <a:off x="7428178" y="2332022"/>
            <a:ext cx="2112798"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Creative innovation</a:t>
            </a:r>
          </a:p>
        </p:txBody>
      </p:sp>
      <p:sp>
        <p:nvSpPr>
          <p:cNvPr id="28" name="TextBox 27">
            <a:extLst>
              <a:ext uri="{FF2B5EF4-FFF2-40B4-BE49-F238E27FC236}">
                <a16:creationId xmlns:a16="http://schemas.microsoft.com/office/drawing/2014/main" id="{66CE34B8-B721-3DD2-4EA5-9241D5EDDC42}"/>
              </a:ext>
            </a:extLst>
          </p:cNvPr>
          <p:cNvSpPr txBox="1"/>
          <p:nvPr/>
        </p:nvSpPr>
        <p:spPr>
          <a:xfrm>
            <a:off x="5220403" y="2328791"/>
            <a:ext cx="2112798"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Clients &amp; our work</a:t>
            </a:r>
          </a:p>
        </p:txBody>
      </p:sp>
      <p:sp>
        <p:nvSpPr>
          <p:cNvPr id="23" name="TextBox 22">
            <a:extLst>
              <a:ext uri="{FF2B5EF4-FFF2-40B4-BE49-F238E27FC236}">
                <a16:creationId xmlns:a16="http://schemas.microsoft.com/office/drawing/2014/main" id="{0206AFC5-925E-86C8-787C-B38CFF34683C}"/>
              </a:ext>
            </a:extLst>
          </p:cNvPr>
          <p:cNvSpPr txBox="1"/>
          <p:nvPr/>
        </p:nvSpPr>
        <p:spPr>
          <a:xfrm>
            <a:off x="410633" y="3591624"/>
            <a:ext cx="2362200" cy="499361"/>
          </a:xfrm>
          <a:prstGeom prst="rect">
            <a:avLst/>
          </a:prstGeom>
          <a:solidFill>
            <a:srgbClr val="422657"/>
          </a:solidFill>
        </p:spPr>
        <p:txBody>
          <a:bodyPr vert="horz" wrap="square" lIns="91440" tIns="45720" rIns="91440" bIns="45720" rtlCol="0" anchor="ctr">
            <a:normAutofit/>
          </a:bodyPr>
          <a:lstStyle/>
          <a:p>
            <a:pPr algn="ctr"/>
            <a:r>
              <a:rPr lang="en-GB" sz="1200" b="1">
                <a:solidFill>
                  <a:schemeClr val="bg1"/>
                </a:solidFill>
                <a:latin typeface="Raleway" pitchFamily="2" charset="0"/>
              </a:rPr>
              <a:t>KEY OUTCOMES </a:t>
            </a:r>
          </a:p>
        </p:txBody>
      </p:sp>
      <p:sp>
        <p:nvSpPr>
          <p:cNvPr id="24" name="TextBox 23">
            <a:extLst>
              <a:ext uri="{FF2B5EF4-FFF2-40B4-BE49-F238E27FC236}">
                <a16:creationId xmlns:a16="http://schemas.microsoft.com/office/drawing/2014/main" id="{F53E8C1A-7860-258C-829D-E5A6420A811A}"/>
              </a:ext>
            </a:extLst>
          </p:cNvPr>
          <p:cNvSpPr txBox="1"/>
          <p:nvPr/>
        </p:nvSpPr>
        <p:spPr>
          <a:xfrm>
            <a:off x="2968108" y="3591624"/>
            <a:ext cx="4353061"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Results </a:t>
            </a:r>
          </a:p>
          <a:p>
            <a:pPr algn="ctr"/>
            <a:r>
              <a:rPr lang="en-GB" sz="1200">
                <a:latin typeface="Raleway" pitchFamily="2" charset="0"/>
              </a:rPr>
              <a:t>(i.e. audience identification, improved strategy etc)  </a:t>
            </a:r>
          </a:p>
        </p:txBody>
      </p:sp>
      <p:sp>
        <p:nvSpPr>
          <p:cNvPr id="30" name="TextBox 29">
            <a:extLst>
              <a:ext uri="{FF2B5EF4-FFF2-40B4-BE49-F238E27FC236}">
                <a16:creationId xmlns:a16="http://schemas.microsoft.com/office/drawing/2014/main" id="{1BD920E1-35F3-95F6-7059-E34BA8C481CD}"/>
              </a:ext>
            </a:extLst>
          </p:cNvPr>
          <p:cNvSpPr txBox="1"/>
          <p:nvPr/>
        </p:nvSpPr>
        <p:spPr>
          <a:xfrm>
            <a:off x="7428178" y="3591624"/>
            <a:ext cx="4353061" cy="49936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lgn="ctr"/>
            <a:r>
              <a:rPr lang="en-GB" sz="1200">
                <a:latin typeface="Raleway" pitchFamily="2" charset="0"/>
              </a:rPr>
              <a:t>Business Growth </a:t>
            </a:r>
          </a:p>
        </p:txBody>
      </p:sp>
    </p:spTree>
    <p:extLst>
      <p:ext uri="{BB962C8B-B14F-4D97-AF65-F5344CB8AC3E}">
        <p14:creationId xmlns:p14="http://schemas.microsoft.com/office/powerpoint/2010/main" val="2976070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1B1BF6EA-6586-2948-B1C7-FBE12639B032}"/>
              </a:ext>
            </a:extLst>
          </p:cNvPr>
          <p:cNvSpPr>
            <a:spLocks noChangeAspect="1" noChangeArrowheads="1"/>
          </p:cNvSpPr>
          <p:nvPr/>
        </p:nvSpPr>
        <p:spPr bwMode="auto">
          <a:xfrm>
            <a:off x="5943600" y="3276600"/>
            <a:ext cx="5629274" cy="56292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7" name="Table 6">
            <a:extLst>
              <a:ext uri="{FF2B5EF4-FFF2-40B4-BE49-F238E27FC236}">
                <a16:creationId xmlns:a16="http://schemas.microsoft.com/office/drawing/2014/main" id="{FE508424-55EE-C749-B55E-3A984CD7D42F}"/>
              </a:ext>
            </a:extLst>
          </p:cNvPr>
          <p:cNvGraphicFramePr>
            <a:graphicFrameLocks noGrp="1"/>
          </p:cNvGraphicFramePr>
          <p:nvPr>
            <p:extLst>
              <p:ext uri="{D42A27DB-BD31-4B8C-83A1-F6EECF244321}">
                <p14:modId xmlns:p14="http://schemas.microsoft.com/office/powerpoint/2010/main" val="1994866741"/>
              </p:ext>
            </p:extLst>
          </p:nvPr>
        </p:nvGraphicFramePr>
        <p:xfrm>
          <a:off x="704851" y="1828800"/>
          <a:ext cx="10710333" cy="4788180"/>
        </p:xfrm>
        <a:graphic>
          <a:graphicData uri="http://schemas.openxmlformats.org/drawingml/2006/table">
            <a:tbl>
              <a:tblPr/>
              <a:tblGrid>
                <a:gridCol w="2743200">
                  <a:extLst>
                    <a:ext uri="{9D8B030D-6E8A-4147-A177-3AD203B41FA5}">
                      <a16:colId xmlns:a16="http://schemas.microsoft.com/office/drawing/2014/main" val="2787776009"/>
                    </a:ext>
                  </a:extLst>
                </a:gridCol>
                <a:gridCol w="3733800">
                  <a:extLst>
                    <a:ext uri="{9D8B030D-6E8A-4147-A177-3AD203B41FA5}">
                      <a16:colId xmlns:a16="http://schemas.microsoft.com/office/drawing/2014/main" val="4089475533"/>
                    </a:ext>
                  </a:extLst>
                </a:gridCol>
                <a:gridCol w="4233333">
                  <a:extLst>
                    <a:ext uri="{9D8B030D-6E8A-4147-A177-3AD203B41FA5}">
                      <a16:colId xmlns:a16="http://schemas.microsoft.com/office/drawing/2014/main" val="865643522"/>
                    </a:ext>
                  </a:extLst>
                </a:gridCol>
              </a:tblGrid>
              <a:tr h="554039">
                <a:tc>
                  <a:txBody>
                    <a:bodyPr/>
                    <a:lstStyle/>
                    <a:p>
                      <a:pPr algn="ctr" fontAlgn="base"/>
                      <a:r>
                        <a:rPr lang="en-GB" sz="1600" b="1" i="0">
                          <a:solidFill>
                            <a:srgbClr val="FFFFFF"/>
                          </a:solidFill>
                          <a:effectLst/>
                          <a:latin typeface="Raleway" pitchFamily="2" charset="0"/>
                        </a:rPr>
                        <a:t>Feature​</a:t>
                      </a:r>
                      <a:endParaRPr lang="en-GB" sz="12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1800" b="1" i="0">
                          <a:solidFill>
                            <a:srgbClr val="FFFFFF"/>
                          </a:solidFill>
                          <a:effectLst/>
                          <a:latin typeface="Raleway" pitchFamily="2" charset="0"/>
                        </a:rPr>
                        <a:t>Advantage​</a:t>
                      </a:r>
                      <a:endParaRPr lang="en-GB" sz="14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1800" b="1" i="0">
                          <a:solidFill>
                            <a:srgbClr val="FFFFFF"/>
                          </a:solidFill>
                          <a:effectLst/>
                          <a:latin typeface="Raleway" pitchFamily="2" charset="0"/>
                        </a:rPr>
                        <a:t>Benefit</a:t>
                      </a:r>
                      <a:r>
                        <a:rPr lang="en-GB" sz="1000" b="1" i="0">
                          <a:solidFill>
                            <a:srgbClr val="FFFFFF"/>
                          </a:solidFill>
                          <a:effectLst/>
                          <a:latin typeface="Raleway" pitchFamily="2" charset="0"/>
                        </a:rPr>
                        <a:t> ​</a:t>
                      </a:r>
                      <a:endParaRPr lang="en-GB" sz="1400" b="1" i="0">
                        <a:solidFill>
                          <a:srgbClr val="FFFFFF"/>
                        </a:solidFill>
                        <a:effectLst/>
                        <a:latin typeface="Raleway" pitchFamily="2" charset="0"/>
                      </a:endParaRPr>
                    </a:p>
                    <a:p>
                      <a:pPr algn="ctr" fontAlgn="base"/>
                      <a:r>
                        <a:rPr lang="en-GB" sz="1100" b="1" i="0">
                          <a:solidFill>
                            <a:srgbClr val="FFFFFF"/>
                          </a:solidFill>
                          <a:effectLst/>
                          <a:latin typeface="Raleway" pitchFamily="2" charset="0"/>
                        </a:rPr>
                        <a:t>(What’s in it for me?/So what?)​</a:t>
                      </a:r>
                      <a:endParaRPr lang="en-GB" sz="14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extLst>
                  <a:ext uri="{0D108BD9-81ED-4DB2-BD59-A6C34878D82A}">
                    <a16:rowId xmlns:a16="http://schemas.microsoft.com/office/drawing/2014/main" val="3922603000"/>
                  </a:ext>
                </a:extLst>
              </a:tr>
              <a:tr h="803790">
                <a:tc>
                  <a:txBody>
                    <a:body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GB" sz="1400" b="0" i="0" u="none" strike="noStrike" kern="1200" cap="none" spc="0" normalizeH="0" baseline="0">
                          <a:ln>
                            <a:noFill/>
                          </a:ln>
                          <a:solidFill>
                            <a:srgbClr val="FFFFFF"/>
                          </a:solidFill>
                          <a:effectLst/>
                          <a:uLnTx/>
                          <a:uFillTx/>
                          <a:latin typeface="Raleway" pitchFamily="2" charset="0"/>
                          <a:ea typeface="+mn-ea"/>
                          <a:cs typeface="+mn-cs"/>
                        </a:rPr>
                        <a:t>B2B marketing experts</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1200" b="0" i="0">
                          <a:solidFill>
                            <a:srgbClr val="5C5470"/>
                          </a:solidFill>
                          <a:effectLst/>
                          <a:latin typeface="Raleway" pitchFamily="2" charset="0"/>
                        </a:rPr>
                        <a:t>With a variety of marketing activities available and a range of agencies to choose from (some specialist and some generalist), you can rest assured that we have all the experts you need under one roof.</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algn="ctr" fontAlgn="base"/>
                      <a:r>
                        <a:rPr lang="en-GB" sz="1200" b="1" i="0">
                          <a:solidFill>
                            <a:srgbClr val="5C5470"/>
                          </a:solidFill>
                          <a:effectLst/>
                          <a:latin typeface="Raleway" pitchFamily="2" charset="0"/>
                        </a:rPr>
                        <a:t>Confidence</a:t>
                      </a:r>
                      <a:r>
                        <a:rPr lang="en-GB" sz="1200" b="0" i="0">
                          <a:solidFill>
                            <a:srgbClr val="5C5470"/>
                          </a:solidFill>
                          <a:effectLst/>
                          <a:latin typeface="Raleway" pitchFamily="2" charset="0"/>
                        </a:rPr>
                        <a:t> that your activity will generate the best results and you’ll </a:t>
                      </a:r>
                      <a:r>
                        <a:rPr lang="en-GB" sz="1200" b="1" i="0">
                          <a:solidFill>
                            <a:srgbClr val="5C5470"/>
                          </a:solidFill>
                          <a:effectLst/>
                          <a:latin typeface="Raleway" pitchFamily="2" charset="0"/>
                        </a:rPr>
                        <a:t>prove your worth </a:t>
                      </a:r>
                      <a:r>
                        <a:rPr lang="en-GB" sz="1200" b="0" i="0">
                          <a:solidFill>
                            <a:srgbClr val="5C5470"/>
                          </a:solidFill>
                          <a:effectLst/>
                          <a:latin typeface="Raleway" pitchFamily="2" charset="0"/>
                        </a:rPr>
                        <a:t>to the business.</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0474988"/>
                  </a:ext>
                </a:extLst>
              </a:tr>
              <a:tr h="7829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aleway" pitchFamily="2" charset="0"/>
                        </a:rPr>
                        <a:t>Lead-gen, demand gen, ABM knowledge</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lvl="0" algn="ctr">
                        <a:buNone/>
                      </a:pPr>
                      <a:r>
                        <a:rPr lang="en-GB" sz="1200" b="0" i="0">
                          <a:solidFill>
                            <a:srgbClr val="5C5470"/>
                          </a:solidFill>
                          <a:effectLst/>
                          <a:latin typeface="Raleway" pitchFamily="2" charset="0"/>
                          <a:ea typeface="+mn-ea"/>
                          <a:cs typeface="+mn-cs"/>
                        </a:rPr>
                        <a:t>Does your business need lead gen, demand gen or ABM? Do you need to source these activities from different places? At ReallyB2B, we have won awards for our campaigns in all these areas, so let us help you identify and implement the campaign that’s right for your needs.</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200" b="0" i="0">
                          <a:solidFill>
                            <a:srgbClr val="5C5470"/>
                          </a:solidFill>
                          <a:effectLst/>
                          <a:latin typeface="Raleway" pitchFamily="2" charset="0"/>
                          <a:ea typeface="+mn-ea"/>
                          <a:cs typeface="+mn-cs"/>
                        </a:rPr>
                        <a:t>A one-stop-shop so you can </a:t>
                      </a:r>
                      <a:r>
                        <a:rPr lang="en-GB" sz="1200" b="1" i="0">
                          <a:solidFill>
                            <a:srgbClr val="5C5470"/>
                          </a:solidFill>
                          <a:effectLst/>
                          <a:latin typeface="Raleway" pitchFamily="2" charset="0"/>
                          <a:ea typeface="+mn-ea"/>
                          <a:cs typeface="+mn-cs"/>
                        </a:rPr>
                        <a:t>confidently</a:t>
                      </a:r>
                      <a:r>
                        <a:rPr lang="en-GB" sz="1200" b="0" i="0">
                          <a:solidFill>
                            <a:srgbClr val="5C5470"/>
                          </a:solidFill>
                          <a:effectLst/>
                          <a:latin typeface="Raleway" pitchFamily="2" charset="0"/>
                          <a:ea typeface="+mn-ea"/>
                          <a:cs typeface="+mn-cs"/>
                        </a:rPr>
                        <a:t> and </a:t>
                      </a:r>
                      <a:r>
                        <a:rPr lang="en-GB" sz="1200" b="1" i="0">
                          <a:solidFill>
                            <a:srgbClr val="5C5470"/>
                          </a:solidFill>
                          <a:effectLst/>
                          <a:latin typeface="Raleway" pitchFamily="2" charset="0"/>
                          <a:ea typeface="+mn-ea"/>
                          <a:cs typeface="+mn-cs"/>
                        </a:rPr>
                        <a:t>efficiently</a:t>
                      </a:r>
                      <a:r>
                        <a:rPr lang="en-GB" sz="1200" b="0" i="0">
                          <a:solidFill>
                            <a:srgbClr val="5C5470"/>
                          </a:solidFill>
                          <a:effectLst/>
                          <a:latin typeface="Raleway" pitchFamily="2" charset="0"/>
                          <a:ea typeface="+mn-ea"/>
                          <a:cs typeface="+mn-cs"/>
                        </a:rPr>
                        <a:t> achieve your goals and targets.</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7961343"/>
                  </a:ext>
                </a:extLst>
              </a:tr>
              <a:tr h="7576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aleway" pitchFamily="2" charset="0"/>
                        </a:rPr>
                        <a:t>Our expertise, approaches &amp; methodologies</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lvl="0" algn="ctr">
                        <a:buNone/>
                      </a:pPr>
                      <a:r>
                        <a:rPr lang="en-GB" sz="1200" b="0" i="0">
                          <a:solidFill>
                            <a:srgbClr val="5C5470"/>
                          </a:solidFill>
                          <a:effectLst/>
                          <a:latin typeface="Raleway" pitchFamily="2" charset="0"/>
                          <a:ea typeface="+mn-ea"/>
                          <a:cs typeface="+mn-cs"/>
                        </a:rPr>
                        <a:t>At ReallyB2B, we use best-practise techniques for every channel and every element of your campaigns. If we find new ways to generate better results, we are agile enough to change what we believe to be best practise.</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200" b="1" i="0">
                          <a:solidFill>
                            <a:srgbClr val="5C5470"/>
                          </a:solidFill>
                          <a:effectLst/>
                          <a:latin typeface="Raleway" pitchFamily="2" charset="0"/>
                          <a:ea typeface="+mn-ea"/>
                          <a:cs typeface="+mn-cs"/>
                        </a:rPr>
                        <a:t>Relax</a:t>
                      </a:r>
                      <a:r>
                        <a:rPr lang="en-GB" sz="1200" b="0" i="0">
                          <a:solidFill>
                            <a:srgbClr val="5C5470"/>
                          </a:solidFill>
                          <a:effectLst/>
                          <a:latin typeface="Raleway" pitchFamily="2" charset="0"/>
                          <a:ea typeface="+mn-ea"/>
                          <a:cs typeface="+mn-cs"/>
                        </a:rPr>
                        <a:t> in the knowledge that ReallyB2B is not only doing exactly what you need, but they are doing it the right way too.</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1402790"/>
                  </a:ext>
                </a:extLst>
              </a:tr>
              <a:tr h="8170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aleway" pitchFamily="2" charset="0"/>
                        </a:rPr>
                        <a:t>Strategic thinking &amp; planning </a:t>
                      </a:r>
                    </a:p>
                  </a:txBody>
                  <a:tcPr marL="137724" marR="137724" marT="68862" marB="68862" anchor="ctr">
                    <a:lnL w="20002">
                      <a:solidFill>
                        <a:srgbClr val="FFFFFF"/>
                      </a:solidFill>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lvl="0" algn="ctr">
                        <a:buNone/>
                      </a:pPr>
                      <a:r>
                        <a:rPr lang="en-GB" sz="1200" b="0" i="0">
                          <a:solidFill>
                            <a:srgbClr val="5C5470"/>
                          </a:solidFill>
                          <a:effectLst/>
                          <a:latin typeface="Raleway" pitchFamily="2" charset="0"/>
                          <a:ea typeface="+mn-ea"/>
                          <a:cs typeface="+mn-cs"/>
                        </a:rPr>
                        <a:t>We have spent 15+ years refining our strategies and specialisations to build the industry’s strongest and most capable team of experts. </a:t>
                      </a:r>
                    </a:p>
                  </a:txBody>
                  <a:tcPr marL="137724" marR="137724" marT="68862" marB="68862" anchor="ctr">
                    <a:lnL w="20002" cap="flat" cmpd="sng" algn="ctr">
                      <a:solidFill>
                        <a:srgbClr val="FFFFFF"/>
                      </a:solidFill>
                      <a:prstDash val="solid"/>
                      <a:round/>
                      <a:headEnd type="none" w="med" len="med"/>
                      <a:tailEnd type="none" w="med" len="med"/>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200" b="0" i="0">
                          <a:solidFill>
                            <a:srgbClr val="5C5470"/>
                          </a:solidFill>
                          <a:effectLst/>
                          <a:latin typeface="Raleway" pitchFamily="2" charset="0"/>
                          <a:ea typeface="+mn-ea"/>
                          <a:cs typeface="+mn-cs"/>
                        </a:rPr>
                        <a:t>Whatever your challenge and whatever your goals, you can </a:t>
                      </a:r>
                      <a:r>
                        <a:rPr lang="en-GB" sz="1200" b="1" i="0">
                          <a:solidFill>
                            <a:srgbClr val="5C5470"/>
                          </a:solidFill>
                          <a:effectLst/>
                          <a:latin typeface="Raleway" pitchFamily="2" charset="0"/>
                          <a:ea typeface="+mn-ea"/>
                          <a:cs typeface="+mn-cs"/>
                        </a:rPr>
                        <a:t>rest assured </a:t>
                      </a:r>
                      <a:r>
                        <a:rPr lang="en-GB" sz="1200" b="0" i="0">
                          <a:solidFill>
                            <a:srgbClr val="5C5470"/>
                          </a:solidFill>
                          <a:effectLst/>
                          <a:latin typeface="Raleway" pitchFamily="2" charset="0"/>
                          <a:ea typeface="+mn-ea"/>
                          <a:cs typeface="+mn-cs"/>
                        </a:rPr>
                        <a:t>that we will have experienced similar in the past and will know the best way to help you succeed.</a:t>
                      </a:r>
                    </a:p>
                  </a:txBody>
                  <a:tcPr marL="137724" marR="137724" marT="68862" marB="68862" anchor="ctr">
                    <a:lnL w="20002" cap="flat" cmpd="sng" algn="ctr">
                      <a:solidFill>
                        <a:srgbClr val="FFFFFF"/>
                      </a:solidFill>
                      <a:prstDash val="solid"/>
                      <a:round/>
                      <a:headEnd type="none" w="med" len="med"/>
                      <a:tailEnd type="none" w="med" len="med"/>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71930794"/>
                  </a:ext>
                </a:extLst>
              </a:tr>
            </a:tbl>
          </a:graphicData>
        </a:graphic>
      </p:graphicFrame>
      <p:sp>
        <p:nvSpPr>
          <p:cNvPr id="9" name="Rectangle 5">
            <a:extLst>
              <a:ext uri="{FF2B5EF4-FFF2-40B4-BE49-F238E27FC236}">
                <a16:creationId xmlns:a16="http://schemas.microsoft.com/office/drawing/2014/main" id="{C840A7C7-8AC5-8F45-9628-ECBFE52EBA21}"/>
              </a:ext>
            </a:extLst>
          </p:cNvPr>
          <p:cNvSpPr>
            <a:spLocks noChangeArrowheads="1"/>
          </p:cNvSpPr>
          <p:nvPr/>
        </p:nvSpPr>
        <p:spPr bwMode="auto">
          <a:xfrm>
            <a:off x="2324100" y="24590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pitchFamily="2"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Placeholder 1">
            <a:extLst>
              <a:ext uri="{FF2B5EF4-FFF2-40B4-BE49-F238E27FC236}">
                <a16:creationId xmlns:a16="http://schemas.microsoft.com/office/drawing/2014/main" id="{C8D1C719-D31C-4105-9E72-D4E24DD4CB4A}"/>
              </a:ext>
            </a:extLst>
          </p:cNvPr>
          <p:cNvSpPr>
            <a:spLocks noGrp="1"/>
          </p:cNvSpPr>
          <p:nvPr>
            <p:ph type="body" sz="quarter" idx="10"/>
          </p:nvPr>
        </p:nvSpPr>
        <p:spPr>
          <a:xfrm>
            <a:off x="704851" y="685800"/>
            <a:ext cx="7200000" cy="533400"/>
          </a:xfrm>
        </p:spPr>
        <p:txBody>
          <a:bodyPr/>
          <a:lstStyle/>
          <a:p>
            <a:r>
              <a:rPr lang="en-GB" sz="2800"/>
              <a:t>5. Features and Benefits </a:t>
            </a:r>
          </a:p>
        </p:txBody>
      </p:sp>
      <p:sp>
        <p:nvSpPr>
          <p:cNvPr id="6" name="Text Placeholder 2">
            <a:extLst>
              <a:ext uri="{FF2B5EF4-FFF2-40B4-BE49-F238E27FC236}">
                <a16:creationId xmlns:a16="http://schemas.microsoft.com/office/drawing/2014/main" id="{ADAE2979-4C27-4F6C-846E-F142DC2CEECC}"/>
              </a:ext>
            </a:extLst>
          </p:cNvPr>
          <p:cNvSpPr>
            <a:spLocks noGrp="1"/>
          </p:cNvSpPr>
          <p:nvPr>
            <p:ph type="body" sz="quarter" idx="11"/>
          </p:nvPr>
        </p:nvSpPr>
        <p:spPr>
          <a:xfrm>
            <a:off x="704851" y="1256400"/>
            <a:ext cx="7200000" cy="366252"/>
          </a:xfrm>
        </p:spPr>
        <p:txBody>
          <a:bodyPr/>
          <a:lstStyle/>
          <a:p>
            <a:r>
              <a:rPr lang="en-GB" sz="1400">
                <a:latin typeface="Raleway" pitchFamily="2" charset="0"/>
              </a:rPr>
              <a:t>ReallyB2B clients will buy into the agency because of its benefits, not its features.  </a:t>
            </a:r>
          </a:p>
        </p:txBody>
      </p:sp>
    </p:spTree>
    <p:extLst>
      <p:ext uri="{BB962C8B-B14F-4D97-AF65-F5344CB8AC3E}">
        <p14:creationId xmlns:p14="http://schemas.microsoft.com/office/powerpoint/2010/main" val="2762948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1B1BF6EA-6586-2948-B1C7-FBE12639B032}"/>
              </a:ext>
            </a:extLst>
          </p:cNvPr>
          <p:cNvSpPr>
            <a:spLocks noChangeAspect="1" noChangeArrowheads="1"/>
          </p:cNvSpPr>
          <p:nvPr/>
        </p:nvSpPr>
        <p:spPr bwMode="auto">
          <a:xfrm>
            <a:off x="5943600" y="3276600"/>
            <a:ext cx="5629274" cy="56292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7" name="Table 6">
            <a:extLst>
              <a:ext uri="{FF2B5EF4-FFF2-40B4-BE49-F238E27FC236}">
                <a16:creationId xmlns:a16="http://schemas.microsoft.com/office/drawing/2014/main" id="{FE508424-55EE-C749-B55E-3A984CD7D42F}"/>
              </a:ext>
            </a:extLst>
          </p:cNvPr>
          <p:cNvGraphicFramePr>
            <a:graphicFrameLocks noGrp="1"/>
          </p:cNvGraphicFramePr>
          <p:nvPr>
            <p:extLst>
              <p:ext uri="{D42A27DB-BD31-4B8C-83A1-F6EECF244321}">
                <p14:modId xmlns:p14="http://schemas.microsoft.com/office/powerpoint/2010/main" val="193102033"/>
              </p:ext>
            </p:extLst>
          </p:nvPr>
        </p:nvGraphicFramePr>
        <p:xfrm>
          <a:off x="704851" y="1752600"/>
          <a:ext cx="10710333" cy="4903605"/>
        </p:xfrm>
        <a:graphic>
          <a:graphicData uri="http://schemas.openxmlformats.org/drawingml/2006/table">
            <a:tbl>
              <a:tblPr/>
              <a:tblGrid>
                <a:gridCol w="2743200">
                  <a:extLst>
                    <a:ext uri="{9D8B030D-6E8A-4147-A177-3AD203B41FA5}">
                      <a16:colId xmlns:a16="http://schemas.microsoft.com/office/drawing/2014/main" val="2787776009"/>
                    </a:ext>
                  </a:extLst>
                </a:gridCol>
                <a:gridCol w="3733800">
                  <a:extLst>
                    <a:ext uri="{9D8B030D-6E8A-4147-A177-3AD203B41FA5}">
                      <a16:colId xmlns:a16="http://schemas.microsoft.com/office/drawing/2014/main" val="4089475533"/>
                    </a:ext>
                  </a:extLst>
                </a:gridCol>
                <a:gridCol w="4233333">
                  <a:extLst>
                    <a:ext uri="{9D8B030D-6E8A-4147-A177-3AD203B41FA5}">
                      <a16:colId xmlns:a16="http://schemas.microsoft.com/office/drawing/2014/main" val="865643522"/>
                    </a:ext>
                  </a:extLst>
                </a:gridCol>
              </a:tblGrid>
              <a:tr h="609599">
                <a:tc>
                  <a:txBody>
                    <a:bodyPr/>
                    <a:lstStyle/>
                    <a:p>
                      <a:pPr algn="ctr" fontAlgn="base"/>
                      <a:r>
                        <a:rPr lang="en-GB" sz="1600" b="1" i="0">
                          <a:solidFill>
                            <a:srgbClr val="FFFFFF"/>
                          </a:solidFill>
                          <a:effectLst/>
                          <a:latin typeface="Raleway" pitchFamily="2" charset="0"/>
                        </a:rPr>
                        <a:t>Feature​</a:t>
                      </a:r>
                      <a:endParaRPr lang="en-GB" sz="12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1800" b="1" i="0">
                          <a:solidFill>
                            <a:srgbClr val="FFFFFF"/>
                          </a:solidFill>
                          <a:effectLst/>
                          <a:latin typeface="Raleway" pitchFamily="2" charset="0"/>
                        </a:rPr>
                        <a:t>Advantage​</a:t>
                      </a:r>
                      <a:endParaRPr lang="en-GB" sz="14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1800" b="1" i="0">
                          <a:solidFill>
                            <a:srgbClr val="FFFFFF"/>
                          </a:solidFill>
                          <a:effectLst/>
                          <a:latin typeface="Raleway" pitchFamily="2" charset="0"/>
                        </a:rPr>
                        <a:t>Benefit</a:t>
                      </a:r>
                      <a:r>
                        <a:rPr lang="en-GB" sz="1000" b="1" i="0">
                          <a:solidFill>
                            <a:srgbClr val="FFFFFF"/>
                          </a:solidFill>
                          <a:effectLst/>
                          <a:latin typeface="Raleway" pitchFamily="2" charset="0"/>
                        </a:rPr>
                        <a:t> ​</a:t>
                      </a:r>
                      <a:endParaRPr lang="en-GB" sz="1400" b="1" i="0">
                        <a:solidFill>
                          <a:srgbClr val="FFFFFF"/>
                        </a:solidFill>
                        <a:effectLst/>
                        <a:latin typeface="Raleway" pitchFamily="2" charset="0"/>
                      </a:endParaRPr>
                    </a:p>
                    <a:p>
                      <a:pPr algn="ctr" fontAlgn="base"/>
                      <a:r>
                        <a:rPr lang="en-GB" sz="1100" b="1" i="0">
                          <a:solidFill>
                            <a:srgbClr val="FFFFFF"/>
                          </a:solidFill>
                          <a:effectLst/>
                          <a:latin typeface="Raleway" pitchFamily="2" charset="0"/>
                        </a:rPr>
                        <a:t>(What’s in it for me?/So what?)​</a:t>
                      </a:r>
                      <a:endParaRPr lang="en-GB" sz="14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extLst>
                  <a:ext uri="{0D108BD9-81ED-4DB2-BD59-A6C34878D82A}">
                    <a16:rowId xmlns:a16="http://schemas.microsoft.com/office/drawing/2014/main" val="3922603000"/>
                  </a:ext>
                </a:extLst>
              </a:tr>
              <a:tr h="646807">
                <a:tc>
                  <a:txBody>
                    <a:body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aleway" pitchFamily="2" charset="0"/>
                        </a:rPr>
                        <a:t>Intelligence audience insights </a:t>
                      </a:r>
                      <a:endParaRPr kumimoji="0" lang="en-GB" sz="1400" b="0" i="0" u="none" strike="noStrike" kern="1200" cap="none" spc="0" normalizeH="0" baseline="0">
                        <a:ln>
                          <a:noFill/>
                        </a:ln>
                        <a:solidFill>
                          <a:srgbClr val="FFFFFF"/>
                        </a:solidFill>
                        <a:effectLst/>
                        <a:uLnTx/>
                        <a:uFillTx/>
                        <a:latin typeface="Raleway" pitchFamily="2" charset="0"/>
                        <a:ea typeface="+mn-ea"/>
                        <a:cs typeface="+mn-cs"/>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1200" b="0" i="0">
                          <a:solidFill>
                            <a:srgbClr val="5C5470"/>
                          </a:solidFill>
                          <a:effectLst/>
                          <a:latin typeface="Raleway" pitchFamily="2" charset="0"/>
                        </a:rPr>
                        <a:t>Successful marketing is about sending the right message to the right person at the right time, and this is only possible with the right information and insights – which we can uncover.</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algn="ctr" fontAlgn="base"/>
                      <a:r>
                        <a:rPr lang="en-GB" sz="1200" b="0" i="0">
                          <a:solidFill>
                            <a:srgbClr val="5C5470"/>
                          </a:solidFill>
                          <a:effectLst/>
                          <a:latin typeface="Raleway" pitchFamily="2" charset="0"/>
                        </a:rPr>
                        <a:t>Make sure your budget is spent in the correct ways and in the right areas to </a:t>
                      </a:r>
                      <a:r>
                        <a:rPr lang="en-GB" sz="1200" b="1" i="0">
                          <a:solidFill>
                            <a:srgbClr val="5C5470"/>
                          </a:solidFill>
                          <a:effectLst/>
                          <a:latin typeface="Raleway" pitchFamily="2" charset="0"/>
                        </a:rPr>
                        <a:t>generate maximum results and ROI</a:t>
                      </a:r>
                      <a:r>
                        <a:rPr lang="en-GB" sz="1200" b="0" i="0">
                          <a:solidFill>
                            <a:srgbClr val="5C5470"/>
                          </a:solidFill>
                          <a:effectLst/>
                          <a:latin typeface="Raleway" pitchFamily="2" charset="0"/>
                        </a:rPr>
                        <a:t>.</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0474988"/>
                  </a:ext>
                </a:extLst>
              </a:tr>
              <a:tr h="6858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rgbClr val="FFFFFF"/>
                          </a:solidFill>
                          <a:latin typeface="Raleway" pitchFamily="2" charset="0"/>
                        </a:rPr>
                        <a:t>Research, data &amp; data analysis</a:t>
                      </a:r>
                      <a:endParaRPr kumimoji="0" lang="en-US" sz="1400" b="0" i="0" u="none" strike="noStrike" kern="1200" cap="none" spc="0" normalizeH="0" baseline="0" noProof="0">
                        <a:ln>
                          <a:noFill/>
                        </a:ln>
                        <a:solidFill>
                          <a:srgbClr val="FFFFFF"/>
                        </a:solidFill>
                        <a:effectLst/>
                        <a:uLnTx/>
                        <a:uFillTx/>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lvl="0" algn="ctr">
                        <a:buNone/>
                      </a:pPr>
                      <a:r>
                        <a:rPr lang="en-GB" sz="1200" b="0" i="0">
                          <a:solidFill>
                            <a:srgbClr val="5C5470"/>
                          </a:solidFill>
                          <a:effectLst/>
                          <a:latin typeface="Raleway" pitchFamily="2" charset="0"/>
                          <a:ea typeface="+mn-ea"/>
                          <a:cs typeface="+mn-cs"/>
                        </a:rPr>
                        <a:t>Gathering data, mining insights and then putting these to good use is not something that’s easily achieved. But we have experts who can help you do just that.</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200" b="0" i="0">
                          <a:solidFill>
                            <a:srgbClr val="5C5470"/>
                          </a:solidFill>
                          <a:effectLst/>
                          <a:latin typeface="Raleway" pitchFamily="2" charset="0"/>
                          <a:ea typeface="+mn-ea"/>
                          <a:cs typeface="+mn-cs"/>
                        </a:rPr>
                        <a:t>Experience the </a:t>
                      </a:r>
                      <a:r>
                        <a:rPr lang="en-GB" sz="1200" b="1" i="0">
                          <a:solidFill>
                            <a:srgbClr val="5C5470"/>
                          </a:solidFill>
                          <a:effectLst/>
                          <a:latin typeface="Raleway" pitchFamily="2" charset="0"/>
                          <a:ea typeface="+mn-ea"/>
                          <a:cs typeface="+mn-cs"/>
                        </a:rPr>
                        <a:t>confidence</a:t>
                      </a:r>
                      <a:r>
                        <a:rPr lang="en-GB" sz="1200" b="0" i="0">
                          <a:solidFill>
                            <a:srgbClr val="5C5470"/>
                          </a:solidFill>
                          <a:effectLst/>
                          <a:latin typeface="Raleway" pitchFamily="2" charset="0"/>
                          <a:ea typeface="+mn-ea"/>
                          <a:cs typeface="+mn-cs"/>
                        </a:rPr>
                        <a:t> that comes with knowing your campaigns and activities are based on accurate numerical data and insights, analysed by experts.</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7961343"/>
                  </a:ext>
                </a:extLst>
              </a:tr>
              <a:tr h="6096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Raleway" pitchFamily="2" charset="0"/>
                        </a:rPr>
                        <a:t>Creative content </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lvl="0" algn="ctr">
                        <a:buNone/>
                      </a:pPr>
                      <a:r>
                        <a:rPr lang="en-GB" sz="1200" b="0" i="0">
                          <a:solidFill>
                            <a:srgbClr val="5C5470"/>
                          </a:solidFill>
                          <a:effectLst/>
                          <a:latin typeface="Raleway" pitchFamily="2" charset="0"/>
                          <a:ea typeface="+mn-ea"/>
                          <a:cs typeface="+mn-cs"/>
                        </a:rPr>
                        <a:t>Your product/service is useless if you can’t tell your audience about it in an engaging way. Luckily, we have an award-winning creative team who can turn your message into high-impact and memorable content.</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200" b="0" i="0">
                          <a:solidFill>
                            <a:srgbClr val="5C5470"/>
                          </a:solidFill>
                          <a:effectLst/>
                          <a:latin typeface="Raleway" pitchFamily="2" charset="0"/>
                          <a:ea typeface="+mn-ea"/>
                          <a:cs typeface="+mn-cs"/>
                        </a:rPr>
                        <a:t>Why choose a lead gen agency for one task and a creative agency for another? Experience the </a:t>
                      </a:r>
                      <a:r>
                        <a:rPr lang="en-GB" sz="1200" b="1" i="0">
                          <a:solidFill>
                            <a:srgbClr val="5C5470"/>
                          </a:solidFill>
                          <a:effectLst/>
                          <a:latin typeface="Raleway" pitchFamily="2" charset="0"/>
                          <a:ea typeface="+mn-ea"/>
                          <a:cs typeface="+mn-cs"/>
                        </a:rPr>
                        <a:t>efficiency</a:t>
                      </a:r>
                      <a:r>
                        <a:rPr lang="en-GB" sz="1200" b="0" i="0">
                          <a:solidFill>
                            <a:srgbClr val="5C5470"/>
                          </a:solidFill>
                          <a:effectLst/>
                          <a:latin typeface="Raleway" pitchFamily="2" charset="0"/>
                          <a:ea typeface="+mn-ea"/>
                          <a:cs typeface="+mn-cs"/>
                        </a:rPr>
                        <a:t> of an aligned agency team, and </a:t>
                      </a:r>
                      <a:r>
                        <a:rPr lang="en-GB" sz="1200" b="1" i="0">
                          <a:solidFill>
                            <a:srgbClr val="5C5470"/>
                          </a:solidFill>
                          <a:effectLst/>
                          <a:latin typeface="Raleway" pitchFamily="2" charset="0"/>
                          <a:ea typeface="+mn-ea"/>
                          <a:cs typeface="+mn-cs"/>
                        </a:rPr>
                        <a:t>enjoy</a:t>
                      </a:r>
                      <a:r>
                        <a:rPr lang="en-GB" sz="1200" b="0" i="0">
                          <a:solidFill>
                            <a:srgbClr val="5C5470"/>
                          </a:solidFill>
                          <a:effectLst/>
                          <a:latin typeface="Raleway" pitchFamily="2" charset="0"/>
                          <a:ea typeface="+mn-ea"/>
                          <a:cs typeface="+mn-cs"/>
                        </a:rPr>
                        <a:t> the lasting impression good content can leave on the minds of your prospects.</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1402790"/>
                  </a:ext>
                </a:extLst>
              </a:tr>
              <a:tr h="685800">
                <a:tc>
                  <a:txBody>
                    <a:bodyPr/>
                    <a:lstStyle/>
                    <a:p>
                      <a:pPr algn="ctr">
                        <a:defRPr/>
                      </a:pPr>
                      <a:r>
                        <a:rPr lang="en-GB" sz="1400">
                          <a:solidFill>
                            <a:srgbClr val="FFFFFF"/>
                          </a:solidFill>
                          <a:latin typeface="Raleway" pitchFamily="2" charset="0"/>
                          <a:cs typeface="Gotham-Book"/>
                        </a:rPr>
                        <a:t>Award-winning results</a:t>
                      </a:r>
                    </a:p>
                  </a:txBody>
                  <a:tcPr marL="137724" marR="137724" marT="68862" marB="68862" anchor="ctr">
                    <a:lnL w="20002">
                      <a:solidFill>
                        <a:srgbClr val="FFFFFF"/>
                      </a:solidFill>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lvl="0" algn="ctr">
                        <a:buNone/>
                      </a:pPr>
                      <a:r>
                        <a:rPr lang="en-GB" sz="1200" b="0" i="0">
                          <a:solidFill>
                            <a:srgbClr val="5C5470"/>
                          </a:solidFill>
                          <a:effectLst/>
                          <a:latin typeface="Raleway" pitchFamily="2" charset="0"/>
                          <a:ea typeface="+mn-ea"/>
                          <a:cs typeface="+mn-cs"/>
                        </a:rPr>
                        <a:t>Since 2013, we have won over 20 industry awards, in highly contested categories – so you know we are good.</a:t>
                      </a:r>
                    </a:p>
                  </a:txBody>
                  <a:tcPr marL="137724" marR="137724" marT="68862" marB="68862" anchor="ctr">
                    <a:lnL w="20002" cap="flat" cmpd="sng" algn="ctr">
                      <a:solidFill>
                        <a:srgbClr val="FFFFFF"/>
                      </a:solidFill>
                      <a:prstDash val="solid"/>
                      <a:round/>
                      <a:headEnd type="none" w="med" len="med"/>
                      <a:tailEnd type="none" w="med" len="med"/>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200" b="0" i="0">
                          <a:solidFill>
                            <a:srgbClr val="5C5470"/>
                          </a:solidFill>
                          <a:effectLst/>
                          <a:latin typeface="Raleway" pitchFamily="2" charset="0"/>
                          <a:ea typeface="+mn-ea"/>
                          <a:cs typeface="+mn-cs"/>
                        </a:rPr>
                        <a:t>Experience the </a:t>
                      </a:r>
                      <a:r>
                        <a:rPr lang="en-GB" sz="1200" b="1" i="0">
                          <a:solidFill>
                            <a:srgbClr val="5C5470"/>
                          </a:solidFill>
                          <a:effectLst/>
                          <a:latin typeface="Raleway" pitchFamily="2" charset="0"/>
                          <a:ea typeface="+mn-ea"/>
                          <a:cs typeface="+mn-cs"/>
                        </a:rPr>
                        <a:t>pride</a:t>
                      </a:r>
                      <a:r>
                        <a:rPr lang="en-GB" sz="1200" b="0" i="0">
                          <a:solidFill>
                            <a:srgbClr val="5C5470"/>
                          </a:solidFill>
                          <a:effectLst/>
                          <a:latin typeface="Raleway" pitchFamily="2" charset="0"/>
                          <a:ea typeface="+mn-ea"/>
                          <a:cs typeface="+mn-cs"/>
                        </a:rPr>
                        <a:t> that comes with knowing you are working with some of the most proven experts in the industry. </a:t>
                      </a:r>
                    </a:p>
                  </a:txBody>
                  <a:tcPr marL="137724" marR="137724" marT="68862" marB="68862" anchor="ctr">
                    <a:lnL w="20002" cap="flat" cmpd="sng" algn="ctr">
                      <a:solidFill>
                        <a:srgbClr val="FFFFFF"/>
                      </a:solidFill>
                      <a:prstDash val="solid"/>
                      <a:round/>
                      <a:headEnd type="none" w="med" len="med"/>
                      <a:tailEnd type="none" w="med" len="med"/>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71930794"/>
                  </a:ext>
                </a:extLst>
              </a:tr>
              <a:tr h="817030">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a:solidFill>
                            <a:srgbClr val="FFFFFF"/>
                          </a:solidFill>
                          <a:latin typeface="Raleway" pitchFamily="2" charset="0"/>
                          <a:cs typeface="Gotham-Book"/>
                        </a:rPr>
                        <a:t>Backed by Xeim - excellence in marketing</a:t>
                      </a:r>
                    </a:p>
                  </a:txBody>
                  <a:tcPr marL="137724" marR="137724" marT="68862" marB="68862" anchor="ctr">
                    <a:lnL w="20002">
                      <a:solidFill>
                        <a:srgbClr val="FFFFFF"/>
                      </a:solidFill>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rgbClr val="735C8E"/>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200" b="0" i="0">
                          <a:solidFill>
                            <a:srgbClr val="5C5470"/>
                          </a:solidFill>
                          <a:effectLst/>
                          <a:latin typeface="Raleway" pitchFamily="2" charset="0"/>
                          <a:ea typeface="+mn-ea"/>
                          <a:cs typeface="+mn-cs"/>
                        </a:rPr>
                        <a:t>As part of the Xeim Group, we also provide our clients with access to a wide range of tools &amp; services from other industry-leading brands.</a:t>
                      </a:r>
                      <a:endParaRPr lang="en-US" sz="1200" b="0" i="0" noProof="0">
                        <a:solidFill>
                          <a:srgbClr val="5C5470"/>
                        </a:solidFill>
                        <a:effectLst/>
                        <a:latin typeface="Raleway" pitchFamily="2" charset="0"/>
                        <a:ea typeface="+mn-ea"/>
                        <a:cs typeface="+mn-cs"/>
                      </a:endParaRPr>
                    </a:p>
                  </a:txBody>
                  <a:tcPr marL="137724" marR="137724" marT="68862" marB="68862" anchor="ctr">
                    <a:lnL w="20002" cap="flat" cmpd="sng" algn="ctr">
                      <a:solidFill>
                        <a:srgbClr val="FFFFFF"/>
                      </a:solidFill>
                      <a:prstDash val="solid"/>
                      <a:round/>
                      <a:headEnd type="none" w="med" len="med"/>
                      <a:tailEnd type="none" w="med" len="med"/>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200" b="1" i="0">
                          <a:solidFill>
                            <a:srgbClr val="5C5470"/>
                          </a:solidFill>
                          <a:effectLst/>
                          <a:latin typeface="Raleway" pitchFamily="2" charset="0"/>
                          <a:ea typeface="+mn-ea"/>
                          <a:cs typeface="+mn-cs"/>
                        </a:rPr>
                        <a:t>Rest assured </a:t>
                      </a:r>
                      <a:r>
                        <a:rPr lang="en-GB" sz="1200" b="0" i="0">
                          <a:solidFill>
                            <a:srgbClr val="5C5470"/>
                          </a:solidFill>
                          <a:effectLst/>
                          <a:latin typeface="Raleway" pitchFamily="2" charset="0"/>
                          <a:ea typeface="+mn-ea"/>
                          <a:cs typeface="+mn-cs"/>
                        </a:rPr>
                        <a:t>that when you partner with ReallyB2B, you are also opening the door to a wealth of specialists in a variety of areas and leading businesses.</a:t>
                      </a:r>
                    </a:p>
                  </a:txBody>
                  <a:tcPr marL="137724" marR="137724" marT="68862" marB="68862" anchor="ctr">
                    <a:lnL w="20002" cap="flat" cmpd="sng" algn="ctr">
                      <a:solidFill>
                        <a:srgbClr val="FFFFFF"/>
                      </a:solidFill>
                      <a:prstDash val="solid"/>
                      <a:round/>
                      <a:headEnd type="none" w="med" len="med"/>
                      <a:tailEnd type="none" w="med" len="med"/>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995838446"/>
                  </a:ext>
                </a:extLst>
              </a:tr>
            </a:tbl>
          </a:graphicData>
        </a:graphic>
      </p:graphicFrame>
      <p:sp>
        <p:nvSpPr>
          <p:cNvPr id="9" name="Rectangle 5">
            <a:extLst>
              <a:ext uri="{FF2B5EF4-FFF2-40B4-BE49-F238E27FC236}">
                <a16:creationId xmlns:a16="http://schemas.microsoft.com/office/drawing/2014/main" id="{C840A7C7-8AC5-8F45-9628-ECBFE52EBA21}"/>
              </a:ext>
            </a:extLst>
          </p:cNvPr>
          <p:cNvSpPr>
            <a:spLocks noChangeArrowheads="1"/>
          </p:cNvSpPr>
          <p:nvPr/>
        </p:nvSpPr>
        <p:spPr bwMode="auto">
          <a:xfrm>
            <a:off x="2324100" y="24590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pitchFamily="2"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 Placeholder 1">
            <a:extLst>
              <a:ext uri="{FF2B5EF4-FFF2-40B4-BE49-F238E27FC236}">
                <a16:creationId xmlns:a16="http://schemas.microsoft.com/office/drawing/2014/main" id="{C8D1C719-D31C-4105-9E72-D4E24DD4CB4A}"/>
              </a:ext>
            </a:extLst>
          </p:cNvPr>
          <p:cNvSpPr>
            <a:spLocks noGrp="1"/>
          </p:cNvSpPr>
          <p:nvPr>
            <p:ph type="body" sz="quarter" idx="10"/>
          </p:nvPr>
        </p:nvSpPr>
        <p:spPr>
          <a:xfrm>
            <a:off x="704851" y="685800"/>
            <a:ext cx="7200000" cy="533400"/>
          </a:xfrm>
        </p:spPr>
        <p:txBody>
          <a:bodyPr/>
          <a:lstStyle/>
          <a:p>
            <a:r>
              <a:rPr lang="en-GB" sz="2800"/>
              <a:t>5. Features and Benefits </a:t>
            </a:r>
            <a:r>
              <a:rPr lang="en-GB" sz="1800"/>
              <a:t>(continued) </a:t>
            </a:r>
            <a:endParaRPr lang="en-GB" sz="2800"/>
          </a:p>
        </p:txBody>
      </p:sp>
      <p:sp>
        <p:nvSpPr>
          <p:cNvPr id="6" name="Text Placeholder 2">
            <a:extLst>
              <a:ext uri="{FF2B5EF4-FFF2-40B4-BE49-F238E27FC236}">
                <a16:creationId xmlns:a16="http://schemas.microsoft.com/office/drawing/2014/main" id="{ADAE2979-4C27-4F6C-846E-F142DC2CEECC}"/>
              </a:ext>
            </a:extLst>
          </p:cNvPr>
          <p:cNvSpPr>
            <a:spLocks noGrp="1"/>
          </p:cNvSpPr>
          <p:nvPr>
            <p:ph type="body" sz="quarter" idx="11"/>
          </p:nvPr>
        </p:nvSpPr>
        <p:spPr>
          <a:xfrm>
            <a:off x="704851" y="1256400"/>
            <a:ext cx="7200000" cy="366252"/>
          </a:xfrm>
        </p:spPr>
        <p:txBody>
          <a:bodyPr/>
          <a:lstStyle/>
          <a:p>
            <a:r>
              <a:rPr lang="en-GB" sz="1400">
                <a:latin typeface="Raleway" pitchFamily="2" charset="0"/>
              </a:rPr>
              <a:t>ReallyB2B clients will buy into the agency because of its benefits, not its features.  </a:t>
            </a:r>
          </a:p>
        </p:txBody>
      </p:sp>
    </p:spTree>
    <p:extLst>
      <p:ext uri="{BB962C8B-B14F-4D97-AF65-F5344CB8AC3E}">
        <p14:creationId xmlns:p14="http://schemas.microsoft.com/office/powerpoint/2010/main" val="1871585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77000" y="2514600"/>
            <a:ext cx="4808400" cy="3467100"/>
          </a:xfrm>
        </p:spPr>
        <p:txBody>
          <a:bodyPr/>
          <a:lstStyle/>
          <a:p>
            <a:pPr marL="285750" indent="-285750" algn="l">
              <a:buFont typeface="Wingdings" panose="05000000000000000000" pitchFamily="2" charset="2"/>
              <a:buChar char="§"/>
            </a:pPr>
            <a:r>
              <a:rPr lang="en-GB" sz="1600" spc="0"/>
              <a:t>Marketing Directors</a:t>
            </a:r>
          </a:p>
          <a:p>
            <a:pPr marL="285750" indent="-285750" algn="l">
              <a:buFont typeface="Wingdings" panose="05000000000000000000" pitchFamily="2" charset="2"/>
              <a:buChar char="§"/>
            </a:pPr>
            <a:r>
              <a:rPr lang="en-GB" sz="1600" spc="0"/>
              <a:t>Sales Directors</a:t>
            </a:r>
          </a:p>
          <a:p>
            <a:pPr marL="285750" indent="-285750" algn="l">
              <a:buFont typeface="Wingdings" panose="05000000000000000000" pitchFamily="2" charset="2"/>
              <a:buChar char="§"/>
            </a:pPr>
            <a:r>
              <a:rPr lang="en-GB" sz="1600" spc="0"/>
              <a:t>Managing Directors</a:t>
            </a:r>
          </a:p>
          <a:p>
            <a:pPr marL="285750" indent="-285750" algn="l">
              <a:buFont typeface="Wingdings" panose="05000000000000000000" pitchFamily="2" charset="2"/>
              <a:buChar char="§"/>
            </a:pPr>
            <a:r>
              <a:rPr lang="en-GB" sz="1600" spc="0"/>
              <a:t>Procurement (influencers)</a:t>
            </a:r>
          </a:p>
          <a:p>
            <a:pPr algn="l"/>
            <a:endParaRPr lang="en-GB" sz="1600" spc="0"/>
          </a:p>
          <a:p>
            <a:endParaRPr lang="en-GB" sz="1600" spc="0"/>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2"/>
          </p:nvPr>
        </p:nvSpPr>
        <p:spPr>
          <a:xfrm>
            <a:off x="458972" y="1068067"/>
            <a:ext cx="4341628" cy="1008826"/>
          </a:xfrm>
        </p:spPr>
        <p:txBody>
          <a:bodyPr/>
          <a:lstStyle/>
          <a:p>
            <a:pPr algn="l"/>
            <a:r>
              <a:rPr lang="en-GB"/>
              <a:t>6. </a:t>
            </a:r>
            <a:r>
              <a:rPr lang="en-GB" sz="2800"/>
              <a:t>Our audience</a:t>
            </a:r>
          </a:p>
          <a:p>
            <a:pPr algn="l"/>
            <a:r>
              <a:rPr lang="en-GB"/>
              <a:t>Target decision-makers </a:t>
            </a:r>
          </a:p>
        </p:txBody>
      </p:sp>
      <p:sp>
        <p:nvSpPr>
          <p:cNvPr id="5" name="TextBox 4">
            <a:extLst>
              <a:ext uri="{FF2B5EF4-FFF2-40B4-BE49-F238E27FC236}">
                <a16:creationId xmlns:a16="http://schemas.microsoft.com/office/drawing/2014/main" id="{7436AA21-666B-49C6-9B05-220445717FA9}"/>
              </a:ext>
            </a:extLst>
          </p:cNvPr>
          <p:cNvSpPr txBox="1"/>
          <p:nvPr/>
        </p:nvSpPr>
        <p:spPr>
          <a:xfrm>
            <a:off x="381000" y="2514600"/>
            <a:ext cx="3505200" cy="2588016"/>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Why? </a:t>
            </a: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Using the principles of DiSC profiling, we can place our decision-makers into roughly 1 of 4 personality groups. </a:t>
            </a: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This enables us to better understand their buying behaviours on a personal level, and adapt our marketing messages and activities to drive improved engagement.</a:t>
            </a:r>
          </a:p>
        </p:txBody>
      </p:sp>
      <p:sp>
        <p:nvSpPr>
          <p:cNvPr id="6" name="Text Placeholder 1">
            <a:extLst>
              <a:ext uri="{FF2B5EF4-FFF2-40B4-BE49-F238E27FC236}">
                <a16:creationId xmlns:a16="http://schemas.microsoft.com/office/drawing/2014/main" id="{7BEBEF7F-B8E9-6568-37A8-51D239874665}"/>
              </a:ext>
            </a:extLst>
          </p:cNvPr>
          <p:cNvSpPr>
            <a:spLocks noGrp="1"/>
          </p:cNvSpPr>
          <p:nvPr>
            <p:ph type="body" sz="quarter" idx="10"/>
          </p:nvPr>
        </p:nvSpPr>
        <p:spPr>
          <a:xfrm>
            <a:off x="6489032" y="2895600"/>
            <a:ext cx="5991600" cy="304800"/>
          </a:xfrm>
        </p:spPr>
        <p:txBody>
          <a:bodyPr/>
          <a:lstStyle/>
          <a:p>
            <a:pPr algn="l"/>
            <a:r>
              <a:rPr lang="en-GB" sz="1200" spc="0"/>
              <a:t>THE TARGET DECISION-MAKERS FOR REALLYB2B ARE…</a:t>
            </a:r>
          </a:p>
        </p:txBody>
      </p:sp>
    </p:spTree>
    <p:extLst>
      <p:ext uri="{BB962C8B-B14F-4D97-AF65-F5344CB8AC3E}">
        <p14:creationId xmlns:p14="http://schemas.microsoft.com/office/powerpoint/2010/main" val="2176729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77000" y="1600200"/>
            <a:ext cx="4808400" cy="4381500"/>
          </a:xfrm>
        </p:spPr>
        <p:txBody>
          <a:bodyPr/>
          <a:lstStyle/>
          <a:p>
            <a:pPr algn="l"/>
            <a:r>
              <a:rPr lang="en-GB" sz="2400" b="1" spc="0"/>
              <a:t>Sales and Marketing</a:t>
            </a:r>
          </a:p>
          <a:p>
            <a:pPr algn="l"/>
            <a:r>
              <a:rPr lang="en-GB" sz="1600" b="1" spc="0"/>
              <a:t>SELLING TO THIS GROUP…</a:t>
            </a:r>
          </a:p>
          <a:p>
            <a:pPr algn="l"/>
            <a:endParaRPr lang="en-GB" sz="1600" spc="0"/>
          </a:p>
          <a:p>
            <a:pPr algn="l"/>
            <a:r>
              <a:rPr lang="en-GB" sz="1600" spc="0"/>
              <a:t>When selling to this impulsive group, we need to secure their commitment to buy or potentially lose the sale – this means we should implement sales strategies to reflect this. </a:t>
            </a:r>
          </a:p>
          <a:p>
            <a:pPr algn="l"/>
            <a:endParaRPr lang="en-GB" sz="1600" spc="0"/>
          </a:p>
          <a:p>
            <a:pPr algn="l"/>
            <a:r>
              <a:rPr lang="en-GB" sz="1600" spc="0"/>
              <a:t>Call to actions should be strong, and reinforced with call to action buttons that send the prospect directly to a landing page where they can immediately make a purchase or speak to a sales person. </a:t>
            </a:r>
          </a:p>
          <a:p>
            <a:pPr algn="l"/>
            <a:br>
              <a:rPr lang="en-GB" sz="1600" spc="0"/>
            </a:br>
            <a:endParaRPr lang="en-GB" sz="1600" spc="0"/>
          </a:p>
          <a:p>
            <a:endParaRPr lang="en-GB" sz="1600" spc="0"/>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886200" cy="3382144"/>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Sales and marketing directors typically fall into I-profile types. </a:t>
            </a:r>
            <a:endParaRPr lang="en-GB" sz="1400">
              <a:solidFill>
                <a:schemeClr val="bg1"/>
              </a:solidFill>
              <a:latin typeface="Raleway" pitchFamily="2" charset="0"/>
              <a:ea typeface="Calibri" panose="020F0502020204030204" pitchFamily="34" charset="0"/>
              <a:cs typeface="Times New Roman" panose="02020603050405020304" pitchFamily="18" charset="0"/>
            </a:endParaRP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I-styles prefer light and airy conversation, so drop the conventional business tone, and instead write with a positive, fun and chatty style. </a:t>
            </a: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Focus on how your product or service will effect the I-style’s experience and emotions. Fundamentally, how will it make other people view them? </a:t>
            </a: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When writing, be a little more informal. Make a few jokes, and don’t get bogged down in the dull and drab details. </a:t>
            </a:r>
          </a:p>
        </p:txBody>
      </p:sp>
      <p:sp>
        <p:nvSpPr>
          <p:cNvPr id="7" name="Text Placeholder 3">
            <a:extLst>
              <a:ext uri="{FF2B5EF4-FFF2-40B4-BE49-F238E27FC236}">
                <a16:creationId xmlns:a16="http://schemas.microsoft.com/office/drawing/2014/main" id="{EB7DDCD1-9FAF-3401-12E4-4D41C8F139C9}"/>
              </a:ext>
            </a:extLst>
          </p:cNvPr>
          <p:cNvSpPr txBox="1">
            <a:spLocks/>
          </p:cNvSpPr>
          <p:nvPr/>
        </p:nvSpPr>
        <p:spPr>
          <a:xfrm>
            <a:off x="458972" y="1068067"/>
            <a:ext cx="4341628" cy="1008826"/>
          </a:xfrm>
          <a:prstGeom prst="rect">
            <a:avLst/>
          </a:prstGeom>
        </p:spPr>
        <p:txBody>
          <a:bodyPr anchor="ctr"/>
          <a:lstStyle>
            <a:lvl1pPr marL="0" algn="ctr">
              <a:lnSpc>
                <a:spcPts val="3660"/>
              </a:lnSpc>
              <a:defRPr sz="2800" b="1">
                <a:solidFill>
                  <a:schemeClr val="bg1"/>
                </a:solidFill>
                <a:latin typeface="Raleway" panose="020B0003030101060003" pitchFamily="34" charset="0"/>
                <a:ea typeface="+mn-ea"/>
                <a:cs typeface="+mn-cs"/>
              </a:defRPr>
            </a:lvl1pPr>
            <a:lvl2pPr marL="457200" algn="ctr">
              <a:defRPr sz="2800">
                <a:latin typeface="Raleway" panose="020B0003030101060003" pitchFamily="34" charset="0"/>
                <a:ea typeface="+mn-ea"/>
                <a:cs typeface="+mn-cs"/>
              </a:defRPr>
            </a:lvl2pPr>
            <a:lvl3pPr marL="914400" algn="ctr">
              <a:defRPr sz="2800">
                <a:latin typeface="Raleway" panose="020B0003030101060003" pitchFamily="34" charset="0"/>
                <a:ea typeface="+mn-ea"/>
                <a:cs typeface="+mn-cs"/>
              </a:defRPr>
            </a:lvl3pPr>
            <a:lvl4pPr marL="1371600" algn="ctr">
              <a:defRPr sz="2800">
                <a:latin typeface="Raleway" panose="020B0003030101060003" pitchFamily="34" charset="0"/>
                <a:ea typeface="+mn-ea"/>
                <a:cs typeface="+mn-cs"/>
              </a:defRPr>
            </a:lvl4pPr>
            <a:lvl5pPr marL="1828800" algn="ctr">
              <a:defRPr sz="2800">
                <a:latin typeface="Raleway" panose="020B0003030101060003"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GB" kern="0"/>
              <a:t>6. Our audience</a:t>
            </a:r>
          </a:p>
          <a:p>
            <a:pPr algn="l"/>
            <a:r>
              <a:rPr lang="en-GB" kern="0"/>
              <a:t>Target decision-makers </a:t>
            </a:r>
          </a:p>
        </p:txBody>
      </p:sp>
    </p:spTree>
    <p:extLst>
      <p:ext uri="{BB962C8B-B14F-4D97-AF65-F5344CB8AC3E}">
        <p14:creationId xmlns:p14="http://schemas.microsoft.com/office/powerpoint/2010/main" val="3052485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2ED093-1142-662B-AFB8-492CF47DAC4C}"/>
              </a:ext>
            </a:extLst>
          </p:cNvPr>
          <p:cNvSpPr>
            <a:spLocks noGrp="1"/>
          </p:cNvSpPr>
          <p:nvPr>
            <p:ph type="body" sz="quarter" idx="11"/>
          </p:nvPr>
        </p:nvSpPr>
        <p:spPr>
          <a:xfrm>
            <a:off x="704851" y="1256400"/>
            <a:ext cx="7200000" cy="267600"/>
          </a:xfrm>
        </p:spPr>
        <p:txBody>
          <a:bodyPr/>
          <a:lstStyle/>
          <a:p>
            <a:r>
              <a:rPr lang="en-GB" sz="1800" b="1">
                <a:effectLst/>
                <a:latin typeface="Calibri" panose="020F0502020204030204" pitchFamily="34" charset="0"/>
                <a:ea typeface="Calibri" panose="020F0502020204030204" pitchFamily="34" charset="0"/>
                <a:cs typeface="Times New Roman" panose="02020603050405020304" pitchFamily="18" charset="0"/>
              </a:rPr>
              <a:t>Messaging hierarchy for Marketing Director/Manager </a:t>
            </a:r>
            <a:endParaRPr lang="en-GB" sz="1400"/>
          </a:p>
        </p:txBody>
      </p:sp>
      <p:graphicFrame>
        <p:nvGraphicFramePr>
          <p:cNvPr id="8" name="Table 7">
            <a:extLst>
              <a:ext uri="{FF2B5EF4-FFF2-40B4-BE49-F238E27FC236}">
                <a16:creationId xmlns:a16="http://schemas.microsoft.com/office/drawing/2014/main" id="{D3AC6C76-F7B6-2601-3084-449D8F94E40F}"/>
              </a:ext>
            </a:extLst>
          </p:cNvPr>
          <p:cNvGraphicFramePr>
            <a:graphicFrameLocks noGrp="1"/>
          </p:cNvGraphicFramePr>
          <p:nvPr>
            <p:extLst>
              <p:ext uri="{D42A27DB-BD31-4B8C-83A1-F6EECF244321}">
                <p14:modId xmlns:p14="http://schemas.microsoft.com/office/powerpoint/2010/main" val="3236279345"/>
              </p:ext>
            </p:extLst>
          </p:nvPr>
        </p:nvGraphicFramePr>
        <p:xfrm>
          <a:off x="688809" y="1752600"/>
          <a:ext cx="10656035" cy="4329288"/>
        </p:xfrm>
        <a:graphic>
          <a:graphicData uri="http://schemas.openxmlformats.org/drawingml/2006/table">
            <a:tbl>
              <a:tblPr/>
              <a:tblGrid>
                <a:gridCol w="4797591">
                  <a:extLst>
                    <a:ext uri="{9D8B030D-6E8A-4147-A177-3AD203B41FA5}">
                      <a16:colId xmlns:a16="http://schemas.microsoft.com/office/drawing/2014/main" val="4089475533"/>
                    </a:ext>
                  </a:extLst>
                </a:gridCol>
                <a:gridCol w="5858444">
                  <a:extLst>
                    <a:ext uri="{9D8B030D-6E8A-4147-A177-3AD203B41FA5}">
                      <a16:colId xmlns:a16="http://schemas.microsoft.com/office/drawing/2014/main" val="865643522"/>
                    </a:ext>
                  </a:extLst>
                </a:gridCol>
              </a:tblGrid>
              <a:tr h="504084">
                <a:tc>
                  <a:txBody>
                    <a:bodyPr/>
                    <a:lstStyle/>
                    <a:p>
                      <a:pPr algn="ctr" fontAlgn="base"/>
                      <a:r>
                        <a:rPr lang="en-GB" sz="2000" b="1" i="0">
                          <a:solidFill>
                            <a:srgbClr val="FFFFFF"/>
                          </a:solidFill>
                          <a:effectLst/>
                          <a:latin typeface="Raleway" pitchFamily="2" charset="0"/>
                        </a:rPr>
                        <a:t>Pain point​</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2000" b="1" i="0">
                          <a:solidFill>
                            <a:srgbClr val="FFFFFF"/>
                          </a:solidFill>
                          <a:effectLst/>
                          <a:latin typeface="Raleway" pitchFamily="2" charset="0"/>
                        </a:rPr>
                        <a:t>Response</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extLst>
                  <a:ext uri="{0D108BD9-81ED-4DB2-BD59-A6C34878D82A}">
                    <a16:rowId xmlns:a16="http://schemas.microsoft.com/office/drawing/2014/main" val="3922603000"/>
                  </a:ext>
                </a:extLst>
              </a:tr>
              <a:tr h="848027">
                <a:tc>
                  <a:txBody>
                    <a:bodyPr/>
                    <a:lstStyle/>
                    <a:p>
                      <a:pPr algn="l" fontAlgn="base"/>
                      <a:r>
                        <a:rPr lang="en-GB" sz="1200" b="0" i="0">
                          <a:solidFill>
                            <a:srgbClr val="5C5470"/>
                          </a:solidFill>
                          <a:effectLst/>
                          <a:latin typeface="Raleway" pitchFamily="2" charset="0"/>
                        </a:rPr>
                        <a:t>Delivering ROI is key to securing future budget. How do I measure effectively and maintain KPIs? I must deliver all the business’ marketing needs effectively and within the deadlines.</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Does your business need lead gen, demand gen or ABM? Do you need to source these activities from different places? At ReallyB2B, we are a one stop shop, so you can </a:t>
                      </a:r>
                      <a:r>
                        <a:rPr lang="en-GB" sz="1100" b="1" i="0">
                          <a:solidFill>
                            <a:srgbClr val="5C5470"/>
                          </a:solidFill>
                          <a:effectLst/>
                          <a:latin typeface="Raleway" pitchFamily="2" charset="0"/>
                          <a:ea typeface="+mn-ea"/>
                          <a:cs typeface="+mn-cs"/>
                        </a:rPr>
                        <a:t>confidently</a:t>
                      </a:r>
                      <a:r>
                        <a:rPr lang="en-GB" sz="1100" b="0" i="0">
                          <a:solidFill>
                            <a:srgbClr val="5C5470"/>
                          </a:solidFill>
                          <a:effectLst/>
                          <a:latin typeface="Raleway" pitchFamily="2" charset="0"/>
                          <a:ea typeface="+mn-ea"/>
                          <a:cs typeface="+mn-cs"/>
                        </a:rPr>
                        <a:t> and </a:t>
                      </a:r>
                      <a:r>
                        <a:rPr lang="en-GB" sz="1100" b="1" i="0">
                          <a:solidFill>
                            <a:srgbClr val="5C5470"/>
                          </a:solidFill>
                          <a:effectLst/>
                          <a:latin typeface="Raleway" pitchFamily="2" charset="0"/>
                          <a:ea typeface="+mn-ea"/>
                          <a:cs typeface="+mn-cs"/>
                        </a:rPr>
                        <a:t>efficiently</a:t>
                      </a:r>
                      <a:r>
                        <a:rPr lang="en-GB" sz="1100" b="0" i="0">
                          <a:solidFill>
                            <a:srgbClr val="5C5470"/>
                          </a:solidFill>
                          <a:effectLst/>
                          <a:latin typeface="Raleway" pitchFamily="2" charset="0"/>
                          <a:ea typeface="+mn-ea"/>
                          <a:cs typeface="+mn-cs"/>
                        </a:rPr>
                        <a:t> achieve your goals and targets, whatever they are. Our experts m</a:t>
                      </a:r>
                      <a:r>
                        <a:rPr lang="en-GB" sz="1100" b="0" i="0">
                          <a:solidFill>
                            <a:srgbClr val="5C5470"/>
                          </a:solidFill>
                          <a:effectLst/>
                          <a:latin typeface="Raleway" pitchFamily="2" charset="0"/>
                        </a:rPr>
                        <a:t>ake sure your budget is spent in the correct ways and in the right areas to </a:t>
                      </a:r>
                      <a:r>
                        <a:rPr lang="en-GB" sz="1100" b="1" i="0">
                          <a:solidFill>
                            <a:srgbClr val="5C5470"/>
                          </a:solidFill>
                          <a:effectLst/>
                          <a:latin typeface="Raleway" pitchFamily="2" charset="0"/>
                        </a:rPr>
                        <a:t>generate maximum results and ROI</a:t>
                      </a:r>
                      <a:r>
                        <a:rPr lang="en-GB" sz="1100" b="0" i="0">
                          <a:solidFill>
                            <a:srgbClr val="5C5470"/>
                          </a:solidFill>
                          <a:effectLst/>
                          <a:latin typeface="Raleway" pitchFamily="2" charset="0"/>
                        </a:rPr>
                        <a:t> – in the timeframes you require.</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0474988"/>
                  </a:ext>
                </a:extLst>
              </a:tr>
              <a:tr h="1065072">
                <a:tc>
                  <a:txBody>
                    <a:bodyPr/>
                    <a:lstStyle/>
                    <a:p>
                      <a:pPr lvl="0" algn="l">
                        <a:buNone/>
                      </a:pPr>
                      <a:r>
                        <a:rPr lang="en-GB" sz="1200" b="0" i="0">
                          <a:solidFill>
                            <a:srgbClr val="5C5470"/>
                          </a:solidFill>
                          <a:effectLst/>
                          <a:latin typeface="Raleway" pitchFamily="2" charset="0"/>
                          <a:ea typeface="+mn-ea"/>
                          <a:cs typeface="+mn-cs"/>
                        </a:rPr>
                        <a:t>I am experiencing instability in our marketplace. Restructuring within prospects’ &amp; clients’ businesses is making marketing funnels more complex/slower. I’m having to start over/pause discussions etc.</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l">
                        <a:buNone/>
                      </a:pPr>
                      <a:r>
                        <a:rPr lang="en-GB" sz="1100" b="0" i="0" kern="1200">
                          <a:solidFill>
                            <a:srgbClr val="5C5470"/>
                          </a:solidFill>
                          <a:effectLst/>
                          <a:latin typeface="Raleway" pitchFamily="2" charset="0"/>
                          <a:ea typeface="+mn-ea"/>
                          <a:cs typeface="+mn-cs"/>
                        </a:rPr>
                        <a:t>With expertise and a relentless focus on </a:t>
                      </a:r>
                      <a:r>
                        <a:rPr lang="en-GB" sz="1100" b="1" i="0" kern="1200">
                          <a:solidFill>
                            <a:srgbClr val="5C5470"/>
                          </a:solidFill>
                          <a:effectLst/>
                          <a:latin typeface="Raleway" pitchFamily="2" charset="0"/>
                          <a:ea typeface="+mn-ea"/>
                          <a:cs typeface="+mn-cs"/>
                        </a:rPr>
                        <a:t>creatively igniting conversations </a:t>
                      </a:r>
                      <a:r>
                        <a:rPr lang="en-GB" sz="1100" b="0" i="0" kern="1200">
                          <a:solidFill>
                            <a:srgbClr val="5C5470"/>
                          </a:solidFill>
                          <a:effectLst/>
                          <a:latin typeface="Raleway" pitchFamily="2" charset="0"/>
                          <a:ea typeface="+mn-ea"/>
                          <a:cs typeface="+mn-cs"/>
                        </a:rPr>
                        <a:t>between you and your audience, we passionately support and empower your team to achieve their goals. </a:t>
                      </a:r>
                      <a:r>
                        <a:rPr lang="en-GB" sz="1100" b="0" i="0">
                          <a:solidFill>
                            <a:srgbClr val="5C5470"/>
                          </a:solidFill>
                          <a:effectLst/>
                          <a:latin typeface="Raleway" pitchFamily="2" charset="0"/>
                          <a:ea typeface="+mn-ea"/>
                          <a:cs typeface="+mn-cs"/>
                        </a:rPr>
                        <a:t>Experience the </a:t>
                      </a:r>
                      <a:r>
                        <a:rPr lang="en-GB" sz="1100" b="1" i="0">
                          <a:solidFill>
                            <a:srgbClr val="5C5470"/>
                          </a:solidFill>
                          <a:effectLst/>
                          <a:latin typeface="Raleway" pitchFamily="2" charset="0"/>
                          <a:ea typeface="+mn-ea"/>
                          <a:cs typeface="+mn-cs"/>
                        </a:rPr>
                        <a:t>efficiency</a:t>
                      </a:r>
                      <a:r>
                        <a:rPr lang="en-GB" sz="1100" b="0" i="0">
                          <a:solidFill>
                            <a:srgbClr val="5C5470"/>
                          </a:solidFill>
                          <a:effectLst/>
                          <a:latin typeface="Raleway" pitchFamily="2" charset="0"/>
                          <a:ea typeface="+mn-ea"/>
                          <a:cs typeface="+mn-cs"/>
                        </a:rPr>
                        <a:t> of an aligned agency team, and </a:t>
                      </a:r>
                      <a:r>
                        <a:rPr lang="en-GB" sz="1100" b="1" i="0">
                          <a:solidFill>
                            <a:srgbClr val="5C5470"/>
                          </a:solidFill>
                          <a:effectLst/>
                          <a:latin typeface="Raleway" pitchFamily="2" charset="0"/>
                          <a:ea typeface="+mn-ea"/>
                          <a:cs typeface="+mn-cs"/>
                        </a:rPr>
                        <a:t>enjoy</a:t>
                      </a:r>
                      <a:r>
                        <a:rPr lang="en-GB" sz="1100" b="0" i="0">
                          <a:solidFill>
                            <a:srgbClr val="5C5470"/>
                          </a:solidFill>
                          <a:effectLst/>
                          <a:latin typeface="Raleway" pitchFamily="2" charset="0"/>
                          <a:ea typeface="+mn-ea"/>
                          <a:cs typeface="+mn-cs"/>
                        </a:rPr>
                        <a:t> the lasting impression good content can leave on the minds of your prospects.</a:t>
                      </a:r>
                      <a:r>
                        <a:rPr lang="en-GB" sz="1100" b="0" i="0" kern="1200">
                          <a:solidFill>
                            <a:srgbClr val="5C5470"/>
                          </a:solidFill>
                          <a:effectLst/>
                          <a:latin typeface="Raleway" pitchFamily="2" charset="0"/>
                          <a:ea typeface="+mn-ea"/>
                          <a:cs typeface="+mn-cs"/>
                        </a:rPr>
                        <a:t> </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7961343"/>
                  </a:ext>
                </a:extLst>
              </a:tr>
              <a:tr h="762000">
                <a:tc>
                  <a:txBody>
                    <a:bodyPr/>
                    <a:lstStyle/>
                    <a:p>
                      <a:pPr lvl="0" algn="l">
                        <a:buNone/>
                      </a:pPr>
                      <a:r>
                        <a:rPr lang="en-GB" sz="1200" b="0" i="0">
                          <a:solidFill>
                            <a:srgbClr val="5C5470"/>
                          </a:solidFill>
                          <a:effectLst/>
                          <a:latin typeface="Raleway" pitchFamily="2" charset="0"/>
                          <a:ea typeface="+mn-ea"/>
                          <a:cs typeface="+mn-cs"/>
                        </a:rPr>
                        <a:t>Since the pandemic, building and retaining talented marketing teams has become more challenging - impacting results.</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We </a:t>
                      </a:r>
                      <a:r>
                        <a:rPr lang="en-GB" sz="1100" b="1" i="0">
                          <a:solidFill>
                            <a:srgbClr val="5C5470"/>
                          </a:solidFill>
                          <a:effectLst/>
                          <a:latin typeface="Raleway" pitchFamily="2" charset="0"/>
                          <a:ea typeface="+mn-ea"/>
                          <a:cs typeface="+mn-cs"/>
                        </a:rPr>
                        <a:t>passionately support and empower your team </a:t>
                      </a:r>
                      <a:r>
                        <a:rPr lang="en-GB" sz="1100" b="0" i="0">
                          <a:solidFill>
                            <a:srgbClr val="5C5470"/>
                          </a:solidFill>
                          <a:effectLst/>
                          <a:latin typeface="Raleway" pitchFamily="2" charset="0"/>
                          <a:ea typeface="+mn-ea"/>
                          <a:cs typeface="+mn-cs"/>
                        </a:rPr>
                        <a:t>to achieve their goals via our expertise and a relentless focus on creatively igniting conversations between you and your audience. We work as an </a:t>
                      </a:r>
                      <a:r>
                        <a:rPr lang="en-GB" sz="1100" b="1" i="0">
                          <a:solidFill>
                            <a:srgbClr val="5C5470"/>
                          </a:solidFill>
                          <a:effectLst/>
                          <a:latin typeface="Raleway" pitchFamily="2" charset="0"/>
                          <a:ea typeface="+mn-ea"/>
                          <a:cs typeface="+mn-cs"/>
                        </a:rPr>
                        <a:t>extension of your existing team</a:t>
                      </a:r>
                      <a:r>
                        <a:rPr lang="en-GB" sz="1100" b="0" i="0">
                          <a:solidFill>
                            <a:srgbClr val="5C5470"/>
                          </a:solidFill>
                          <a:effectLst/>
                          <a:latin typeface="Raleway" pitchFamily="2" charset="0"/>
                          <a:ea typeface="+mn-ea"/>
                          <a:cs typeface="+mn-cs"/>
                        </a:rPr>
                        <a:t>, so you can </a:t>
                      </a:r>
                      <a:r>
                        <a:rPr lang="en-GB" sz="1100" b="1" i="0">
                          <a:solidFill>
                            <a:srgbClr val="5C5470"/>
                          </a:solidFill>
                          <a:effectLst/>
                          <a:latin typeface="Raleway" pitchFamily="2" charset="0"/>
                          <a:ea typeface="+mn-ea"/>
                          <a:cs typeface="+mn-cs"/>
                        </a:rPr>
                        <a:t>relax</a:t>
                      </a:r>
                      <a:r>
                        <a:rPr lang="en-GB" sz="1100" b="0" i="0">
                          <a:solidFill>
                            <a:srgbClr val="5C5470"/>
                          </a:solidFill>
                          <a:effectLst/>
                          <a:latin typeface="Raleway" pitchFamily="2" charset="0"/>
                          <a:ea typeface="+mn-ea"/>
                          <a:cs typeface="+mn-cs"/>
                        </a:rPr>
                        <a:t> in the knowledge that ReallyB2B is not only doing exactly what you need, but we are doing it the best-practise way too.</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1402790"/>
                  </a:ext>
                </a:extLst>
              </a:tr>
              <a:tr h="700623">
                <a:tc>
                  <a:txBody>
                    <a:bodyPr/>
                    <a:lstStyle/>
                    <a:p>
                      <a:pPr lvl="0" algn="l">
                        <a:buNone/>
                      </a:pPr>
                      <a:r>
                        <a:rPr lang="en-GB" sz="1200" b="0" i="0">
                          <a:solidFill>
                            <a:srgbClr val="5C5470"/>
                          </a:solidFill>
                          <a:effectLst/>
                          <a:latin typeface="Raleway" pitchFamily="2" charset="0"/>
                          <a:ea typeface="+mn-ea"/>
                          <a:cs typeface="+mn-cs"/>
                        </a:rPr>
                        <a:t>I have the challenge of stakeholder management i.e., sitting at C-suite/senior leadership level and balancing wider business objectives with more tactical marketing goals.</a:t>
                      </a:r>
                    </a:p>
                  </a:txBody>
                  <a:tcPr marL="137724" marR="137724" marT="68862" marB="68862" anchor="ctr">
                    <a:lnL w="20002" cap="flat" cmpd="sng" algn="ctr">
                      <a:solidFill>
                        <a:srgbClr val="FFFFFF"/>
                      </a:solidFill>
                      <a:prstDash val="solid"/>
                      <a:round/>
                      <a:headEnd type="none" w="med" len="med"/>
                      <a:tailEnd type="none" w="med" len="med"/>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Since 2013, we have won over 20 industry awards, in highly contested categories – so you know we are good. Not only can you experience the </a:t>
                      </a:r>
                      <a:r>
                        <a:rPr lang="en-GB" sz="1100" b="1" i="0">
                          <a:solidFill>
                            <a:srgbClr val="5C5470"/>
                          </a:solidFill>
                          <a:effectLst/>
                          <a:latin typeface="Raleway" pitchFamily="2" charset="0"/>
                          <a:ea typeface="+mn-ea"/>
                          <a:cs typeface="+mn-cs"/>
                        </a:rPr>
                        <a:t>pride</a:t>
                      </a:r>
                      <a:r>
                        <a:rPr lang="en-GB" sz="1100" b="0" i="0">
                          <a:solidFill>
                            <a:srgbClr val="5C5470"/>
                          </a:solidFill>
                          <a:effectLst/>
                          <a:latin typeface="Raleway" pitchFamily="2" charset="0"/>
                          <a:ea typeface="+mn-ea"/>
                          <a:cs typeface="+mn-cs"/>
                        </a:rPr>
                        <a:t> that comes with knowing you are working with some of the most proven experts in the industry, but you’ll be empowered to </a:t>
                      </a:r>
                      <a:r>
                        <a:rPr lang="en-GB" sz="1100" b="1" i="0">
                          <a:solidFill>
                            <a:srgbClr val="5C5470"/>
                          </a:solidFill>
                          <a:effectLst/>
                          <a:latin typeface="Raleway" pitchFamily="2" charset="0"/>
                        </a:rPr>
                        <a:t>prove your worth </a:t>
                      </a:r>
                      <a:r>
                        <a:rPr lang="en-GB" sz="1100" b="0" i="0">
                          <a:solidFill>
                            <a:srgbClr val="5C5470"/>
                          </a:solidFill>
                          <a:effectLst/>
                          <a:latin typeface="Raleway" pitchFamily="2" charset="0"/>
                        </a:rPr>
                        <a:t>to the business.</a:t>
                      </a:r>
                      <a:endParaRPr lang="en-GB" sz="1100" b="0" i="0">
                        <a:solidFill>
                          <a:srgbClr val="5C5470"/>
                        </a:solidFill>
                        <a:effectLst/>
                        <a:latin typeface="Raleway" pitchFamily="2" charset="0"/>
                        <a:ea typeface="+mn-ea"/>
                        <a:cs typeface="+mn-cs"/>
                      </a:endParaRPr>
                    </a:p>
                  </a:txBody>
                  <a:tcPr marL="137724" marR="137724" marT="68862" marB="68862" anchor="ctr">
                    <a:lnL w="20002" cap="flat" cmpd="sng" algn="ctr">
                      <a:solidFill>
                        <a:srgbClr val="FFFFFF"/>
                      </a:solidFill>
                      <a:prstDash val="solid"/>
                      <a:round/>
                      <a:headEnd type="none" w="med" len="med"/>
                      <a:tailEnd type="none" w="med" len="med"/>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71930794"/>
                  </a:ext>
                </a:extLst>
              </a:tr>
            </a:tbl>
          </a:graphicData>
        </a:graphic>
      </p:graphicFrame>
      <p:sp>
        <p:nvSpPr>
          <p:cNvPr id="5" name="Text Placeholder 4">
            <a:extLst>
              <a:ext uri="{FF2B5EF4-FFF2-40B4-BE49-F238E27FC236}">
                <a16:creationId xmlns:a16="http://schemas.microsoft.com/office/drawing/2014/main" id="{0D4CBA27-492C-BD13-EE8E-B0A79C0204DE}"/>
              </a:ext>
            </a:extLst>
          </p:cNvPr>
          <p:cNvSpPr>
            <a:spLocks noGrp="1"/>
          </p:cNvSpPr>
          <p:nvPr>
            <p:ph type="body" sz="quarter" idx="10"/>
          </p:nvPr>
        </p:nvSpPr>
        <p:spPr>
          <a:xfrm>
            <a:off x="704850" y="685800"/>
            <a:ext cx="9429749" cy="533400"/>
          </a:xfrm>
        </p:spPr>
        <p:txBody>
          <a:bodyPr/>
          <a:lstStyle/>
          <a:p>
            <a:pPr algn="l"/>
            <a:r>
              <a:rPr lang="en-GB" sz="2800"/>
              <a:t>6. Our audience - Target decision-makers</a:t>
            </a:r>
          </a:p>
        </p:txBody>
      </p:sp>
    </p:spTree>
    <p:extLst>
      <p:ext uri="{BB962C8B-B14F-4D97-AF65-F5344CB8AC3E}">
        <p14:creationId xmlns:p14="http://schemas.microsoft.com/office/powerpoint/2010/main" val="1906160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0B7289-8436-80DC-2439-363DCBF86704}"/>
              </a:ext>
            </a:extLst>
          </p:cNvPr>
          <p:cNvSpPr>
            <a:spLocks noGrp="1"/>
          </p:cNvSpPr>
          <p:nvPr>
            <p:ph type="body" sz="quarter" idx="10"/>
          </p:nvPr>
        </p:nvSpPr>
        <p:spPr/>
        <p:txBody>
          <a:bodyPr/>
          <a:lstStyle/>
          <a:p>
            <a:r>
              <a:rPr lang="en-GB" sz="2800"/>
              <a:t>6. Our audience - Target decision-makers</a:t>
            </a:r>
          </a:p>
        </p:txBody>
      </p:sp>
      <p:sp>
        <p:nvSpPr>
          <p:cNvPr id="3" name="Text Placeholder 2">
            <a:extLst>
              <a:ext uri="{FF2B5EF4-FFF2-40B4-BE49-F238E27FC236}">
                <a16:creationId xmlns:a16="http://schemas.microsoft.com/office/drawing/2014/main" id="{9C2ED093-1142-662B-AFB8-492CF47DAC4C}"/>
              </a:ext>
            </a:extLst>
          </p:cNvPr>
          <p:cNvSpPr>
            <a:spLocks noGrp="1"/>
          </p:cNvSpPr>
          <p:nvPr>
            <p:ph type="body" sz="quarter" idx="11"/>
          </p:nvPr>
        </p:nvSpPr>
        <p:spPr>
          <a:xfrm>
            <a:off x="704851" y="1256400"/>
            <a:ext cx="7200000" cy="267600"/>
          </a:xfrm>
        </p:spPr>
        <p:txBody>
          <a:bodyPr/>
          <a:lstStyle/>
          <a:p>
            <a:r>
              <a:rPr lang="en-GB" sz="1800" b="1">
                <a:effectLst/>
                <a:latin typeface="Calibri" panose="020F0502020204030204" pitchFamily="34" charset="0"/>
                <a:ea typeface="Calibri" panose="020F0502020204030204" pitchFamily="34" charset="0"/>
                <a:cs typeface="Times New Roman" panose="02020603050405020304" pitchFamily="18" charset="0"/>
              </a:rPr>
              <a:t>Messaging hierarchy for Sales Director/Manager </a:t>
            </a:r>
            <a:endParaRPr lang="en-GB" sz="1400"/>
          </a:p>
        </p:txBody>
      </p:sp>
      <p:graphicFrame>
        <p:nvGraphicFramePr>
          <p:cNvPr id="5" name="Table 4">
            <a:extLst>
              <a:ext uri="{FF2B5EF4-FFF2-40B4-BE49-F238E27FC236}">
                <a16:creationId xmlns:a16="http://schemas.microsoft.com/office/drawing/2014/main" id="{9244A245-69AE-753F-D22B-F0E25C27F7EF}"/>
              </a:ext>
            </a:extLst>
          </p:cNvPr>
          <p:cNvGraphicFramePr>
            <a:graphicFrameLocks noGrp="1"/>
          </p:cNvGraphicFramePr>
          <p:nvPr>
            <p:extLst>
              <p:ext uri="{D42A27DB-BD31-4B8C-83A1-F6EECF244321}">
                <p14:modId xmlns:p14="http://schemas.microsoft.com/office/powerpoint/2010/main" val="2226279601"/>
              </p:ext>
            </p:extLst>
          </p:nvPr>
        </p:nvGraphicFramePr>
        <p:xfrm>
          <a:off x="594360" y="1637511"/>
          <a:ext cx="11140440" cy="5123715"/>
        </p:xfrm>
        <a:graphic>
          <a:graphicData uri="http://schemas.openxmlformats.org/drawingml/2006/table">
            <a:tbl>
              <a:tblPr/>
              <a:tblGrid>
                <a:gridCol w="5044440">
                  <a:extLst>
                    <a:ext uri="{9D8B030D-6E8A-4147-A177-3AD203B41FA5}">
                      <a16:colId xmlns:a16="http://schemas.microsoft.com/office/drawing/2014/main" val="4089475533"/>
                    </a:ext>
                  </a:extLst>
                </a:gridCol>
                <a:gridCol w="6096000">
                  <a:extLst>
                    <a:ext uri="{9D8B030D-6E8A-4147-A177-3AD203B41FA5}">
                      <a16:colId xmlns:a16="http://schemas.microsoft.com/office/drawing/2014/main" val="865643522"/>
                    </a:ext>
                  </a:extLst>
                </a:gridCol>
              </a:tblGrid>
              <a:tr h="428563">
                <a:tc>
                  <a:txBody>
                    <a:bodyPr/>
                    <a:lstStyle/>
                    <a:p>
                      <a:pPr algn="ctr" fontAlgn="base"/>
                      <a:r>
                        <a:rPr lang="en-GB" sz="2000" b="1" i="0">
                          <a:solidFill>
                            <a:srgbClr val="FFFFFF"/>
                          </a:solidFill>
                          <a:effectLst/>
                          <a:latin typeface="Raleway" pitchFamily="2" charset="0"/>
                        </a:rPr>
                        <a:t>Pain point​</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2000" b="1" i="0">
                          <a:solidFill>
                            <a:srgbClr val="FFFFFF"/>
                          </a:solidFill>
                          <a:effectLst/>
                          <a:latin typeface="Raleway" pitchFamily="2" charset="0"/>
                        </a:rPr>
                        <a:t>Response</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extLst>
                  <a:ext uri="{0D108BD9-81ED-4DB2-BD59-A6C34878D82A}">
                    <a16:rowId xmlns:a16="http://schemas.microsoft.com/office/drawing/2014/main" val="3922603000"/>
                  </a:ext>
                </a:extLst>
              </a:tr>
              <a:tr h="945135">
                <a:tc>
                  <a:txBody>
                    <a:bodyPr/>
                    <a:lstStyle/>
                    <a:p>
                      <a:pPr algn="l" fontAlgn="base"/>
                      <a:r>
                        <a:rPr lang="en-GB" sz="1100" b="0" i="0">
                          <a:solidFill>
                            <a:srgbClr val="5C5470"/>
                          </a:solidFill>
                          <a:effectLst/>
                          <a:latin typeface="Raleway" pitchFamily="2" charset="0"/>
                        </a:rPr>
                        <a:t>I need to achieve sales targets, desired market share and business growth – in tight timelines.</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algn="ctr" fontAlgn="base"/>
                      <a:r>
                        <a:rPr lang="en-GB" sz="1100" b="0" i="0" kern="1200">
                          <a:solidFill>
                            <a:srgbClr val="5C5470"/>
                          </a:solidFill>
                          <a:effectLst/>
                          <a:latin typeface="Raleway" pitchFamily="2" charset="0"/>
                          <a:ea typeface="+mn-ea"/>
                          <a:cs typeface="+mn-cs"/>
                        </a:rPr>
                        <a:t>With expertise and a relentless focus on </a:t>
                      </a:r>
                      <a:r>
                        <a:rPr lang="en-GB" sz="1100" b="1" i="0" kern="1200">
                          <a:solidFill>
                            <a:srgbClr val="5C5470"/>
                          </a:solidFill>
                          <a:effectLst/>
                          <a:latin typeface="Raleway" pitchFamily="2" charset="0"/>
                          <a:ea typeface="+mn-ea"/>
                          <a:cs typeface="+mn-cs"/>
                        </a:rPr>
                        <a:t>creatively igniting conversations </a:t>
                      </a:r>
                      <a:r>
                        <a:rPr lang="en-GB" sz="1100" b="0" i="0" kern="1200">
                          <a:solidFill>
                            <a:srgbClr val="5C5470"/>
                          </a:solidFill>
                          <a:effectLst/>
                          <a:latin typeface="Raleway" pitchFamily="2" charset="0"/>
                          <a:ea typeface="+mn-ea"/>
                          <a:cs typeface="+mn-cs"/>
                        </a:rPr>
                        <a:t>between you and your audience, we passionately support and empower your team to achieve their goals. </a:t>
                      </a:r>
                      <a:r>
                        <a:rPr lang="en-GB" sz="1100" b="0" i="0">
                          <a:solidFill>
                            <a:srgbClr val="5C5470"/>
                          </a:solidFill>
                          <a:effectLst/>
                          <a:latin typeface="Raleway" pitchFamily="2" charset="0"/>
                          <a:ea typeface="+mn-ea"/>
                          <a:cs typeface="+mn-cs"/>
                        </a:rPr>
                        <a:t>Our experts m</a:t>
                      </a:r>
                      <a:r>
                        <a:rPr lang="en-GB" sz="1100" b="0" i="0">
                          <a:solidFill>
                            <a:srgbClr val="5C5470"/>
                          </a:solidFill>
                          <a:effectLst/>
                          <a:latin typeface="Raleway" pitchFamily="2" charset="0"/>
                        </a:rPr>
                        <a:t>ake sure your budget is spent in the correct ways and in the right areas to </a:t>
                      </a:r>
                      <a:r>
                        <a:rPr lang="en-GB" sz="1100" b="1" i="0">
                          <a:solidFill>
                            <a:srgbClr val="5C5470"/>
                          </a:solidFill>
                          <a:effectLst/>
                          <a:latin typeface="Raleway" pitchFamily="2" charset="0"/>
                        </a:rPr>
                        <a:t>generate maximum results and ROI</a:t>
                      </a:r>
                      <a:r>
                        <a:rPr lang="en-GB" sz="1100" b="0" i="0">
                          <a:solidFill>
                            <a:srgbClr val="5C5470"/>
                          </a:solidFill>
                          <a:effectLst/>
                          <a:latin typeface="Raleway" pitchFamily="2" charset="0"/>
                        </a:rPr>
                        <a:t> – in the timeframes you require.</a:t>
                      </a:r>
                      <a:endParaRPr lang="en-GB" sz="1100" b="0" i="0" kern="1200">
                        <a:solidFill>
                          <a:srgbClr val="5C5470"/>
                        </a:solidFill>
                        <a:effectLst/>
                        <a:latin typeface="Raleway" pitchFamily="2" charset="0"/>
                        <a:ea typeface="+mn-ea"/>
                        <a:cs typeface="+mn-cs"/>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0474988"/>
                  </a:ext>
                </a:extLst>
              </a:tr>
              <a:tr h="945135">
                <a:tc>
                  <a:txBody>
                    <a:bodyPr/>
                    <a:lstStyle/>
                    <a:p>
                      <a:pPr lvl="0" algn="l">
                        <a:buNone/>
                      </a:pPr>
                      <a:r>
                        <a:rPr lang="en-GB" sz="1100" b="0" i="0">
                          <a:solidFill>
                            <a:srgbClr val="5C5470"/>
                          </a:solidFill>
                          <a:effectLst/>
                          <a:latin typeface="Raleway" pitchFamily="2" charset="0"/>
                          <a:ea typeface="+mn-ea"/>
                          <a:cs typeface="+mn-cs"/>
                        </a:rPr>
                        <a:t>I have trouble using data and analysis to diagnose problems in the sales process and identifying leaks in my sales pipeline. </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kern="1200">
                          <a:solidFill>
                            <a:srgbClr val="5C5470"/>
                          </a:solidFill>
                          <a:effectLst/>
                          <a:latin typeface="Raleway" pitchFamily="2" charset="0"/>
                          <a:ea typeface="+mn-ea"/>
                          <a:cs typeface="+mn-cs"/>
                        </a:rPr>
                        <a:t>Gathering data, mining insights and then putting these to good use is not something that’s easily achieved. But we have experts who can help you do just that. </a:t>
                      </a:r>
                      <a:r>
                        <a:rPr lang="en-GB" sz="1100" b="0" i="0">
                          <a:solidFill>
                            <a:srgbClr val="5C5470"/>
                          </a:solidFill>
                          <a:effectLst/>
                          <a:latin typeface="Raleway" pitchFamily="2" charset="0"/>
                          <a:ea typeface="+mn-ea"/>
                          <a:cs typeface="+mn-cs"/>
                        </a:rPr>
                        <a:t>Experience the </a:t>
                      </a:r>
                      <a:r>
                        <a:rPr lang="en-GB" sz="1100" b="1" i="0">
                          <a:solidFill>
                            <a:srgbClr val="5C5470"/>
                          </a:solidFill>
                          <a:effectLst/>
                          <a:latin typeface="Raleway" pitchFamily="2" charset="0"/>
                          <a:ea typeface="+mn-ea"/>
                          <a:cs typeface="+mn-cs"/>
                        </a:rPr>
                        <a:t>confidence</a:t>
                      </a:r>
                      <a:r>
                        <a:rPr lang="en-GB" sz="1100" b="0" i="0">
                          <a:solidFill>
                            <a:srgbClr val="5C5470"/>
                          </a:solidFill>
                          <a:effectLst/>
                          <a:latin typeface="Raleway" pitchFamily="2" charset="0"/>
                          <a:ea typeface="+mn-ea"/>
                          <a:cs typeface="+mn-cs"/>
                        </a:rPr>
                        <a:t> that comes with knowing your activities and processes are based on accurate numerical data and insights, analysed by experts and </a:t>
                      </a:r>
                      <a:r>
                        <a:rPr lang="en-GB" sz="1100" b="1" i="0">
                          <a:solidFill>
                            <a:srgbClr val="5C5470"/>
                          </a:solidFill>
                          <a:effectLst/>
                          <a:latin typeface="Raleway" pitchFamily="2" charset="0"/>
                          <a:ea typeface="+mn-ea"/>
                          <a:cs typeface="+mn-cs"/>
                        </a:rPr>
                        <a:t>effectively used in pursuit of your goals and objectives</a:t>
                      </a:r>
                      <a:r>
                        <a:rPr lang="en-GB" sz="1100" b="0" i="0">
                          <a:solidFill>
                            <a:srgbClr val="5C5470"/>
                          </a:solidFill>
                          <a:effectLst/>
                          <a:latin typeface="Raleway" pitchFamily="2" charset="0"/>
                          <a:ea typeface="+mn-ea"/>
                          <a:cs typeface="+mn-cs"/>
                        </a:rPr>
                        <a:t>.</a:t>
                      </a:r>
                      <a:endParaRPr lang="en-GB" sz="1200" b="0" i="0">
                        <a:solidFill>
                          <a:srgbClr val="5C5470"/>
                        </a:solidFill>
                        <a:effectLst/>
                        <a:latin typeface="Raleway" pitchFamily="2" charset="0"/>
                        <a:ea typeface="+mn-ea"/>
                        <a:cs typeface="+mn-cs"/>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7961343"/>
                  </a:ext>
                </a:extLst>
              </a:tr>
              <a:tr h="945135">
                <a:tc>
                  <a:txBody>
                    <a:bodyPr/>
                    <a:lstStyle/>
                    <a:p>
                      <a:pPr lvl="0" algn="l">
                        <a:buNone/>
                      </a:pPr>
                      <a:r>
                        <a:rPr lang="en-GB" sz="1100" b="0" i="0">
                          <a:solidFill>
                            <a:srgbClr val="5C5470"/>
                          </a:solidFill>
                          <a:effectLst/>
                          <a:latin typeface="Raleway" pitchFamily="2" charset="0"/>
                          <a:ea typeface="+mn-ea"/>
                          <a:cs typeface="+mn-cs"/>
                        </a:rPr>
                        <a:t>I need to keep up with fast-moving digital innovation. Sales teams can often be slower to adapt to change. My role increasingly requires larger components of online, social media and thought leadership content. I must drive tangible results via these channels. </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100" b="0" i="0">
                          <a:solidFill>
                            <a:srgbClr val="5C5470"/>
                          </a:solidFill>
                          <a:effectLst/>
                          <a:latin typeface="Raleway" pitchFamily="2" charset="0"/>
                          <a:ea typeface="+mn-ea"/>
                          <a:cs typeface="+mn-cs"/>
                        </a:rPr>
                        <a:t>Your product/service is useless if you can’t tell your audience about it via their preferred channels. Luckily, we have an award-winning creative team who can turn your message into high-impact and memorable content. Experience the </a:t>
                      </a:r>
                      <a:r>
                        <a:rPr lang="en-GB" sz="1100" b="1" i="0">
                          <a:solidFill>
                            <a:srgbClr val="5C5470"/>
                          </a:solidFill>
                          <a:effectLst/>
                          <a:latin typeface="Raleway" pitchFamily="2" charset="0"/>
                          <a:ea typeface="+mn-ea"/>
                          <a:cs typeface="+mn-cs"/>
                        </a:rPr>
                        <a:t>efficiency</a:t>
                      </a:r>
                      <a:r>
                        <a:rPr lang="en-GB" sz="1100" b="0" i="0">
                          <a:solidFill>
                            <a:srgbClr val="5C5470"/>
                          </a:solidFill>
                          <a:effectLst/>
                          <a:latin typeface="Raleway" pitchFamily="2" charset="0"/>
                          <a:ea typeface="+mn-ea"/>
                          <a:cs typeface="+mn-cs"/>
                        </a:rPr>
                        <a:t> of an aligned agency team, and </a:t>
                      </a:r>
                      <a:r>
                        <a:rPr lang="en-GB" sz="1100" b="1" i="0">
                          <a:solidFill>
                            <a:srgbClr val="5C5470"/>
                          </a:solidFill>
                          <a:effectLst/>
                          <a:latin typeface="Raleway" pitchFamily="2" charset="0"/>
                          <a:ea typeface="+mn-ea"/>
                          <a:cs typeface="+mn-cs"/>
                        </a:rPr>
                        <a:t>enjoy</a:t>
                      </a:r>
                      <a:r>
                        <a:rPr lang="en-GB" sz="1100" b="0" i="0">
                          <a:solidFill>
                            <a:srgbClr val="5C5470"/>
                          </a:solidFill>
                          <a:effectLst/>
                          <a:latin typeface="Raleway" pitchFamily="2" charset="0"/>
                          <a:ea typeface="+mn-ea"/>
                          <a:cs typeface="+mn-cs"/>
                        </a:rPr>
                        <a:t> the lasting impression good content can leave on the minds of your prospects.</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1402790"/>
                  </a:ext>
                </a:extLst>
              </a:tr>
              <a:tr h="945135">
                <a:tc>
                  <a:txBody>
                    <a:bodyPr/>
                    <a:lstStyle/>
                    <a:p>
                      <a:pPr lvl="0" algn="l">
                        <a:buNone/>
                      </a:pPr>
                      <a:r>
                        <a:rPr lang="en-GB" sz="1100" b="0" i="0">
                          <a:solidFill>
                            <a:srgbClr val="5C5470"/>
                          </a:solidFill>
                          <a:effectLst/>
                          <a:latin typeface="Raleway" pitchFamily="2" charset="0"/>
                          <a:ea typeface="+mn-ea"/>
                          <a:cs typeface="+mn-cs"/>
                        </a:rPr>
                        <a:t>Since the pandemic, recruiting, building and retaining a talented sales team  has become difficult - impacting results.</a:t>
                      </a:r>
                    </a:p>
                  </a:txBody>
                  <a:tcPr marL="137724" marR="137724" marT="68862" marB="68862" anchor="ctr">
                    <a:lnL w="20002" cap="flat" cmpd="sng" algn="ctr">
                      <a:solidFill>
                        <a:srgbClr val="FFFFFF"/>
                      </a:solidFill>
                      <a:prstDash val="solid"/>
                      <a:round/>
                      <a:headEnd type="none" w="med" len="med"/>
                      <a:tailEnd type="none" w="med" len="med"/>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We </a:t>
                      </a:r>
                      <a:r>
                        <a:rPr lang="en-GB" sz="1100" b="1" i="0">
                          <a:solidFill>
                            <a:srgbClr val="5C5470"/>
                          </a:solidFill>
                          <a:effectLst/>
                          <a:latin typeface="Raleway" pitchFamily="2" charset="0"/>
                          <a:ea typeface="+mn-ea"/>
                          <a:cs typeface="+mn-cs"/>
                        </a:rPr>
                        <a:t>passionately support and empower your team </a:t>
                      </a:r>
                      <a:r>
                        <a:rPr lang="en-GB" sz="1100" b="0" i="0">
                          <a:solidFill>
                            <a:srgbClr val="5C5470"/>
                          </a:solidFill>
                          <a:effectLst/>
                          <a:latin typeface="Raleway" pitchFamily="2" charset="0"/>
                          <a:ea typeface="+mn-ea"/>
                          <a:cs typeface="+mn-cs"/>
                        </a:rPr>
                        <a:t>to achieve their goals via our expertise and a relentless focus on creatively igniting conversations between you and your audience. We work as an </a:t>
                      </a:r>
                      <a:r>
                        <a:rPr lang="en-GB" sz="1100" b="1" i="0">
                          <a:solidFill>
                            <a:srgbClr val="5C5470"/>
                          </a:solidFill>
                          <a:effectLst/>
                          <a:latin typeface="Raleway" pitchFamily="2" charset="0"/>
                          <a:ea typeface="+mn-ea"/>
                          <a:cs typeface="+mn-cs"/>
                        </a:rPr>
                        <a:t>extension of your existing team</a:t>
                      </a:r>
                      <a:r>
                        <a:rPr lang="en-GB" sz="1100" b="0" i="0">
                          <a:solidFill>
                            <a:srgbClr val="5C5470"/>
                          </a:solidFill>
                          <a:effectLst/>
                          <a:latin typeface="Raleway" pitchFamily="2" charset="0"/>
                          <a:ea typeface="+mn-ea"/>
                          <a:cs typeface="+mn-cs"/>
                        </a:rPr>
                        <a:t>, so you can </a:t>
                      </a:r>
                      <a:r>
                        <a:rPr lang="en-GB" sz="1100" b="1" i="0">
                          <a:solidFill>
                            <a:srgbClr val="5C5470"/>
                          </a:solidFill>
                          <a:effectLst/>
                          <a:latin typeface="Raleway" pitchFamily="2" charset="0"/>
                          <a:ea typeface="+mn-ea"/>
                          <a:cs typeface="+mn-cs"/>
                        </a:rPr>
                        <a:t>relax</a:t>
                      </a:r>
                      <a:r>
                        <a:rPr lang="en-GB" sz="1100" b="0" i="0">
                          <a:solidFill>
                            <a:srgbClr val="5C5470"/>
                          </a:solidFill>
                          <a:effectLst/>
                          <a:latin typeface="Raleway" pitchFamily="2" charset="0"/>
                          <a:ea typeface="+mn-ea"/>
                          <a:cs typeface="+mn-cs"/>
                        </a:rPr>
                        <a:t> in the knowledge that ReallyB2B is not only doing exactly what you need, but we are doing it the best-practise way too.</a:t>
                      </a:r>
                    </a:p>
                  </a:txBody>
                  <a:tcPr marL="137724" marR="137724" marT="68862" marB="68862" anchor="ctr">
                    <a:lnL w="20002" cap="flat" cmpd="sng" algn="ctr">
                      <a:solidFill>
                        <a:srgbClr val="FFFFFF"/>
                      </a:solidFill>
                      <a:prstDash val="solid"/>
                      <a:round/>
                      <a:headEnd type="none" w="med" len="med"/>
                      <a:tailEnd type="none" w="med" len="med"/>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71930794"/>
                  </a:ext>
                </a:extLst>
              </a:tr>
              <a:tr h="782784">
                <a:tc>
                  <a:txBody>
                    <a:bodyPr/>
                    <a:lstStyle/>
                    <a:p>
                      <a:pPr lvl="0" algn="l">
                        <a:buNone/>
                      </a:pPr>
                      <a:r>
                        <a:rPr lang="en-GB" sz="1100" b="0" i="0">
                          <a:solidFill>
                            <a:srgbClr val="5C5470"/>
                          </a:solidFill>
                          <a:effectLst/>
                          <a:latin typeface="Raleway" pitchFamily="2" charset="0"/>
                          <a:ea typeface="+mn-ea"/>
                          <a:cs typeface="+mn-cs"/>
                        </a:rPr>
                        <a:t>I am experiencing instability in our marketplace. Restructuring within prospects’ &amp; clients’ businesses is making sales processes more complex/slower. I’m having to start over/pause discussions etc.</a:t>
                      </a:r>
                    </a:p>
                  </a:txBody>
                  <a:tcPr marL="137724" marR="137724" marT="68862" marB="68862" anchor="ctr">
                    <a:lnL w="20002" cap="flat" cmpd="sng" algn="ctr">
                      <a:solidFill>
                        <a:srgbClr val="FFFFFF"/>
                      </a:solidFill>
                      <a:prstDash val="solid"/>
                      <a:round/>
                      <a:headEnd type="none" w="med" len="med"/>
                      <a:tailEnd type="none" w="med" len="med"/>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100" b="0" i="0">
                          <a:solidFill>
                            <a:srgbClr val="5C5470"/>
                          </a:solidFill>
                          <a:effectLst/>
                          <a:latin typeface="Raleway" pitchFamily="2" charset="0"/>
                          <a:ea typeface="+mn-ea"/>
                          <a:cs typeface="+mn-cs"/>
                        </a:rPr>
                        <a:t>At ReallyB2B, we are experts in </a:t>
                      </a:r>
                      <a:r>
                        <a:rPr lang="en-GB" sz="1100" b="1" i="0">
                          <a:solidFill>
                            <a:srgbClr val="5C5470"/>
                          </a:solidFill>
                          <a:effectLst/>
                          <a:latin typeface="Raleway" pitchFamily="2" charset="0"/>
                          <a:ea typeface="+mn-ea"/>
                          <a:cs typeface="+mn-cs"/>
                        </a:rPr>
                        <a:t>creatively igniting conversations </a:t>
                      </a:r>
                      <a:r>
                        <a:rPr lang="en-GB" sz="1100" b="0" i="0">
                          <a:solidFill>
                            <a:srgbClr val="5C5470"/>
                          </a:solidFill>
                          <a:effectLst/>
                          <a:latin typeface="Raleway" pitchFamily="2" charset="0"/>
                          <a:ea typeface="+mn-ea"/>
                          <a:cs typeface="+mn-cs"/>
                        </a:rPr>
                        <a:t>between you and your audience. What’s more, we are trusted by global brands to uncover insights, create award-winning campaigns, and </a:t>
                      </a:r>
                      <a:r>
                        <a:rPr lang="en-GB" sz="1100" b="1" i="0">
                          <a:solidFill>
                            <a:srgbClr val="5C5470"/>
                          </a:solidFill>
                          <a:effectLst/>
                          <a:latin typeface="Raleway" pitchFamily="2" charset="0"/>
                          <a:ea typeface="+mn-ea"/>
                          <a:cs typeface="+mn-cs"/>
                        </a:rPr>
                        <a:t>maximise sales opportunities</a:t>
                      </a:r>
                      <a:r>
                        <a:rPr lang="en-GB" sz="1100" b="0" i="0">
                          <a:solidFill>
                            <a:srgbClr val="5C5470"/>
                          </a:solidFill>
                          <a:effectLst/>
                          <a:latin typeface="Raleway" pitchFamily="2" charset="0"/>
                          <a:ea typeface="+mn-ea"/>
                          <a:cs typeface="+mn-cs"/>
                        </a:rPr>
                        <a:t> – and we can do the same for you too.</a:t>
                      </a:r>
                    </a:p>
                  </a:txBody>
                  <a:tcPr marL="137724" marR="137724" marT="68862" marB="68862" anchor="ctr">
                    <a:lnL w="20002" cap="flat" cmpd="sng" algn="ctr">
                      <a:solidFill>
                        <a:srgbClr val="FFFFFF"/>
                      </a:solidFill>
                      <a:prstDash val="solid"/>
                      <a:round/>
                      <a:headEnd type="none" w="med" len="med"/>
                      <a:tailEnd type="none" w="med" len="med"/>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867074145"/>
                  </a:ext>
                </a:extLst>
              </a:tr>
            </a:tbl>
          </a:graphicData>
        </a:graphic>
      </p:graphicFrame>
    </p:spTree>
    <p:extLst>
      <p:ext uri="{BB962C8B-B14F-4D97-AF65-F5344CB8AC3E}">
        <p14:creationId xmlns:p14="http://schemas.microsoft.com/office/powerpoint/2010/main" val="1431385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77000" y="876300"/>
            <a:ext cx="4808400" cy="5105400"/>
          </a:xfrm>
        </p:spPr>
        <p:txBody>
          <a:bodyPr/>
          <a:lstStyle/>
          <a:p>
            <a:pPr algn="l"/>
            <a:endParaRPr lang="en-GB" sz="1600" b="1" spc="0"/>
          </a:p>
          <a:p>
            <a:pPr algn="l"/>
            <a:endParaRPr lang="en-GB" sz="1600" b="1" spc="0"/>
          </a:p>
          <a:p>
            <a:pPr algn="l"/>
            <a:endParaRPr lang="en-GB" sz="1600" b="1" spc="0"/>
          </a:p>
          <a:p>
            <a:pPr algn="l"/>
            <a:endParaRPr lang="en-GB" sz="1600" b="1" spc="0"/>
          </a:p>
          <a:p>
            <a:pPr algn="l"/>
            <a:endParaRPr lang="en-GB" sz="1600" b="1" spc="0"/>
          </a:p>
          <a:p>
            <a:pPr algn="l"/>
            <a:endParaRPr lang="en-GB" sz="1600" b="1" spc="0"/>
          </a:p>
          <a:p>
            <a:pPr algn="l"/>
            <a:r>
              <a:rPr lang="en-GB" sz="2400" b="1" spc="0"/>
              <a:t>Managing Directors</a:t>
            </a:r>
            <a:r>
              <a:rPr lang="en-GB" sz="1600" b="1" spc="0"/>
              <a:t> </a:t>
            </a:r>
          </a:p>
          <a:p>
            <a:pPr algn="l"/>
            <a:r>
              <a:rPr lang="en-GB" sz="1600" b="1" spc="0"/>
              <a:t>SELLING TO THIS GROUP…</a:t>
            </a:r>
          </a:p>
          <a:p>
            <a:pPr algn="l"/>
            <a:endParaRPr lang="en-GB" sz="1600" spc="0"/>
          </a:p>
          <a:p>
            <a:pPr algn="l"/>
            <a:r>
              <a:rPr lang="en-GB" sz="1600" spc="0"/>
              <a:t>Given their need to feel in control, D profiles will not respond well to being spoon-fed content. Instead, it’s vitally important to front-load campaign content and house all of this on a central hub or concise deck – with the contact details of a sales expert.  </a:t>
            </a:r>
          </a:p>
          <a:p>
            <a:pPr algn="l"/>
            <a:endParaRPr lang="en-GB" sz="1600" spc="0"/>
          </a:p>
          <a:p>
            <a:pPr algn="l"/>
            <a:r>
              <a:rPr lang="en-GB" sz="1600" spc="0"/>
              <a:t>In doing this, we are ultimately empowering Ds to not only self-serve, but also to choose the content and subject matters that they are directly interested in. By placing the ‘power’ in their hands, we give them an opportunity to exert their strength, will, and control. Ultimately, we don’t want to get in the way of the sale.</a:t>
            </a:r>
          </a:p>
          <a:p>
            <a:pPr algn="l"/>
            <a:br>
              <a:rPr lang="en-GB" sz="1600" spc="0"/>
            </a:br>
            <a:endParaRPr lang="en-GB" sz="1600" spc="0"/>
          </a:p>
          <a:p>
            <a:endParaRPr lang="en-GB" sz="1600" spc="0"/>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505200" cy="3382144"/>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Managing Directors are the epitome of the D-profile.</a:t>
            </a:r>
            <a:endParaRPr lang="en-GB" sz="1400">
              <a:solidFill>
                <a:schemeClr val="bg1"/>
              </a:solidFill>
              <a:latin typeface="Raleway" pitchFamily="2" charset="0"/>
              <a:ea typeface="Calibri" panose="020F0502020204030204" pitchFamily="34" charset="0"/>
              <a:cs typeface="Times New Roman" panose="02020603050405020304" pitchFamily="18" charset="0"/>
            </a:endParaRP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Concise, fact-driven copy is the best way to engage D-styles. Write powerfully and with confidence.</a:t>
            </a: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Show a willingness to take risks, be decisive, and put an emphasis on achievement and status. </a:t>
            </a: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Use hard-hitting top-level statistics, and a no-nonsense approach. This means avoiding superfluous and flowery language – in short, get to the point. </a:t>
            </a:r>
          </a:p>
        </p:txBody>
      </p:sp>
      <p:sp>
        <p:nvSpPr>
          <p:cNvPr id="7" name="Text Placeholder 3">
            <a:extLst>
              <a:ext uri="{FF2B5EF4-FFF2-40B4-BE49-F238E27FC236}">
                <a16:creationId xmlns:a16="http://schemas.microsoft.com/office/drawing/2014/main" id="{D15713EA-FFBC-CD7C-58C0-EE716A87B2A0}"/>
              </a:ext>
            </a:extLst>
          </p:cNvPr>
          <p:cNvSpPr txBox="1">
            <a:spLocks/>
          </p:cNvSpPr>
          <p:nvPr/>
        </p:nvSpPr>
        <p:spPr>
          <a:xfrm>
            <a:off x="458972" y="1068067"/>
            <a:ext cx="4341628" cy="1008826"/>
          </a:xfrm>
          <a:prstGeom prst="rect">
            <a:avLst/>
          </a:prstGeom>
        </p:spPr>
        <p:txBody>
          <a:bodyPr anchor="ctr"/>
          <a:lstStyle>
            <a:lvl1pPr marL="0" algn="ctr">
              <a:lnSpc>
                <a:spcPts val="3660"/>
              </a:lnSpc>
              <a:defRPr sz="2800" b="1">
                <a:solidFill>
                  <a:schemeClr val="bg1"/>
                </a:solidFill>
                <a:latin typeface="Raleway" panose="020B0003030101060003" pitchFamily="34" charset="0"/>
                <a:ea typeface="+mn-ea"/>
                <a:cs typeface="+mn-cs"/>
              </a:defRPr>
            </a:lvl1pPr>
            <a:lvl2pPr marL="457200" algn="ctr">
              <a:defRPr sz="2800">
                <a:latin typeface="Raleway" panose="020B0003030101060003" pitchFamily="34" charset="0"/>
                <a:ea typeface="+mn-ea"/>
                <a:cs typeface="+mn-cs"/>
              </a:defRPr>
            </a:lvl2pPr>
            <a:lvl3pPr marL="914400" algn="ctr">
              <a:defRPr sz="2800">
                <a:latin typeface="Raleway" panose="020B0003030101060003" pitchFamily="34" charset="0"/>
                <a:ea typeface="+mn-ea"/>
                <a:cs typeface="+mn-cs"/>
              </a:defRPr>
            </a:lvl3pPr>
            <a:lvl4pPr marL="1371600" algn="ctr">
              <a:defRPr sz="2800">
                <a:latin typeface="Raleway" panose="020B0003030101060003" pitchFamily="34" charset="0"/>
                <a:ea typeface="+mn-ea"/>
                <a:cs typeface="+mn-cs"/>
              </a:defRPr>
            </a:lvl4pPr>
            <a:lvl5pPr marL="1828800" algn="ctr">
              <a:defRPr sz="2800">
                <a:latin typeface="Raleway" panose="020B0003030101060003"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GB" kern="0"/>
              <a:t>6. Our audience</a:t>
            </a:r>
          </a:p>
          <a:p>
            <a:pPr algn="l"/>
            <a:r>
              <a:rPr lang="en-GB" kern="0"/>
              <a:t>Target decision-makers </a:t>
            </a:r>
          </a:p>
        </p:txBody>
      </p:sp>
    </p:spTree>
    <p:extLst>
      <p:ext uri="{BB962C8B-B14F-4D97-AF65-F5344CB8AC3E}">
        <p14:creationId xmlns:p14="http://schemas.microsoft.com/office/powerpoint/2010/main" val="2368561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0B7289-8436-80DC-2439-363DCBF86704}"/>
              </a:ext>
            </a:extLst>
          </p:cNvPr>
          <p:cNvSpPr>
            <a:spLocks noGrp="1"/>
          </p:cNvSpPr>
          <p:nvPr>
            <p:ph type="body" sz="quarter" idx="10"/>
          </p:nvPr>
        </p:nvSpPr>
        <p:spPr/>
        <p:txBody>
          <a:bodyPr/>
          <a:lstStyle/>
          <a:p>
            <a:r>
              <a:rPr lang="en-GB" sz="2800"/>
              <a:t>6. Our audience - Target decision-makers</a:t>
            </a:r>
          </a:p>
        </p:txBody>
      </p:sp>
      <p:sp>
        <p:nvSpPr>
          <p:cNvPr id="3" name="Text Placeholder 2">
            <a:extLst>
              <a:ext uri="{FF2B5EF4-FFF2-40B4-BE49-F238E27FC236}">
                <a16:creationId xmlns:a16="http://schemas.microsoft.com/office/drawing/2014/main" id="{9C2ED093-1142-662B-AFB8-492CF47DAC4C}"/>
              </a:ext>
            </a:extLst>
          </p:cNvPr>
          <p:cNvSpPr>
            <a:spLocks noGrp="1"/>
          </p:cNvSpPr>
          <p:nvPr>
            <p:ph type="body" sz="quarter" idx="11"/>
          </p:nvPr>
        </p:nvSpPr>
        <p:spPr>
          <a:xfrm>
            <a:off x="704851" y="1256400"/>
            <a:ext cx="7200000" cy="267600"/>
          </a:xfrm>
        </p:spPr>
        <p:txBody>
          <a:bodyPr/>
          <a:lstStyle/>
          <a:p>
            <a:r>
              <a:rPr lang="en-GB" sz="1800" b="1">
                <a:effectLst/>
                <a:latin typeface="Calibri" panose="020F0502020204030204" pitchFamily="34" charset="0"/>
                <a:ea typeface="Calibri" panose="020F0502020204030204" pitchFamily="34" charset="0"/>
                <a:cs typeface="Times New Roman" panose="02020603050405020304" pitchFamily="18" charset="0"/>
              </a:rPr>
              <a:t>Messaging hierarchy for Managing Director</a:t>
            </a:r>
            <a:endParaRPr lang="en-GB" sz="1400"/>
          </a:p>
        </p:txBody>
      </p:sp>
      <p:graphicFrame>
        <p:nvGraphicFramePr>
          <p:cNvPr id="5" name="Table 4">
            <a:extLst>
              <a:ext uri="{FF2B5EF4-FFF2-40B4-BE49-F238E27FC236}">
                <a16:creationId xmlns:a16="http://schemas.microsoft.com/office/drawing/2014/main" id="{896A7990-6E09-947C-74F0-1D52B0BA3347}"/>
              </a:ext>
            </a:extLst>
          </p:cNvPr>
          <p:cNvGraphicFramePr>
            <a:graphicFrameLocks noGrp="1"/>
          </p:cNvGraphicFramePr>
          <p:nvPr>
            <p:extLst>
              <p:ext uri="{D42A27DB-BD31-4B8C-83A1-F6EECF244321}">
                <p14:modId xmlns:p14="http://schemas.microsoft.com/office/powerpoint/2010/main" val="3201521235"/>
              </p:ext>
            </p:extLst>
          </p:nvPr>
        </p:nvGraphicFramePr>
        <p:xfrm>
          <a:off x="712872" y="1828800"/>
          <a:ext cx="10656035" cy="3471931"/>
        </p:xfrm>
        <a:graphic>
          <a:graphicData uri="http://schemas.openxmlformats.org/drawingml/2006/table">
            <a:tbl>
              <a:tblPr/>
              <a:tblGrid>
                <a:gridCol w="4849728">
                  <a:extLst>
                    <a:ext uri="{9D8B030D-6E8A-4147-A177-3AD203B41FA5}">
                      <a16:colId xmlns:a16="http://schemas.microsoft.com/office/drawing/2014/main" val="4089475533"/>
                    </a:ext>
                  </a:extLst>
                </a:gridCol>
                <a:gridCol w="5806307">
                  <a:extLst>
                    <a:ext uri="{9D8B030D-6E8A-4147-A177-3AD203B41FA5}">
                      <a16:colId xmlns:a16="http://schemas.microsoft.com/office/drawing/2014/main" val="865643522"/>
                    </a:ext>
                  </a:extLst>
                </a:gridCol>
              </a:tblGrid>
              <a:tr h="504084">
                <a:tc>
                  <a:txBody>
                    <a:bodyPr/>
                    <a:lstStyle/>
                    <a:p>
                      <a:pPr algn="ctr" fontAlgn="base"/>
                      <a:r>
                        <a:rPr lang="en-GB" sz="2000" b="1" i="0">
                          <a:solidFill>
                            <a:srgbClr val="FFFFFF"/>
                          </a:solidFill>
                          <a:effectLst/>
                          <a:latin typeface="Raleway" pitchFamily="2" charset="0"/>
                        </a:rPr>
                        <a:t>Pain point​</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2000" b="1" i="0">
                          <a:solidFill>
                            <a:srgbClr val="FFFFFF"/>
                          </a:solidFill>
                          <a:effectLst/>
                          <a:latin typeface="Raleway" pitchFamily="2" charset="0"/>
                        </a:rPr>
                        <a:t>Response</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extLst>
                  <a:ext uri="{0D108BD9-81ED-4DB2-BD59-A6C34878D82A}">
                    <a16:rowId xmlns:a16="http://schemas.microsoft.com/office/drawing/2014/main" val="3922603000"/>
                  </a:ext>
                </a:extLst>
              </a:tr>
              <a:tr h="848027">
                <a:tc>
                  <a:txBody>
                    <a:bodyPr/>
                    <a:lstStyle/>
                    <a:p>
                      <a:pPr algn="l" fontAlgn="base"/>
                      <a:r>
                        <a:rPr lang="en-GB" sz="1100" b="0" i="0">
                          <a:solidFill>
                            <a:srgbClr val="5C5470"/>
                          </a:solidFill>
                          <a:effectLst/>
                          <a:latin typeface="Raleway" pitchFamily="2" charset="0"/>
                        </a:rPr>
                        <a:t>I need business growth</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Does your business need lead gen, demand gen or ABM? Do you need to source these activities from different places? At ReallyB2B, we have won awards for our campaigns in all these areas, so let us </a:t>
                      </a:r>
                      <a:r>
                        <a:rPr lang="en-GB" sz="1100" b="1" i="0">
                          <a:solidFill>
                            <a:srgbClr val="5C5470"/>
                          </a:solidFill>
                          <a:effectLst/>
                          <a:latin typeface="Raleway" pitchFamily="2" charset="0"/>
                          <a:ea typeface="+mn-ea"/>
                          <a:cs typeface="+mn-cs"/>
                        </a:rPr>
                        <a:t>help you identify and implement the campaign</a:t>
                      </a:r>
                      <a:r>
                        <a:rPr lang="en-GB" sz="1100" b="0" i="0">
                          <a:solidFill>
                            <a:srgbClr val="5C5470"/>
                          </a:solidFill>
                          <a:effectLst/>
                          <a:latin typeface="Raleway" pitchFamily="2" charset="0"/>
                          <a:ea typeface="+mn-ea"/>
                          <a:cs typeface="+mn-cs"/>
                        </a:rPr>
                        <a:t> that’s right for your needs. We blend emotional understanding and extensive expertise to uncover insights, create engaging content, and help you </a:t>
                      </a:r>
                      <a:r>
                        <a:rPr lang="en-GB" sz="1100" b="1" i="0">
                          <a:solidFill>
                            <a:srgbClr val="5C5470"/>
                          </a:solidFill>
                          <a:effectLst/>
                          <a:latin typeface="Raleway" pitchFamily="2" charset="0"/>
                          <a:ea typeface="+mn-ea"/>
                          <a:cs typeface="+mn-cs"/>
                        </a:rPr>
                        <a:t>ignite conversations between you and your audience</a:t>
                      </a:r>
                      <a:r>
                        <a:rPr lang="en-GB" sz="1100" b="0" i="0">
                          <a:solidFill>
                            <a:srgbClr val="5C5470"/>
                          </a:solidFill>
                          <a:effectLst/>
                          <a:latin typeface="Raleway" pitchFamily="2" charset="0"/>
                          <a:ea typeface="+mn-ea"/>
                          <a:cs typeface="+mn-cs"/>
                        </a:rPr>
                        <a:t>.</a:t>
                      </a:r>
                      <a:endParaRPr lang="en-GB" sz="1200" b="0" i="0">
                        <a:solidFill>
                          <a:srgbClr val="5C5470"/>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0474988"/>
                  </a:ext>
                </a:extLst>
              </a:tr>
              <a:tr h="828852">
                <a:tc>
                  <a:txBody>
                    <a:bodyPr/>
                    <a:lstStyle/>
                    <a:p>
                      <a:pPr lvl="0" algn="l">
                        <a:buNone/>
                      </a:pPr>
                      <a:r>
                        <a:rPr lang="en-GB" sz="1100" b="0" i="0">
                          <a:solidFill>
                            <a:srgbClr val="5C5470"/>
                          </a:solidFill>
                          <a:effectLst/>
                          <a:latin typeface="Raleway" pitchFamily="2" charset="0"/>
                          <a:ea typeface="+mn-ea"/>
                          <a:cs typeface="+mn-cs"/>
                        </a:rPr>
                        <a:t>I’m under pressure to deliver profitable business </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100" b="0" i="0">
                          <a:solidFill>
                            <a:srgbClr val="5C5470"/>
                          </a:solidFill>
                          <a:effectLst/>
                          <a:latin typeface="Raleway" pitchFamily="2" charset="0"/>
                          <a:ea typeface="+mn-ea"/>
                          <a:cs typeface="+mn-cs"/>
                        </a:rPr>
                        <a:t>We help brands to improve their understanding of the B2B market and become better connected with their audiences - to </a:t>
                      </a:r>
                      <a:r>
                        <a:rPr lang="en-GB" sz="1100" b="1" i="0">
                          <a:solidFill>
                            <a:srgbClr val="5C5470"/>
                          </a:solidFill>
                          <a:effectLst/>
                          <a:latin typeface="Raleway" pitchFamily="2" charset="0"/>
                          <a:ea typeface="+mn-ea"/>
                          <a:cs typeface="+mn-cs"/>
                        </a:rPr>
                        <a:t>maximise sales opportunities</a:t>
                      </a:r>
                      <a:r>
                        <a:rPr lang="en-GB" sz="1100" b="0" i="0">
                          <a:solidFill>
                            <a:srgbClr val="5C5470"/>
                          </a:solidFill>
                          <a:effectLst/>
                          <a:latin typeface="Raleway" pitchFamily="2" charset="0"/>
                          <a:ea typeface="+mn-ea"/>
                          <a:cs typeface="+mn-cs"/>
                        </a:rPr>
                        <a:t> &amp; </a:t>
                      </a:r>
                      <a:r>
                        <a:rPr lang="en-GB" sz="1100" b="1" i="0">
                          <a:solidFill>
                            <a:srgbClr val="5C5470"/>
                          </a:solidFill>
                          <a:effectLst/>
                          <a:latin typeface="Raleway" pitchFamily="2" charset="0"/>
                          <a:ea typeface="+mn-ea"/>
                          <a:cs typeface="+mn-cs"/>
                        </a:rPr>
                        <a:t>achieve business growth</a:t>
                      </a:r>
                      <a:r>
                        <a:rPr lang="en-GB" sz="1100" b="0" i="0">
                          <a:solidFill>
                            <a:srgbClr val="5C5470"/>
                          </a:solidFill>
                          <a:effectLst/>
                          <a:latin typeface="Raleway" pitchFamily="2" charset="0"/>
                          <a:ea typeface="+mn-ea"/>
                          <a:cs typeface="+mn-cs"/>
                        </a:rPr>
                        <a:t>. What’s more, Our experts m</a:t>
                      </a:r>
                      <a:r>
                        <a:rPr lang="en-GB" sz="1100" b="0" i="0">
                          <a:solidFill>
                            <a:srgbClr val="5C5470"/>
                          </a:solidFill>
                          <a:effectLst/>
                          <a:latin typeface="Raleway" pitchFamily="2" charset="0"/>
                        </a:rPr>
                        <a:t>ake sure your budget is spent in the correct ways and in the right areas to </a:t>
                      </a:r>
                      <a:r>
                        <a:rPr lang="en-GB" sz="1100" b="1" i="0">
                          <a:solidFill>
                            <a:srgbClr val="5C5470"/>
                          </a:solidFill>
                          <a:effectLst/>
                          <a:latin typeface="Raleway" pitchFamily="2" charset="0"/>
                        </a:rPr>
                        <a:t>generate maximum results and ROI.</a:t>
                      </a:r>
                      <a:endParaRPr lang="en-GB" sz="1100" b="0" i="0">
                        <a:solidFill>
                          <a:srgbClr val="5C5470"/>
                        </a:solidFill>
                        <a:effectLst/>
                        <a:latin typeface="Raleway" pitchFamily="2" charset="0"/>
                        <a:ea typeface="+mn-ea"/>
                        <a:cs typeface="+mn-cs"/>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7961343"/>
                  </a:ext>
                </a:extLst>
              </a:tr>
              <a:tr h="9954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I am short on time. I can’t be too involved in the day-to-day operation of the business, so I need to know things are working correctly without my input.</a:t>
                      </a:r>
                    </a:p>
                    <a:p>
                      <a:pPr lvl="0" algn="l">
                        <a:buNone/>
                      </a:pPr>
                      <a:endParaRPr lang="en-GB" sz="1100" b="0" i="0">
                        <a:solidFill>
                          <a:srgbClr val="5C5470"/>
                        </a:solidFill>
                        <a:effectLst/>
                        <a:latin typeface="Raleway" pitchFamily="2" charset="0"/>
                        <a:ea typeface="+mn-ea"/>
                        <a:cs typeface="+mn-cs"/>
                      </a:endParaRP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We </a:t>
                      </a:r>
                      <a:r>
                        <a:rPr lang="en-GB" sz="1100" b="1" i="0">
                          <a:solidFill>
                            <a:srgbClr val="5C5470"/>
                          </a:solidFill>
                          <a:effectLst/>
                          <a:latin typeface="Raleway" pitchFamily="2" charset="0"/>
                          <a:ea typeface="+mn-ea"/>
                          <a:cs typeface="+mn-cs"/>
                        </a:rPr>
                        <a:t>passionately support and empower your team </a:t>
                      </a:r>
                      <a:r>
                        <a:rPr lang="en-GB" sz="1100" b="0" i="0">
                          <a:solidFill>
                            <a:srgbClr val="5C5470"/>
                          </a:solidFill>
                          <a:effectLst/>
                          <a:latin typeface="Raleway" pitchFamily="2" charset="0"/>
                          <a:ea typeface="+mn-ea"/>
                          <a:cs typeface="+mn-cs"/>
                        </a:rPr>
                        <a:t>to achieve their goals via our expertise. We work as an </a:t>
                      </a:r>
                      <a:r>
                        <a:rPr lang="en-GB" sz="1100" b="1" i="0">
                          <a:solidFill>
                            <a:srgbClr val="5C5470"/>
                          </a:solidFill>
                          <a:effectLst/>
                          <a:latin typeface="Raleway" pitchFamily="2" charset="0"/>
                          <a:ea typeface="+mn-ea"/>
                          <a:cs typeface="+mn-cs"/>
                        </a:rPr>
                        <a:t>extension of your existing team</a:t>
                      </a:r>
                      <a:r>
                        <a:rPr lang="en-GB" sz="1100" b="0" i="0">
                          <a:solidFill>
                            <a:srgbClr val="5C5470"/>
                          </a:solidFill>
                          <a:effectLst/>
                          <a:latin typeface="Raleway" pitchFamily="2" charset="0"/>
                          <a:ea typeface="+mn-ea"/>
                          <a:cs typeface="+mn-cs"/>
                        </a:rPr>
                        <a:t>, so you can </a:t>
                      </a:r>
                      <a:r>
                        <a:rPr lang="en-GB" sz="1100" b="1" i="0">
                          <a:solidFill>
                            <a:srgbClr val="5C5470"/>
                          </a:solidFill>
                          <a:effectLst/>
                          <a:latin typeface="Raleway" pitchFamily="2" charset="0"/>
                          <a:ea typeface="+mn-ea"/>
                          <a:cs typeface="+mn-cs"/>
                        </a:rPr>
                        <a:t>relax</a:t>
                      </a:r>
                      <a:r>
                        <a:rPr lang="en-GB" sz="1100" b="0" i="0">
                          <a:solidFill>
                            <a:srgbClr val="5C5470"/>
                          </a:solidFill>
                          <a:effectLst/>
                          <a:latin typeface="Raleway" pitchFamily="2" charset="0"/>
                          <a:ea typeface="+mn-ea"/>
                          <a:cs typeface="+mn-cs"/>
                        </a:rPr>
                        <a:t> in the knowledge that ReallyB2B is not only doing </a:t>
                      </a:r>
                      <a:r>
                        <a:rPr lang="en-GB" sz="1100" b="1" i="0">
                          <a:solidFill>
                            <a:srgbClr val="5C5470"/>
                          </a:solidFill>
                          <a:effectLst/>
                          <a:latin typeface="Raleway" pitchFamily="2" charset="0"/>
                          <a:ea typeface="+mn-ea"/>
                          <a:cs typeface="+mn-cs"/>
                        </a:rPr>
                        <a:t>exactly what you need</a:t>
                      </a:r>
                      <a:r>
                        <a:rPr lang="en-GB" sz="1100" b="0" i="0">
                          <a:solidFill>
                            <a:srgbClr val="5C5470"/>
                          </a:solidFill>
                          <a:effectLst/>
                          <a:latin typeface="Raleway" pitchFamily="2" charset="0"/>
                          <a:ea typeface="+mn-ea"/>
                          <a:cs typeface="+mn-cs"/>
                        </a:rPr>
                        <a:t>, but we are </a:t>
                      </a:r>
                      <a:r>
                        <a:rPr lang="en-GB" sz="1100" b="1" i="0">
                          <a:solidFill>
                            <a:srgbClr val="5C5470"/>
                          </a:solidFill>
                          <a:effectLst/>
                          <a:latin typeface="Raleway" pitchFamily="2" charset="0"/>
                          <a:ea typeface="+mn-ea"/>
                          <a:cs typeface="+mn-cs"/>
                        </a:rPr>
                        <a:t>doing it the best-practise </a:t>
                      </a:r>
                      <a:r>
                        <a:rPr lang="en-GB" sz="1100" b="0" i="0">
                          <a:solidFill>
                            <a:srgbClr val="5C5470"/>
                          </a:solidFill>
                          <a:effectLst/>
                          <a:latin typeface="Raleway" pitchFamily="2" charset="0"/>
                          <a:ea typeface="+mn-ea"/>
                          <a:cs typeface="+mn-cs"/>
                        </a:rPr>
                        <a:t>way too.</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1402790"/>
                  </a:ext>
                </a:extLst>
              </a:tr>
            </a:tbl>
          </a:graphicData>
        </a:graphic>
      </p:graphicFrame>
    </p:spTree>
    <p:extLst>
      <p:ext uri="{BB962C8B-B14F-4D97-AF65-F5344CB8AC3E}">
        <p14:creationId xmlns:p14="http://schemas.microsoft.com/office/powerpoint/2010/main" val="2387337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77000" y="1295400"/>
            <a:ext cx="4808400" cy="4686300"/>
          </a:xfrm>
        </p:spPr>
        <p:txBody>
          <a:bodyPr/>
          <a:lstStyle/>
          <a:p>
            <a:pPr algn="l"/>
            <a:r>
              <a:rPr lang="en-GB" sz="2400" b="1" spc="0"/>
              <a:t>Procurement </a:t>
            </a:r>
          </a:p>
          <a:p>
            <a:pPr algn="l"/>
            <a:r>
              <a:rPr lang="en-GB" sz="1600" b="1" spc="0"/>
              <a:t>SELLING TO THIS GROUP…</a:t>
            </a:r>
          </a:p>
          <a:p>
            <a:pPr algn="l"/>
            <a:endParaRPr lang="en-GB" sz="1600" spc="0"/>
          </a:p>
          <a:p>
            <a:pPr algn="l"/>
            <a:r>
              <a:rPr lang="en-GB" sz="1600" spc="0"/>
              <a:t>We must be patient, consistent and prepared with facts and information in order to close the deal with C-styles. </a:t>
            </a:r>
          </a:p>
          <a:p>
            <a:pPr algn="l"/>
            <a:endParaRPr lang="en-GB" sz="1600" spc="0"/>
          </a:p>
          <a:p>
            <a:pPr algn="l"/>
            <a:r>
              <a:rPr lang="en-GB" sz="1600" spc="0"/>
              <a:t>This means frequent contact via email, delivering regular informative and engaging pieces of long-form content. We should make it clear that we’re always available to provide further details, and this should be easily accessible via phone, email or the click of a button in an HTML. </a:t>
            </a:r>
          </a:p>
          <a:p>
            <a:pPr algn="l"/>
            <a:endParaRPr lang="en-GB" sz="1600" spc="0"/>
          </a:p>
          <a:p>
            <a:pPr algn="l"/>
            <a:r>
              <a:rPr lang="en-GB" sz="1600" spc="0"/>
              <a:t>A vital component of communications with C profiles is support.</a:t>
            </a:r>
          </a:p>
          <a:p>
            <a:pPr algn="l"/>
            <a:endParaRPr lang="en-GB" sz="1600" spc="0"/>
          </a:p>
        </p:txBody>
      </p:sp>
      <p:sp>
        <p:nvSpPr>
          <p:cNvPr id="5" name="TextBox 4">
            <a:extLst>
              <a:ext uri="{FF2B5EF4-FFF2-40B4-BE49-F238E27FC236}">
                <a16:creationId xmlns:a16="http://schemas.microsoft.com/office/drawing/2014/main" id="{7436AA21-666B-49C6-9B05-220445717FA9}"/>
              </a:ext>
            </a:extLst>
          </p:cNvPr>
          <p:cNvSpPr txBox="1"/>
          <p:nvPr/>
        </p:nvSpPr>
        <p:spPr>
          <a:xfrm>
            <a:off x="304800" y="2209800"/>
            <a:ext cx="3886200" cy="3971087"/>
          </a:xfrm>
          <a:prstGeom prst="rect">
            <a:avLst/>
          </a:prstGeom>
          <a:noFill/>
        </p:spPr>
        <p:txBody>
          <a:bodyPr wrap="square" rtlCol="0">
            <a:spAutoFit/>
          </a:bodyPr>
          <a:lstStyle/>
          <a:p>
            <a:pPr marL="180340" marR="171450" lvl="0" indent="0">
              <a:lnSpc>
                <a:spcPct val="107000"/>
              </a:lnSpc>
              <a:spcBef>
                <a:spcPts val="0"/>
              </a:spcBef>
              <a:spcAft>
                <a:spcPts val="800"/>
              </a:spcAft>
              <a:buNone/>
              <a:defRPr/>
            </a:pPr>
            <a:r>
              <a:rPr lang="en-GB" sz="1400" b="1">
                <a:solidFill>
                  <a:schemeClr val="bg1"/>
                </a:solidFill>
                <a:latin typeface="Raleway" pitchFamily="2" charset="0"/>
                <a:ea typeface="Calibri" panose="020F0502020204030204" pitchFamily="34" charset="0"/>
                <a:cs typeface="Times New Roman" panose="02020603050405020304" pitchFamily="18" charset="0"/>
              </a:rPr>
              <a:t>Procurement roles typically fall within the C-profile.</a:t>
            </a:r>
            <a:endParaRPr lang="en-GB" sz="1400">
              <a:solidFill>
                <a:schemeClr val="bg1"/>
              </a:solidFill>
              <a:latin typeface="Raleway" pitchFamily="2" charset="0"/>
              <a:ea typeface="Calibri" panose="020F0502020204030204" pitchFamily="34" charset="0"/>
              <a:cs typeface="Times New Roman" panose="02020603050405020304" pitchFamily="18" charset="0"/>
            </a:endParaRP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When writing for C-styles, be precise, factual and detailed. Avoid criticism, and instead present a logical and clear argument. </a:t>
            </a:r>
          </a:p>
          <a:p>
            <a:pPr marL="180340" marR="171450" lvl="0" indent="0">
              <a:lnSpc>
                <a:spcPct val="107000"/>
              </a:lnSpc>
              <a:spcBef>
                <a:spcPts val="0"/>
              </a:spcBef>
              <a:spcAft>
                <a:spcPts val="800"/>
              </a:spcAft>
              <a:buNone/>
              <a:defRPr/>
            </a:pPr>
            <a:r>
              <a:rPr lang="en-GB" sz="1400">
                <a:solidFill>
                  <a:schemeClr val="bg1"/>
                </a:solidFill>
                <a:latin typeface="Raleway" pitchFamily="2" charset="0"/>
                <a:ea typeface="Calibri" panose="020F0502020204030204" pitchFamily="34" charset="0"/>
                <a:cs typeface="Times New Roman" panose="02020603050405020304" pitchFamily="18" charset="0"/>
              </a:rPr>
              <a:t>Don’t write in an overly emotive style. Instead, write technically. Use industry-relevant language. Show that you play by the rules, and wherever possible, reinforce your offering with facts, statistics, professional testimony, and expert endorsements. What’s important is thoroughness and patience. Leave no stone unturned. Anticipate and answer all of their concerns. </a:t>
            </a:r>
          </a:p>
        </p:txBody>
      </p:sp>
      <p:sp>
        <p:nvSpPr>
          <p:cNvPr id="7" name="Text Placeholder 3">
            <a:extLst>
              <a:ext uri="{FF2B5EF4-FFF2-40B4-BE49-F238E27FC236}">
                <a16:creationId xmlns:a16="http://schemas.microsoft.com/office/drawing/2014/main" id="{7AFA9C89-0E0C-B528-5103-136CF5831C0E}"/>
              </a:ext>
            </a:extLst>
          </p:cNvPr>
          <p:cNvSpPr txBox="1">
            <a:spLocks/>
          </p:cNvSpPr>
          <p:nvPr/>
        </p:nvSpPr>
        <p:spPr>
          <a:xfrm>
            <a:off x="458972" y="1068067"/>
            <a:ext cx="4341628" cy="1008826"/>
          </a:xfrm>
          <a:prstGeom prst="rect">
            <a:avLst/>
          </a:prstGeom>
        </p:spPr>
        <p:txBody>
          <a:bodyPr anchor="ctr"/>
          <a:lstStyle>
            <a:lvl1pPr marL="0" algn="ctr">
              <a:lnSpc>
                <a:spcPts val="3660"/>
              </a:lnSpc>
              <a:defRPr sz="2800" b="1">
                <a:solidFill>
                  <a:schemeClr val="bg1"/>
                </a:solidFill>
                <a:latin typeface="Raleway" panose="020B0003030101060003" pitchFamily="34" charset="0"/>
                <a:ea typeface="+mn-ea"/>
                <a:cs typeface="+mn-cs"/>
              </a:defRPr>
            </a:lvl1pPr>
            <a:lvl2pPr marL="457200" algn="ctr">
              <a:defRPr sz="2800">
                <a:latin typeface="Raleway" panose="020B0003030101060003" pitchFamily="34" charset="0"/>
                <a:ea typeface="+mn-ea"/>
                <a:cs typeface="+mn-cs"/>
              </a:defRPr>
            </a:lvl2pPr>
            <a:lvl3pPr marL="914400" algn="ctr">
              <a:defRPr sz="2800">
                <a:latin typeface="Raleway" panose="020B0003030101060003" pitchFamily="34" charset="0"/>
                <a:ea typeface="+mn-ea"/>
                <a:cs typeface="+mn-cs"/>
              </a:defRPr>
            </a:lvl3pPr>
            <a:lvl4pPr marL="1371600" algn="ctr">
              <a:defRPr sz="2800">
                <a:latin typeface="Raleway" panose="020B0003030101060003" pitchFamily="34" charset="0"/>
                <a:ea typeface="+mn-ea"/>
                <a:cs typeface="+mn-cs"/>
              </a:defRPr>
            </a:lvl4pPr>
            <a:lvl5pPr marL="1828800" algn="ctr">
              <a:defRPr sz="2800">
                <a:latin typeface="Raleway" panose="020B0003030101060003"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GB" kern="0"/>
              <a:t>6. Our audience</a:t>
            </a:r>
          </a:p>
          <a:p>
            <a:pPr algn="l"/>
            <a:r>
              <a:rPr lang="en-GB" kern="0"/>
              <a:t>Target decision-makers </a:t>
            </a:r>
          </a:p>
        </p:txBody>
      </p:sp>
    </p:spTree>
    <p:extLst>
      <p:ext uri="{BB962C8B-B14F-4D97-AF65-F5344CB8AC3E}">
        <p14:creationId xmlns:p14="http://schemas.microsoft.com/office/powerpoint/2010/main" val="229419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0B7289-8436-80DC-2439-363DCBF86704}"/>
              </a:ext>
            </a:extLst>
          </p:cNvPr>
          <p:cNvSpPr>
            <a:spLocks noGrp="1"/>
          </p:cNvSpPr>
          <p:nvPr>
            <p:ph type="body" sz="quarter" idx="10"/>
          </p:nvPr>
        </p:nvSpPr>
        <p:spPr/>
        <p:txBody>
          <a:bodyPr/>
          <a:lstStyle/>
          <a:p>
            <a:r>
              <a:rPr lang="en-GB" sz="2800"/>
              <a:t>6. Our audience - Target decision-makers</a:t>
            </a:r>
          </a:p>
        </p:txBody>
      </p:sp>
      <p:sp>
        <p:nvSpPr>
          <p:cNvPr id="3" name="Text Placeholder 2">
            <a:extLst>
              <a:ext uri="{FF2B5EF4-FFF2-40B4-BE49-F238E27FC236}">
                <a16:creationId xmlns:a16="http://schemas.microsoft.com/office/drawing/2014/main" id="{9C2ED093-1142-662B-AFB8-492CF47DAC4C}"/>
              </a:ext>
            </a:extLst>
          </p:cNvPr>
          <p:cNvSpPr>
            <a:spLocks noGrp="1"/>
          </p:cNvSpPr>
          <p:nvPr>
            <p:ph type="body" sz="quarter" idx="11"/>
          </p:nvPr>
        </p:nvSpPr>
        <p:spPr>
          <a:xfrm>
            <a:off x="704851" y="1256400"/>
            <a:ext cx="7200000" cy="267600"/>
          </a:xfrm>
        </p:spPr>
        <p:txBody>
          <a:bodyPr/>
          <a:lstStyle/>
          <a:p>
            <a:r>
              <a:rPr lang="en-GB" sz="1800" b="1">
                <a:effectLst/>
                <a:latin typeface="Calibri" panose="020F0502020204030204" pitchFamily="34" charset="0"/>
                <a:ea typeface="Calibri" panose="020F0502020204030204" pitchFamily="34" charset="0"/>
                <a:cs typeface="Times New Roman" panose="02020603050405020304" pitchFamily="18" charset="0"/>
              </a:rPr>
              <a:t>Messaging hierarchy for Procurement (influencers)</a:t>
            </a:r>
            <a:endParaRPr lang="en-GB" sz="1400"/>
          </a:p>
        </p:txBody>
      </p:sp>
      <p:graphicFrame>
        <p:nvGraphicFramePr>
          <p:cNvPr id="5" name="Table 4">
            <a:extLst>
              <a:ext uri="{FF2B5EF4-FFF2-40B4-BE49-F238E27FC236}">
                <a16:creationId xmlns:a16="http://schemas.microsoft.com/office/drawing/2014/main" id="{75910737-AE36-82DC-F061-F049B10707C5}"/>
              </a:ext>
            </a:extLst>
          </p:cNvPr>
          <p:cNvGraphicFramePr>
            <a:graphicFrameLocks noGrp="1"/>
          </p:cNvGraphicFramePr>
          <p:nvPr>
            <p:extLst>
              <p:ext uri="{D42A27DB-BD31-4B8C-83A1-F6EECF244321}">
                <p14:modId xmlns:p14="http://schemas.microsoft.com/office/powerpoint/2010/main" val="111365008"/>
              </p:ext>
            </p:extLst>
          </p:nvPr>
        </p:nvGraphicFramePr>
        <p:xfrm>
          <a:off x="716883" y="1561200"/>
          <a:ext cx="10656035" cy="4762567"/>
        </p:xfrm>
        <a:graphic>
          <a:graphicData uri="http://schemas.openxmlformats.org/drawingml/2006/table">
            <a:tbl>
              <a:tblPr/>
              <a:tblGrid>
                <a:gridCol w="4388517">
                  <a:extLst>
                    <a:ext uri="{9D8B030D-6E8A-4147-A177-3AD203B41FA5}">
                      <a16:colId xmlns:a16="http://schemas.microsoft.com/office/drawing/2014/main" val="4089475533"/>
                    </a:ext>
                  </a:extLst>
                </a:gridCol>
                <a:gridCol w="6267518">
                  <a:extLst>
                    <a:ext uri="{9D8B030D-6E8A-4147-A177-3AD203B41FA5}">
                      <a16:colId xmlns:a16="http://schemas.microsoft.com/office/drawing/2014/main" val="865643522"/>
                    </a:ext>
                  </a:extLst>
                </a:gridCol>
              </a:tblGrid>
              <a:tr h="504084">
                <a:tc>
                  <a:txBody>
                    <a:bodyPr/>
                    <a:lstStyle/>
                    <a:p>
                      <a:pPr algn="ctr" fontAlgn="base"/>
                      <a:r>
                        <a:rPr lang="en-GB" sz="2000" b="1" i="0">
                          <a:solidFill>
                            <a:srgbClr val="FFFFFF"/>
                          </a:solidFill>
                          <a:effectLst/>
                          <a:latin typeface="Raleway" pitchFamily="2" charset="0"/>
                        </a:rPr>
                        <a:t>Pain point​</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tc>
                  <a:txBody>
                    <a:bodyPr/>
                    <a:lstStyle/>
                    <a:p>
                      <a:pPr algn="ctr" fontAlgn="base"/>
                      <a:r>
                        <a:rPr lang="en-GB" sz="2000" b="1" i="0">
                          <a:solidFill>
                            <a:srgbClr val="FFFFFF"/>
                          </a:solidFill>
                          <a:effectLst/>
                          <a:latin typeface="Raleway" pitchFamily="2" charset="0"/>
                        </a:rPr>
                        <a:t>Response</a:t>
                      </a:r>
                      <a:endParaRPr lang="en-GB" sz="1600" b="1" i="0">
                        <a:solidFill>
                          <a:srgbClr val="FFFFFF"/>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60008" cap="flat" cmpd="sng" algn="ctr">
                      <a:solidFill>
                        <a:srgbClr val="FFFFFF"/>
                      </a:solidFill>
                      <a:prstDash val="solid"/>
                      <a:round/>
                      <a:headEnd type="none" w="med" len="med"/>
                      <a:tailEnd type="none" w="med" len="med"/>
                    </a:lnB>
                    <a:solidFill>
                      <a:srgbClr val="735C8E"/>
                    </a:solidFill>
                  </a:tcPr>
                </a:tc>
                <a:extLst>
                  <a:ext uri="{0D108BD9-81ED-4DB2-BD59-A6C34878D82A}">
                    <a16:rowId xmlns:a16="http://schemas.microsoft.com/office/drawing/2014/main" val="3922603000"/>
                  </a:ext>
                </a:extLst>
              </a:tr>
              <a:tr h="848027">
                <a:tc>
                  <a:txBody>
                    <a:bodyPr/>
                    <a:lstStyle/>
                    <a:p>
                      <a:pPr algn="l" fontAlgn="base"/>
                      <a:r>
                        <a:rPr lang="en-GB" sz="1100" b="0" i="0">
                          <a:solidFill>
                            <a:srgbClr val="5C5470"/>
                          </a:solidFill>
                          <a:effectLst/>
                          <a:latin typeface="Raleway" pitchFamily="2" charset="0"/>
                        </a:rPr>
                        <a:t>I need suppliers that are able to help us reduce costs, improve production processes, and outperform the competition by rapidly responding to customers’ requirements. </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Does your business need lead gen, demand gen or ABM? Do you need to source these activities from different places? At ReallyB2B, we are a one stop shop, so you can </a:t>
                      </a:r>
                      <a:r>
                        <a:rPr lang="en-GB" sz="1100" b="1" i="0">
                          <a:solidFill>
                            <a:srgbClr val="5C5470"/>
                          </a:solidFill>
                          <a:effectLst/>
                          <a:latin typeface="Raleway" pitchFamily="2" charset="0"/>
                          <a:ea typeface="+mn-ea"/>
                          <a:cs typeface="+mn-cs"/>
                        </a:rPr>
                        <a:t>confidently</a:t>
                      </a:r>
                      <a:r>
                        <a:rPr lang="en-GB" sz="1100" b="0" i="0">
                          <a:solidFill>
                            <a:srgbClr val="5C5470"/>
                          </a:solidFill>
                          <a:effectLst/>
                          <a:latin typeface="Raleway" pitchFamily="2" charset="0"/>
                          <a:ea typeface="+mn-ea"/>
                          <a:cs typeface="+mn-cs"/>
                        </a:rPr>
                        <a:t> and </a:t>
                      </a:r>
                      <a:r>
                        <a:rPr lang="en-GB" sz="1100" b="1" i="0">
                          <a:solidFill>
                            <a:srgbClr val="5C5470"/>
                          </a:solidFill>
                          <a:effectLst/>
                          <a:latin typeface="Raleway" pitchFamily="2" charset="0"/>
                          <a:ea typeface="+mn-ea"/>
                          <a:cs typeface="+mn-cs"/>
                        </a:rPr>
                        <a:t>efficiently</a:t>
                      </a:r>
                      <a:r>
                        <a:rPr lang="en-GB" sz="1100" b="0" i="0">
                          <a:solidFill>
                            <a:srgbClr val="5C5470"/>
                          </a:solidFill>
                          <a:effectLst/>
                          <a:latin typeface="Raleway" pitchFamily="2" charset="0"/>
                          <a:ea typeface="+mn-ea"/>
                          <a:cs typeface="+mn-cs"/>
                        </a:rPr>
                        <a:t> achieve your goals and targets, whatever they are. Our experts m</a:t>
                      </a:r>
                      <a:r>
                        <a:rPr lang="en-GB" sz="1100" b="0" i="0">
                          <a:solidFill>
                            <a:srgbClr val="5C5470"/>
                          </a:solidFill>
                          <a:effectLst/>
                          <a:latin typeface="Raleway" pitchFamily="2" charset="0"/>
                        </a:rPr>
                        <a:t>ake sure your budget is spent in the correct ways and in the right areas to </a:t>
                      </a:r>
                      <a:r>
                        <a:rPr lang="en-GB" sz="1100" b="1" i="0">
                          <a:solidFill>
                            <a:srgbClr val="5C5470"/>
                          </a:solidFill>
                          <a:effectLst/>
                          <a:latin typeface="Raleway" pitchFamily="2" charset="0"/>
                        </a:rPr>
                        <a:t>generate maximum results and ROI.</a:t>
                      </a:r>
                      <a:endParaRPr lang="en-GB" sz="1100" b="0" i="0">
                        <a:solidFill>
                          <a:srgbClr val="5C5470"/>
                        </a:solidFill>
                        <a:effectLst/>
                        <a:latin typeface="Raleway" pitchFamily="2" charset="0"/>
                      </a:endParaRP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60008"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0474988"/>
                  </a:ext>
                </a:extLst>
              </a:tr>
              <a:tr h="1142834">
                <a:tc>
                  <a:txBody>
                    <a:bodyPr/>
                    <a:lstStyle/>
                    <a:p>
                      <a:pPr lvl="0" algn="l">
                        <a:buNone/>
                      </a:pPr>
                      <a:r>
                        <a:rPr lang="en-GB" sz="1100" b="0" i="0">
                          <a:solidFill>
                            <a:srgbClr val="5C5470"/>
                          </a:solidFill>
                          <a:effectLst/>
                          <a:latin typeface="Raleway" pitchFamily="2" charset="0"/>
                          <a:ea typeface="+mn-ea"/>
                          <a:cs typeface="+mn-cs"/>
                        </a:rPr>
                        <a:t>I need to ensure all of my suppliers are able to meet our compliance needs. </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i="0">
                          <a:solidFill>
                            <a:srgbClr val="5C5470"/>
                          </a:solidFill>
                          <a:effectLst/>
                          <a:latin typeface="Raleway" pitchFamily="2" charset="0"/>
                          <a:ea typeface="+mn-ea"/>
                          <a:cs typeface="+mn-cs"/>
                        </a:rPr>
                        <a:t> By blending emotional understanding and extensive expertise, we’ve not only </a:t>
                      </a:r>
                      <a:r>
                        <a:rPr lang="en-GB" sz="1100" b="1" i="0">
                          <a:solidFill>
                            <a:srgbClr val="5C5470"/>
                          </a:solidFill>
                          <a:effectLst/>
                          <a:latin typeface="Raleway" pitchFamily="2" charset="0"/>
                          <a:ea typeface="+mn-ea"/>
                          <a:cs typeface="+mn-cs"/>
                        </a:rPr>
                        <a:t>supported and empowered global brands </a:t>
                      </a:r>
                      <a:r>
                        <a:rPr lang="en-GB" sz="1100" b="0" i="0">
                          <a:solidFill>
                            <a:srgbClr val="5C5470"/>
                          </a:solidFill>
                          <a:effectLst/>
                          <a:latin typeface="Raleway" pitchFamily="2" charset="0"/>
                          <a:ea typeface="+mn-ea"/>
                          <a:cs typeface="+mn-cs"/>
                        </a:rPr>
                        <a:t>to accelerate their business growth, but we’ve also retained their partnerships thanks to our </a:t>
                      </a:r>
                      <a:r>
                        <a:rPr lang="en-GB" sz="1100" b="1" i="0">
                          <a:solidFill>
                            <a:srgbClr val="5C5470"/>
                          </a:solidFill>
                          <a:effectLst/>
                          <a:latin typeface="Raleway" pitchFamily="2" charset="0"/>
                          <a:ea typeface="+mn-ea"/>
                          <a:cs typeface="+mn-cs"/>
                        </a:rPr>
                        <a:t>award-winning capabilities </a:t>
                      </a:r>
                      <a:r>
                        <a:rPr lang="en-GB" sz="1100" b="0" i="0">
                          <a:solidFill>
                            <a:srgbClr val="5C5470"/>
                          </a:solidFill>
                          <a:effectLst/>
                          <a:latin typeface="Raleway" pitchFamily="2" charset="0"/>
                          <a:ea typeface="+mn-ea"/>
                          <a:cs typeface="+mn-cs"/>
                        </a:rPr>
                        <a:t>in strategy &amp; research, content &amp; creative, and data &amp; delivery. Whatever your challenge and whatever your goals, you can </a:t>
                      </a:r>
                      <a:r>
                        <a:rPr lang="en-GB" sz="1100" b="1" i="0">
                          <a:solidFill>
                            <a:srgbClr val="5C5470"/>
                          </a:solidFill>
                          <a:effectLst/>
                          <a:latin typeface="Raleway" pitchFamily="2" charset="0"/>
                          <a:ea typeface="+mn-ea"/>
                          <a:cs typeface="+mn-cs"/>
                        </a:rPr>
                        <a:t>rest assured </a:t>
                      </a:r>
                      <a:r>
                        <a:rPr lang="en-GB" sz="1100" b="0" i="0">
                          <a:solidFill>
                            <a:srgbClr val="5C5470"/>
                          </a:solidFill>
                          <a:effectLst/>
                          <a:latin typeface="Raleway" pitchFamily="2" charset="0"/>
                          <a:ea typeface="+mn-ea"/>
                          <a:cs typeface="+mn-cs"/>
                        </a:rPr>
                        <a:t>that we will have experienced similar in the past and will know the best way to help you succeed.</a:t>
                      </a:r>
                    </a:p>
                  </a:txBody>
                  <a:tcPr marL="137724" marR="137724" marT="68862" marB="68862" anchor="ctr">
                    <a:lnL w="20003" cap="flat" cmpd="sng" algn="ctr">
                      <a:solidFill>
                        <a:srgbClr val="FFFFFF"/>
                      </a:solidFill>
                      <a:prstDash val="solid"/>
                      <a:round/>
                      <a:headEnd type="none" w="med" len="med"/>
                      <a:tailEnd type="none" w="med" len="med"/>
                    </a:lnL>
                    <a:lnR w="20003"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7961343"/>
                  </a:ext>
                </a:extLst>
              </a:tr>
              <a:tr h="995431">
                <a:tc>
                  <a:txBody>
                    <a:bodyPr/>
                    <a:lstStyle/>
                    <a:p>
                      <a:pPr lvl="0" algn="l">
                        <a:buNone/>
                      </a:pPr>
                      <a:r>
                        <a:rPr lang="en-GB" sz="1100" b="0" i="0">
                          <a:solidFill>
                            <a:srgbClr val="5C5470"/>
                          </a:solidFill>
                          <a:effectLst/>
                          <a:latin typeface="Raleway" pitchFamily="2" charset="0"/>
                          <a:ea typeface="+mn-ea"/>
                          <a:cs typeface="+mn-cs"/>
                        </a:rPr>
                        <a:t>I need to ensure the financial security of our suppliers.</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100" b="0" i="0">
                          <a:solidFill>
                            <a:srgbClr val="5C5470"/>
                          </a:solidFill>
                          <a:effectLst/>
                          <a:latin typeface="Raleway" pitchFamily="2" charset="0"/>
                          <a:ea typeface="+mn-ea"/>
                          <a:cs typeface="+mn-cs"/>
                        </a:rPr>
                        <a:t>ReallyB2B is part of the Xeim Group, the marketing arm of Centaur Media. This division of the business also </a:t>
                      </a:r>
                      <a:r>
                        <a:rPr lang="en-GB" sz="1100" b="1" i="0">
                          <a:solidFill>
                            <a:srgbClr val="5C5470"/>
                          </a:solidFill>
                          <a:effectLst/>
                          <a:latin typeface="Raleway" pitchFamily="2" charset="0"/>
                          <a:ea typeface="+mn-ea"/>
                          <a:cs typeface="+mn-cs"/>
                        </a:rPr>
                        <a:t>includes well-known and respected brands </a:t>
                      </a:r>
                      <a:r>
                        <a:rPr lang="en-GB" sz="1100" b="0" i="0">
                          <a:solidFill>
                            <a:srgbClr val="5C5470"/>
                          </a:solidFill>
                          <a:effectLst/>
                          <a:latin typeface="Raleway" pitchFamily="2" charset="0"/>
                          <a:ea typeface="+mn-ea"/>
                          <a:cs typeface="+mn-cs"/>
                        </a:rPr>
                        <a:t>such as Marketing Week, Econsultancy, Creative Review and the Festival of Marketing. So whilst you are partnering with </a:t>
                      </a:r>
                      <a:r>
                        <a:rPr lang="en-GB" sz="1100" b="0" i="1">
                          <a:solidFill>
                            <a:srgbClr val="5C5470"/>
                          </a:solidFill>
                          <a:effectLst/>
                          <a:latin typeface="Raleway" pitchFamily="2" charset="0"/>
                          <a:ea typeface="+mn-ea"/>
                          <a:cs typeface="+mn-cs"/>
                        </a:rPr>
                        <a:t>the</a:t>
                      </a:r>
                      <a:r>
                        <a:rPr lang="en-GB" sz="1100" b="0" i="0">
                          <a:solidFill>
                            <a:srgbClr val="5C5470"/>
                          </a:solidFill>
                          <a:effectLst/>
                          <a:latin typeface="Raleway" pitchFamily="2" charset="0"/>
                          <a:ea typeface="+mn-ea"/>
                          <a:cs typeface="+mn-cs"/>
                        </a:rPr>
                        <a:t> award-winning B2B marketing solutions agency, you can </a:t>
                      </a:r>
                      <a:r>
                        <a:rPr lang="en-GB" sz="1100" b="1" i="0">
                          <a:solidFill>
                            <a:srgbClr val="5C5470"/>
                          </a:solidFill>
                          <a:effectLst/>
                          <a:latin typeface="Raleway" pitchFamily="2" charset="0"/>
                          <a:ea typeface="+mn-ea"/>
                          <a:cs typeface="+mn-cs"/>
                        </a:rPr>
                        <a:t>rest assured </a:t>
                      </a:r>
                      <a:r>
                        <a:rPr lang="en-GB" sz="1100" b="0" i="0">
                          <a:solidFill>
                            <a:srgbClr val="5C5470"/>
                          </a:solidFill>
                          <a:effectLst/>
                          <a:latin typeface="Raleway" pitchFamily="2" charset="0"/>
                          <a:ea typeface="+mn-ea"/>
                          <a:cs typeface="+mn-cs"/>
                        </a:rPr>
                        <a:t>that we are also backed by a </a:t>
                      </a:r>
                      <a:r>
                        <a:rPr lang="en-GB" sz="1100" b="1" i="0">
                          <a:solidFill>
                            <a:srgbClr val="5C5470"/>
                          </a:solidFill>
                          <a:effectLst/>
                          <a:latin typeface="Raleway" pitchFamily="2" charset="0"/>
                          <a:ea typeface="+mn-ea"/>
                          <a:cs typeface="+mn-cs"/>
                        </a:rPr>
                        <a:t>large-scale, successful media organisation</a:t>
                      </a:r>
                      <a:r>
                        <a:rPr lang="en-GB" sz="1100" b="0" i="0">
                          <a:solidFill>
                            <a:srgbClr val="5C5470"/>
                          </a:solidFill>
                          <a:effectLst/>
                          <a:latin typeface="Raleway" pitchFamily="2" charset="0"/>
                          <a:ea typeface="+mn-ea"/>
                          <a:cs typeface="+mn-cs"/>
                        </a:rPr>
                        <a:t>.</a:t>
                      </a:r>
                    </a:p>
                  </a:txBody>
                  <a:tcPr marL="137724" marR="137724" marT="68862" marB="68862" anchor="ctr">
                    <a:lnL w="20002">
                      <a:solidFill>
                        <a:srgbClr val="FFFFFF"/>
                      </a:solidFill>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1402790"/>
                  </a:ext>
                </a:extLst>
              </a:tr>
              <a:tr h="700623">
                <a:tc>
                  <a:txBody>
                    <a:bodyPr/>
                    <a:lstStyle/>
                    <a:p>
                      <a:pPr lvl="0" algn="l">
                        <a:buNone/>
                      </a:pPr>
                      <a:r>
                        <a:rPr lang="en-GB" sz="1100" b="0" i="0">
                          <a:solidFill>
                            <a:srgbClr val="5C5470"/>
                          </a:solidFill>
                          <a:effectLst/>
                          <a:latin typeface="Raleway" pitchFamily="2" charset="0"/>
                          <a:ea typeface="+mn-ea"/>
                          <a:cs typeface="+mn-cs"/>
                        </a:rPr>
                        <a:t>I need a seamless integration of new technologies and suppliers.</a:t>
                      </a:r>
                    </a:p>
                  </a:txBody>
                  <a:tcPr marL="137724" marR="137724" marT="68862" marB="68862" anchor="ctr">
                    <a:lnL w="20002" cap="flat" cmpd="sng" algn="ctr">
                      <a:solidFill>
                        <a:srgbClr val="FFFFFF"/>
                      </a:solidFill>
                      <a:prstDash val="solid"/>
                      <a:round/>
                      <a:headEnd type="none" w="med" len="med"/>
                      <a:tailEnd type="none" w="med" len="med"/>
                    </a:lnL>
                    <a:lnR w="20002" cap="flat" cmpd="sng" algn="ctr">
                      <a:solidFill>
                        <a:srgbClr val="FFFFFF"/>
                      </a:solidFill>
                      <a:prstDash val="solid"/>
                      <a:round/>
                      <a:headEnd type="none" w="med" len="med"/>
                      <a:tailEnd type="none" w="med" len="med"/>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tc>
                  <a:txBody>
                    <a:bodyPr/>
                    <a:lstStyle/>
                    <a:p>
                      <a:pPr lvl="0" algn="ctr">
                        <a:buNone/>
                      </a:pPr>
                      <a:r>
                        <a:rPr lang="en-GB" sz="1100" b="0" i="0">
                          <a:solidFill>
                            <a:srgbClr val="5C5470"/>
                          </a:solidFill>
                          <a:effectLst/>
                          <a:latin typeface="Raleway" pitchFamily="2" charset="0"/>
                          <a:ea typeface="+mn-ea"/>
                          <a:cs typeface="+mn-cs"/>
                        </a:rPr>
                        <a:t>We have spent 15+ years refining our strategies and specialisations to build the industry’s strongest and </a:t>
                      </a:r>
                      <a:r>
                        <a:rPr lang="en-GB" sz="1100" b="1" i="0">
                          <a:solidFill>
                            <a:srgbClr val="5C5470"/>
                          </a:solidFill>
                          <a:effectLst/>
                          <a:latin typeface="Raleway" pitchFamily="2" charset="0"/>
                          <a:ea typeface="+mn-ea"/>
                          <a:cs typeface="+mn-cs"/>
                        </a:rPr>
                        <a:t>most capable team of experts</a:t>
                      </a:r>
                      <a:r>
                        <a:rPr lang="en-GB" sz="1100" b="0" i="0">
                          <a:solidFill>
                            <a:srgbClr val="5C5470"/>
                          </a:solidFill>
                          <a:effectLst/>
                          <a:latin typeface="Raleway" pitchFamily="2" charset="0"/>
                          <a:ea typeface="+mn-ea"/>
                          <a:cs typeface="+mn-cs"/>
                        </a:rPr>
                        <a:t>. With global brands making up our client list, there are very few (if any) scenarios that we have not only experienced, but also created innovative solutions for. The result is that when you partner with ReallyB2B, you can </a:t>
                      </a:r>
                      <a:r>
                        <a:rPr lang="en-GB" sz="1100" b="1" i="0">
                          <a:solidFill>
                            <a:srgbClr val="5C5470"/>
                          </a:solidFill>
                          <a:effectLst/>
                          <a:latin typeface="Raleway" pitchFamily="2" charset="0"/>
                          <a:ea typeface="+mn-ea"/>
                          <a:cs typeface="+mn-cs"/>
                        </a:rPr>
                        <a:t>rest assured </a:t>
                      </a:r>
                      <a:r>
                        <a:rPr lang="en-GB" sz="1100" b="0" i="0">
                          <a:solidFill>
                            <a:srgbClr val="5C5470"/>
                          </a:solidFill>
                          <a:effectLst/>
                          <a:latin typeface="Raleway" pitchFamily="2" charset="0"/>
                          <a:ea typeface="+mn-ea"/>
                          <a:cs typeface="+mn-cs"/>
                        </a:rPr>
                        <a:t>that our experts will quickly get to work as an extension of your existing team, and help you </a:t>
                      </a:r>
                      <a:r>
                        <a:rPr lang="en-GB" sz="1100" b="1" i="0">
                          <a:solidFill>
                            <a:srgbClr val="5C5470"/>
                          </a:solidFill>
                          <a:effectLst/>
                          <a:latin typeface="Raleway" pitchFamily="2" charset="0"/>
                          <a:ea typeface="+mn-ea"/>
                          <a:cs typeface="+mn-cs"/>
                        </a:rPr>
                        <a:t>efficiently achieve your goals</a:t>
                      </a:r>
                      <a:r>
                        <a:rPr lang="en-GB" sz="1100" b="0" i="0">
                          <a:solidFill>
                            <a:srgbClr val="5C5470"/>
                          </a:solidFill>
                          <a:effectLst/>
                          <a:latin typeface="Raleway" pitchFamily="2" charset="0"/>
                          <a:ea typeface="+mn-ea"/>
                          <a:cs typeface="+mn-cs"/>
                        </a:rPr>
                        <a:t>.</a:t>
                      </a:r>
                    </a:p>
                  </a:txBody>
                  <a:tcPr marL="137724" marR="137724" marT="68862" marB="68862" anchor="ctr">
                    <a:lnL w="20002" cap="flat" cmpd="sng" algn="ctr">
                      <a:solidFill>
                        <a:srgbClr val="FFFFFF"/>
                      </a:solidFill>
                      <a:prstDash val="solid"/>
                      <a:round/>
                      <a:headEnd type="none" w="med" len="med"/>
                      <a:tailEnd type="none" w="med" len="med"/>
                    </a:lnL>
                    <a:lnR w="20002">
                      <a:solidFill>
                        <a:srgbClr val="FFFFFF"/>
                      </a:solidFill>
                    </a:lnR>
                    <a:lnT w="20003" cap="flat" cmpd="sng" algn="ctr">
                      <a:solidFill>
                        <a:srgbClr val="FFFFFF"/>
                      </a:solidFill>
                      <a:prstDash val="solid"/>
                      <a:round/>
                      <a:headEnd type="none" w="med" len="med"/>
                      <a:tailEnd type="none" w="med" len="med"/>
                    </a:lnT>
                    <a:lnB w="20003" cap="flat" cmpd="sng" algn="ctr">
                      <a:solidFill>
                        <a:srgbClr val="FFFFFF"/>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71930794"/>
                  </a:ext>
                </a:extLst>
              </a:tr>
            </a:tbl>
          </a:graphicData>
        </a:graphic>
      </p:graphicFrame>
    </p:spTree>
    <p:extLst>
      <p:ext uri="{BB962C8B-B14F-4D97-AF65-F5344CB8AC3E}">
        <p14:creationId xmlns:p14="http://schemas.microsoft.com/office/powerpoint/2010/main" val="1081019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CC8D42-E246-4BD9-9F75-18B202018017}"/>
              </a:ext>
            </a:extLst>
          </p:cNvPr>
          <p:cNvSpPr>
            <a:spLocks noGrp="1"/>
          </p:cNvSpPr>
          <p:nvPr>
            <p:ph type="body" sz="quarter" idx="10"/>
          </p:nvPr>
        </p:nvSpPr>
        <p:spPr/>
        <p:txBody>
          <a:bodyPr>
            <a:normAutofit/>
          </a:bodyPr>
          <a:lstStyle/>
          <a:p>
            <a:r>
              <a:rPr lang="en-GB" sz="2800"/>
              <a:t>7. Brand Facets </a:t>
            </a:r>
          </a:p>
        </p:txBody>
      </p:sp>
      <p:sp>
        <p:nvSpPr>
          <p:cNvPr id="4" name="Text Placeholder 3">
            <a:extLst>
              <a:ext uri="{FF2B5EF4-FFF2-40B4-BE49-F238E27FC236}">
                <a16:creationId xmlns:a16="http://schemas.microsoft.com/office/drawing/2014/main" id="{9BC90EA6-9811-4523-9AAF-51C97EE492C9}"/>
              </a:ext>
            </a:extLst>
          </p:cNvPr>
          <p:cNvSpPr>
            <a:spLocks noGrp="1"/>
          </p:cNvSpPr>
          <p:nvPr>
            <p:ph type="body" sz="quarter" idx="11"/>
          </p:nvPr>
        </p:nvSpPr>
        <p:spPr>
          <a:xfrm>
            <a:off x="704850" y="1256400"/>
            <a:ext cx="9124949" cy="366252"/>
          </a:xfrm>
        </p:spPr>
        <p:txBody>
          <a:bodyPr/>
          <a:lstStyle/>
          <a:p>
            <a:r>
              <a:rPr lang="en-GB" sz="1400">
                <a:latin typeface="Raleway" pitchFamily="2" charset="0"/>
              </a:rPr>
              <a:t>How we should be seen by clients, potential employees and the industry</a:t>
            </a:r>
          </a:p>
          <a:p>
            <a:endParaRPr lang="en-GB" sz="1400">
              <a:latin typeface="Raleway" pitchFamily="2" charset="0"/>
            </a:endParaRPr>
          </a:p>
        </p:txBody>
      </p:sp>
      <p:sp>
        <p:nvSpPr>
          <p:cNvPr id="6" name="Isosceles Triangle 5">
            <a:extLst>
              <a:ext uri="{FF2B5EF4-FFF2-40B4-BE49-F238E27FC236}">
                <a16:creationId xmlns:a16="http://schemas.microsoft.com/office/drawing/2014/main" id="{B4E45847-B0D0-40D5-BBB1-A9C64501E237}"/>
              </a:ext>
            </a:extLst>
          </p:cNvPr>
          <p:cNvSpPr/>
          <p:nvPr/>
        </p:nvSpPr>
        <p:spPr>
          <a:xfrm>
            <a:off x="4602334" y="2264740"/>
            <a:ext cx="3018831" cy="2069246"/>
          </a:xfrm>
          <a:prstGeom prst="triangle">
            <a:avLst/>
          </a:prstGeom>
          <a:solidFill>
            <a:srgbClr val="422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68CBFAE7-AC5A-48F5-894B-DB2E80F36AF8}"/>
              </a:ext>
            </a:extLst>
          </p:cNvPr>
          <p:cNvSpPr txBox="1"/>
          <p:nvPr/>
        </p:nvSpPr>
        <p:spPr>
          <a:xfrm rot="18382235">
            <a:off x="3803587" y="2855526"/>
            <a:ext cx="2517862" cy="499665"/>
          </a:xfrm>
          <a:prstGeom prst="rect">
            <a:avLst/>
          </a:prstGeom>
        </p:spPr>
        <p:txBody>
          <a:bodyPr vert="horz" wrap="square" lIns="91440" tIns="45720" rIns="91440" bIns="45720" rtlCol="0" anchor="t">
            <a:normAutofit/>
          </a:bodyPr>
          <a:lstStyle/>
          <a:p>
            <a:pPr algn="ctr"/>
            <a:r>
              <a:rPr lang="en-GB" b="1">
                <a:solidFill>
                  <a:srgbClr val="735C8E"/>
                </a:solidFill>
                <a:latin typeface="Raleway" pitchFamily="2" charset="0"/>
              </a:rPr>
              <a:t>EMPLOYEE</a:t>
            </a:r>
          </a:p>
        </p:txBody>
      </p:sp>
      <p:sp>
        <p:nvSpPr>
          <p:cNvPr id="8" name="TextBox 7">
            <a:extLst>
              <a:ext uri="{FF2B5EF4-FFF2-40B4-BE49-F238E27FC236}">
                <a16:creationId xmlns:a16="http://schemas.microsoft.com/office/drawing/2014/main" id="{C47A8D63-D201-4E49-BA37-CEF1A9FA23BF}"/>
              </a:ext>
            </a:extLst>
          </p:cNvPr>
          <p:cNvSpPr txBox="1"/>
          <p:nvPr/>
        </p:nvSpPr>
        <p:spPr>
          <a:xfrm>
            <a:off x="4602334" y="4459599"/>
            <a:ext cx="2991775" cy="641666"/>
          </a:xfrm>
          <a:prstGeom prst="rect">
            <a:avLst/>
          </a:prstGeom>
        </p:spPr>
        <p:txBody>
          <a:bodyPr vert="horz" wrap="square" lIns="91440" tIns="45720" rIns="91440" bIns="45720" rtlCol="0" anchor="t">
            <a:normAutofit/>
          </a:bodyPr>
          <a:lstStyle/>
          <a:p>
            <a:pPr algn="ctr"/>
            <a:r>
              <a:rPr lang="en-GB" b="1">
                <a:solidFill>
                  <a:srgbClr val="735C8E"/>
                </a:solidFill>
                <a:latin typeface="Raleway" pitchFamily="2" charset="0"/>
              </a:rPr>
              <a:t>AGENCY WORLD</a:t>
            </a:r>
          </a:p>
        </p:txBody>
      </p:sp>
      <p:sp>
        <p:nvSpPr>
          <p:cNvPr id="9" name="TextBox 8">
            <a:extLst>
              <a:ext uri="{FF2B5EF4-FFF2-40B4-BE49-F238E27FC236}">
                <a16:creationId xmlns:a16="http://schemas.microsoft.com/office/drawing/2014/main" id="{32A11B3C-EDCF-4A02-80A1-669ABA5FBCD8}"/>
              </a:ext>
            </a:extLst>
          </p:cNvPr>
          <p:cNvSpPr txBox="1"/>
          <p:nvPr/>
        </p:nvSpPr>
        <p:spPr>
          <a:xfrm rot="3205070">
            <a:off x="5659670" y="3017483"/>
            <a:ext cx="2991775" cy="418542"/>
          </a:xfrm>
          <a:prstGeom prst="rect">
            <a:avLst/>
          </a:prstGeom>
        </p:spPr>
        <p:txBody>
          <a:bodyPr vert="horz" wrap="square" lIns="91440" tIns="45720" rIns="91440" bIns="45720" rtlCol="0" anchor="t">
            <a:normAutofit/>
          </a:bodyPr>
          <a:lstStyle/>
          <a:p>
            <a:pPr algn="ctr"/>
            <a:r>
              <a:rPr lang="en-GB" b="1">
                <a:solidFill>
                  <a:srgbClr val="735C8E"/>
                </a:solidFill>
                <a:latin typeface="Raleway" pitchFamily="2" charset="0"/>
              </a:rPr>
              <a:t>CLIENT</a:t>
            </a:r>
          </a:p>
        </p:txBody>
      </p:sp>
      <p:sp>
        <p:nvSpPr>
          <p:cNvPr id="11" name="TextBox 10">
            <a:extLst>
              <a:ext uri="{FF2B5EF4-FFF2-40B4-BE49-F238E27FC236}">
                <a16:creationId xmlns:a16="http://schemas.microsoft.com/office/drawing/2014/main" id="{77F87F78-7D5B-4C3D-85F8-A8A3D93438C1}"/>
              </a:ext>
            </a:extLst>
          </p:cNvPr>
          <p:cNvSpPr txBox="1"/>
          <p:nvPr/>
        </p:nvSpPr>
        <p:spPr>
          <a:xfrm>
            <a:off x="1109791" y="2151275"/>
            <a:ext cx="2871537" cy="2308324"/>
          </a:xfrm>
          <a:prstGeom prst="rect">
            <a:avLst/>
          </a:prstGeom>
          <a:noFill/>
        </p:spPr>
        <p:txBody>
          <a:bodyPr wrap="square">
            <a:spAutoFit/>
          </a:bodyPr>
          <a:lstStyle/>
          <a:p>
            <a:pPr algn="ctr"/>
            <a:r>
              <a:rPr lang="en-GB" sz="1600">
                <a:solidFill>
                  <a:srgbClr val="5C5470"/>
                </a:solidFill>
                <a:latin typeface="Raleway" pitchFamily="2" charset="0"/>
              </a:rPr>
              <a:t>Creative, challenging, supportive, diversity of thinking, flexible and a focus on work-life balance, fun, </a:t>
            </a:r>
          </a:p>
          <a:p>
            <a:pPr algn="ctr"/>
            <a:r>
              <a:rPr lang="en-GB" sz="1600">
                <a:solidFill>
                  <a:srgbClr val="5C5470"/>
                </a:solidFill>
                <a:latin typeface="Raleway" pitchFamily="2" charset="0"/>
              </a:rPr>
              <a:t>family vibe</a:t>
            </a:r>
          </a:p>
          <a:p>
            <a:pPr algn="ctr"/>
            <a:endParaRPr lang="en-GB" sz="1200">
              <a:solidFill>
                <a:srgbClr val="5C5470"/>
              </a:solidFill>
              <a:latin typeface="Raleway" pitchFamily="2" charset="0"/>
            </a:endParaRPr>
          </a:p>
          <a:p>
            <a:pPr algn="ctr"/>
            <a:r>
              <a:rPr lang="en-GB" sz="1600">
                <a:solidFill>
                  <a:srgbClr val="5C5470"/>
                </a:solidFill>
                <a:latin typeface="Raleway" pitchFamily="2" charset="0"/>
              </a:rPr>
              <a:t>Opportunities for growth</a:t>
            </a:r>
            <a:br>
              <a:rPr lang="en-GB" sz="1600">
                <a:solidFill>
                  <a:srgbClr val="5C5470"/>
                </a:solidFill>
                <a:latin typeface="Raleway" pitchFamily="2" charset="0"/>
              </a:rPr>
            </a:br>
            <a:r>
              <a:rPr lang="en-GB" sz="1600">
                <a:solidFill>
                  <a:srgbClr val="5C5470"/>
                </a:solidFill>
                <a:latin typeface="Raleway" pitchFamily="2" charset="0"/>
              </a:rPr>
              <a:t>Great L&amp;D options</a:t>
            </a:r>
            <a:br>
              <a:rPr lang="en-GB" sz="1600">
                <a:solidFill>
                  <a:srgbClr val="5C5470"/>
                </a:solidFill>
                <a:latin typeface="Raleway" pitchFamily="2" charset="0"/>
              </a:rPr>
            </a:br>
            <a:r>
              <a:rPr lang="en-GB" sz="1600">
                <a:solidFill>
                  <a:srgbClr val="5C5470"/>
                </a:solidFill>
                <a:latin typeface="Raleway" pitchFamily="2" charset="0"/>
              </a:rPr>
              <a:t>Camaraderie</a:t>
            </a:r>
          </a:p>
        </p:txBody>
      </p:sp>
      <p:sp>
        <p:nvSpPr>
          <p:cNvPr id="13" name="TextBox 12">
            <a:extLst>
              <a:ext uri="{FF2B5EF4-FFF2-40B4-BE49-F238E27FC236}">
                <a16:creationId xmlns:a16="http://schemas.microsoft.com/office/drawing/2014/main" id="{0AFB481B-E3B9-4CB6-8343-1DEAA39ED7FB}"/>
              </a:ext>
            </a:extLst>
          </p:cNvPr>
          <p:cNvSpPr txBox="1"/>
          <p:nvPr/>
        </p:nvSpPr>
        <p:spPr>
          <a:xfrm>
            <a:off x="8001000" y="2277325"/>
            <a:ext cx="3180980" cy="1754326"/>
          </a:xfrm>
          <a:prstGeom prst="rect">
            <a:avLst/>
          </a:prstGeom>
          <a:noFill/>
        </p:spPr>
        <p:txBody>
          <a:bodyPr wrap="square">
            <a:spAutoFit/>
          </a:bodyPr>
          <a:lstStyle/>
          <a:p>
            <a:pPr algn="ctr"/>
            <a:r>
              <a:rPr lang="en-GB" sz="1600">
                <a:solidFill>
                  <a:srgbClr val="5C5470"/>
                </a:solidFill>
                <a:latin typeface="Raleway" pitchFamily="2" charset="0"/>
              </a:rPr>
              <a:t>The go-to B2B marketing experts! </a:t>
            </a:r>
          </a:p>
          <a:p>
            <a:pPr algn="ctr"/>
            <a:endParaRPr lang="en-GB" sz="1200">
              <a:solidFill>
                <a:srgbClr val="5C5470"/>
              </a:solidFill>
              <a:latin typeface="Raleway" pitchFamily="2" charset="0"/>
            </a:endParaRPr>
          </a:p>
          <a:p>
            <a:pPr algn="ctr"/>
            <a:r>
              <a:rPr lang="en-GB" sz="1600">
                <a:solidFill>
                  <a:srgbClr val="5C5470"/>
                </a:solidFill>
                <a:latin typeface="Raleway" pitchFamily="2" charset="0"/>
              </a:rPr>
              <a:t>Trusted by brands to uncover insights, create award-winning campaigns, and accelerate business growth</a:t>
            </a:r>
          </a:p>
        </p:txBody>
      </p:sp>
      <p:sp>
        <p:nvSpPr>
          <p:cNvPr id="14" name="TextBox 13">
            <a:extLst>
              <a:ext uri="{FF2B5EF4-FFF2-40B4-BE49-F238E27FC236}">
                <a16:creationId xmlns:a16="http://schemas.microsoft.com/office/drawing/2014/main" id="{C5848F90-37AC-4FFB-8BEC-75B308792B8C}"/>
              </a:ext>
            </a:extLst>
          </p:cNvPr>
          <p:cNvSpPr txBox="1"/>
          <p:nvPr/>
        </p:nvSpPr>
        <p:spPr>
          <a:xfrm>
            <a:off x="2797049" y="4916586"/>
            <a:ext cx="6629400" cy="1369606"/>
          </a:xfrm>
          <a:prstGeom prst="rect">
            <a:avLst/>
          </a:prstGeom>
          <a:noFill/>
        </p:spPr>
        <p:txBody>
          <a:bodyPr wrap="square">
            <a:spAutoFit/>
          </a:bodyPr>
          <a:lstStyle/>
          <a:p>
            <a:pPr algn="ctr"/>
            <a:r>
              <a:rPr lang="en-GB" sz="1600" spc="0">
                <a:solidFill>
                  <a:srgbClr val="5C5470"/>
                </a:solidFill>
                <a:latin typeface="Raleway" pitchFamily="2" charset="0"/>
              </a:rPr>
              <a:t>ReallyB2B is </a:t>
            </a:r>
            <a:r>
              <a:rPr lang="en-GB" sz="1600" b="1" spc="0">
                <a:solidFill>
                  <a:srgbClr val="5C5470"/>
                </a:solidFill>
                <a:latin typeface="Raleway" pitchFamily="2" charset="0"/>
              </a:rPr>
              <a:t>the</a:t>
            </a:r>
            <a:r>
              <a:rPr lang="en-GB" sz="1600" spc="0">
                <a:solidFill>
                  <a:srgbClr val="5C5470"/>
                </a:solidFill>
                <a:latin typeface="Raleway" pitchFamily="2" charset="0"/>
              </a:rPr>
              <a:t> award-winning, </a:t>
            </a:r>
          </a:p>
          <a:p>
            <a:pPr algn="ctr"/>
            <a:r>
              <a:rPr lang="en-GB" sz="1600" spc="0">
                <a:solidFill>
                  <a:srgbClr val="5C5470"/>
                </a:solidFill>
                <a:latin typeface="Raleway" pitchFamily="2" charset="0"/>
              </a:rPr>
              <a:t>B2B marketing solutions agency</a:t>
            </a:r>
          </a:p>
          <a:p>
            <a:pPr algn="ctr"/>
            <a:endParaRPr lang="en-GB" sz="300" spc="0">
              <a:solidFill>
                <a:srgbClr val="5C5470"/>
              </a:solidFill>
              <a:latin typeface="Raleway" pitchFamily="2" charset="0"/>
            </a:endParaRPr>
          </a:p>
          <a:p>
            <a:pPr algn="ctr"/>
            <a:r>
              <a:rPr lang="en-GB" sz="1600" spc="0">
                <a:solidFill>
                  <a:srgbClr val="5C5470"/>
                </a:solidFill>
                <a:latin typeface="Raleway" pitchFamily="2" charset="0"/>
              </a:rPr>
              <a:t>- blending emotional understanding and extensive marketing expertise to uncover insights, create engaging content, and help customers grow with results-driven campaigns.</a:t>
            </a:r>
            <a:endParaRPr lang="en-GB" sz="1600">
              <a:solidFill>
                <a:srgbClr val="5C5470"/>
              </a:solidFill>
              <a:highlight>
                <a:srgbClr val="FFFF00"/>
              </a:highlight>
              <a:latin typeface="Raleway" pitchFamily="2" charset="0"/>
            </a:endParaRPr>
          </a:p>
        </p:txBody>
      </p:sp>
    </p:spTree>
    <p:extLst>
      <p:ext uri="{BB962C8B-B14F-4D97-AF65-F5344CB8AC3E}">
        <p14:creationId xmlns:p14="http://schemas.microsoft.com/office/powerpoint/2010/main" val="1588888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C5953-B8A6-469F-A277-606F03E9C91E}"/>
              </a:ext>
            </a:extLst>
          </p:cNvPr>
          <p:cNvSpPr>
            <a:spLocks noGrp="1"/>
          </p:cNvSpPr>
          <p:nvPr>
            <p:ph type="body" sz="quarter" idx="10"/>
          </p:nvPr>
        </p:nvSpPr>
        <p:spPr/>
        <p:txBody>
          <a:bodyPr/>
          <a:lstStyle/>
          <a:p>
            <a:r>
              <a:rPr lang="en-GB"/>
              <a:t>8. Role of Xeim </a:t>
            </a:r>
          </a:p>
        </p:txBody>
      </p:sp>
      <p:sp>
        <p:nvSpPr>
          <p:cNvPr id="3" name="Text Placeholder 2">
            <a:extLst>
              <a:ext uri="{FF2B5EF4-FFF2-40B4-BE49-F238E27FC236}">
                <a16:creationId xmlns:a16="http://schemas.microsoft.com/office/drawing/2014/main" id="{6AA1A30C-5B1E-4A03-BB46-696528F5EAC5}"/>
              </a:ext>
            </a:extLst>
          </p:cNvPr>
          <p:cNvSpPr>
            <a:spLocks noGrp="1"/>
          </p:cNvSpPr>
          <p:nvPr>
            <p:ph type="body" sz="quarter" idx="11"/>
          </p:nvPr>
        </p:nvSpPr>
        <p:spPr>
          <a:xfrm>
            <a:off x="704850" y="1256400"/>
            <a:ext cx="10725149" cy="366252"/>
          </a:xfrm>
        </p:spPr>
        <p:txBody>
          <a:bodyPr/>
          <a:lstStyle/>
          <a:p>
            <a:r>
              <a:rPr lang="en-GB" sz="1400"/>
              <a:t>Xeim is Really’s icing on the cake – access to a wide suite of tools &amp; services dedicated to excellence in marketing. </a:t>
            </a:r>
          </a:p>
        </p:txBody>
      </p:sp>
      <p:pic>
        <p:nvPicPr>
          <p:cNvPr id="6" name="Picture 5">
            <a:extLst>
              <a:ext uri="{FF2B5EF4-FFF2-40B4-BE49-F238E27FC236}">
                <a16:creationId xmlns:a16="http://schemas.microsoft.com/office/drawing/2014/main" id="{85A6CCB0-0006-A62D-4E1D-C46598B4DA74}"/>
              </a:ext>
            </a:extLst>
          </p:cNvPr>
          <p:cNvPicPr>
            <a:picLocks noChangeAspect="1"/>
          </p:cNvPicPr>
          <p:nvPr/>
        </p:nvPicPr>
        <p:blipFill>
          <a:blip r:embed="rId2"/>
          <a:stretch>
            <a:fillRect/>
          </a:stretch>
        </p:blipFill>
        <p:spPr>
          <a:xfrm>
            <a:off x="184836" y="3645591"/>
            <a:ext cx="1733793" cy="297293"/>
          </a:xfrm>
          <a:prstGeom prst="rect">
            <a:avLst/>
          </a:prstGeom>
        </p:spPr>
      </p:pic>
      <p:pic>
        <p:nvPicPr>
          <p:cNvPr id="8" name="Picture 8" descr="ABM Conference 2021: B2B Marketing">
            <a:extLst>
              <a:ext uri="{FF2B5EF4-FFF2-40B4-BE49-F238E27FC236}">
                <a16:creationId xmlns:a16="http://schemas.microsoft.com/office/drawing/2014/main" id="{82EC2E19-5357-100D-385E-1A9EE913ED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3372635"/>
            <a:ext cx="1585228" cy="7068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1FDE4C4-080D-ADAC-07F8-20CFBFF918C5}"/>
              </a:ext>
            </a:extLst>
          </p:cNvPr>
          <p:cNvPicPr>
            <a:picLocks noChangeAspect="1"/>
          </p:cNvPicPr>
          <p:nvPr/>
        </p:nvPicPr>
        <p:blipFill>
          <a:blip r:embed="rId4"/>
          <a:stretch>
            <a:fillRect/>
          </a:stretch>
        </p:blipFill>
        <p:spPr>
          <a:xfrm>
            <a:off x="9438068" y="3580347"/>
            <a:ext cx="979911" cy="362537"/>
          </a:xfrm>
          <a:prstGeom prst="rect">
            <a:avLst/>
          </a:prstGeom>
        </p:spPr>
      </p:pic>
      <p:pic>
        <p:nvPicPr>
          <p:cNvPr id="10" name="Picture 9">
            <a:extLst>
              <a:ext uri="{FF2B5EF4-FFF2-40B4-BE49-F238E27FC236}">
                <a16:creationId xmlns:a16="http://schemas.microsoft.com/office/drawing/2014/main" id="{50B29CA9-76C9-EF2C-EE67-C3CBFA1B6C3D}"/>
              </a:ext>
            </a:extLst>
          </p:cNvPr>
          <p:cNvPicPr>
            <a:picLocks noChangeAspect="1"/>
          </p:cNvPicPr>
          <p:nvPr/>
        </p:nvPicPr>
        <p:blipFill>
          <a:blip r:embed="rId5"/>
          <a:stretch>
            <a:fillRect/>
          </a:stretch>
        </p:blipFill>
        <p:spPr>
          <a:xfrm>
            <a:off x="8618891" y="3429000"/>
            <a:ext cx="666777" cy="665233"/>
          </a:xfrm>
          <a:prstGeom prst="rect">
            <a:avLst/>
          </a:prstGeom>
        </p:spPr>
      </p:pic>
      <p:pic>
        <p:nvPicPr>
          <p:cNvPr id="1030" name="Picture 6" descr="Econsultancy (@Econsultancy) / Twitter">
            <a:extLst>
              <a:ext uri="{FF2B5EF4-FFF2-40B4-BE49-F238E27FC236}">
                <a16:creationId xmlns:a16="http://schemas.microsoft.com/office/drawing/2014/main" id="{05A1F5C9-3970-340A-C757-8A8BE4028E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3123" y="3273212"/>
            <a:ext cx="882516" cy="8825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ini MBA with Mark Ritson (@MWMiniMBA) / Twitter">
            <a:extLst>
              <a:ext uri="{FF2B5EF4-FFF2-40B4-BE49-F238E27FC236}">
                <a16:creationId xmlns:a16="http://schemas.microsoft.com/office/drawing/2014/main" id="{9C80C4BF-38D0-AF7C-ADBD-077FA918673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431" r="13149"/>
          <a:stretch/>
        </p:blipFill>
        <p:spPr bwMode="auto">
          <a:xfrm>
            <a:off x="3168822" y="3273212"/>
            <a:ext cx="856540" cy="118272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verything You Need to Know About Our Rebrand">
            <a:extLst>
              <a:ext uri="{FF2B5EF4-FFF2-40B4-BE49-F238E27FC236}">
                <a16:creationId xmlns:a16="http://schemas.microsoft.com/office/drawing/2014/main" id="{1976D701-8917-3343-1E0A-35DFAA87F13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58032" y="3553609"/>
            <a:ext cx="1673475" cy="34493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F7A0F023-2DEF-0640-426E-AD1253364DA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08165" y="3273212"/>
            <a:ext cx="1482123" cy="9313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4238CD0C-EC71-BE0D-A160-DF29ED9431F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2282" r="31186"/>
          <a:stretch/>
        </p:blipFill>
        <p:spPr>
          <a:xfrm>
            <a:off x="1918629" y="2678691"/>
            <a:ext cx="1096031" cy="2250331"/>
          </a:xfrm>
          <a:prstGeom prst="rect">
            <a:avLst/>
          </a:prstGeom>
        </p:spPr>
      </p:pic>
      <p:sp>
        <p:nvSpPr>
          <p:cNvPr id="16" name="TextBox 15">
            <a:extLst>
              <a:ext uri="{FF2B5EF4-FFF2-40B4-BE49-F238E27FC236}">
                <a16:creationId xmlns:a16="http://schemas.microsoft.com/office/drawing/2014/main" id="{8DD6D4C8-581D-9066-BF7C-BCBEB0820E1E}"/>
              </a:ext>
            </a:extLst>
          </p:cNvPr>
          <p:cNvSpPr txBox="1"/>
          <p:nvPr/>
        </p:nvSpPr>
        <p:spPr>
          <a:xfrm>
            <a:off x="242169" y="4823452"/>
            <a:ext cx="1401488" cy="600164"/>
          </a:xfrm>
          <a:prstGeom prst="rect">
            <a:avLst/>
          </a:prstGeom>
          <a:noFill/>
        </p:spPr>
        <p:txBody>
          <a:bodyPr wrap="square" rtlCol="0" anchor="ctr">
            <a:spAutoFit/>
          </a:bodyPr>
          <a:lstStyle/>
          <a:p>
            <a:pPr algn="ctr"/>
            <a:r>
              <a:rPr lang="en-GB" sz="1100">
                <a:solidFill>
                  <a:srgbClr val="5C5470"/>
                </a:solidFill>
                <a:latin typeface="Raleway" pitchFamily="2" charset="0"/>
              </a:rPr>
              <a:t>Unrivalled authority in marketing </a:t>
            </a:r>
          </a:p>
        </p:txBody>
      </p:sp>
      <p:sp>
        <p:nvSpPr>
          <p:cNvPr id="23" name="TextBox 22">
            <a:extLst>
              <a:ext uri="{FF2B5EF4-FFF2-40B4-BE49-F238E27FC236}">
                <a16:creationId xmlns:a16="http://schemas.microsoft.com/office/drawing/2014/main" id="{915A3161-19E0-27D9-931E-45AB17AF7A6D}"/>
              </a:ext>
            </a:extLst>
          </p:cNvPr>
          <p:cNvSpPr txBox="1"/>
          <p:nvPr/>
        </p:nvSpPr>
        <p:spPr>
          <a:xfrm>
            <a:off x="1849787" y="4816008"/>
            <a:ext cx="1184566" cy="600164"/>
          </a:xfrm>
          <a:prstGeom prst="rect">
            <a:avLst/>
          </a:prstGeom>
          <a:noFill/>
        </p:spPr>
        <p:txBody>
          <a:bodyPr wrap="square" rtlCol="0" anchor="ctr">
            <a:spAutoFit/>
          </a:bodyPr>
          <a:lstStyle/>
          <a:p>
            <a:pPr algn="ctr"/>
            <a:r>
              <a:rPr lang="en-GB" sz="1100">
                <a:solidFill>
                  <a:srgbClr val="5C5470"/>
                </a:solidFill>
                <a:latin typeface="Raleway" pitchFamily="2" charset="0"/>
              </a:rPr>
              <a:t>Industry-leading live content</a:t>
            </a:r>
          </a:p>
        </p:txBody>
      </p:sp>
      <p:sp>
        <p:nvSpPr>
          <p:cNvPr id="24" name="TextBox 23">
            <a:extLst>
              <a:ext uri="{FF2B5EF4-FFF2-40B4-BE49-F238E27FC236}">
                <a16:creationId xmlns:a16="http://schemas.microsoft.com/office/drawing/2014/main" id="{0E647019-1AE3-C6A3-A0C4-8F618ABAC0E5}"/>
              </a:ext>
            </a:extLst>
          </p:cNvPr>
          <p:cNvSpPr txBox="1"/>
          <p:nvPr/>
        </p:nvSpPr>
        <p:spPr>
          <a:xfrm>
            <a:off x="2980952" y="4840532"/>
            <a:ext cx="1184566" cy="600164"/>
          </a:xfrm>
          <a:prstGeom prst="rect">
            <a:avLst/>
          </a:prstGeom>
          <a:noFill/>
        </p:spPr>
        <p:txBody>
          <a:bodyPr wrap="square" rtlCol="0" anchor="ctr">
            <a:spAutoFit/>
          </a:bodyPr>
          <a:lstStyle/>
          <a:p>
            <a:pPr algn="ctr"/>
            <a:r>
              <a:rPr lang="en-GB" sz="1100">
                <a:solidFill>
                  <a:srgbClr val="5C5470"/>
                </a:solidFill>
                <a:latin typeface="Raleway" pitchFamily="2" charset="0"/>
              </a:rPr>
              <a:t>MBA-level marketing training </a:t>
            </a:r>
          </a:p>
        </p:txBody>
      </p:sp>
      <p:sp>
        <p:nvSpPr>
          <p:cNvPr id="25" name="TextBox 24">
            <a:extLst>
              <a:ext uri="{FF2B5EF4-FFF2-40B4-BE49-F238E27FC236}">
                <a16:creationId xmlns:a16="http://schemas.microsoft.com/office/drawing/2014/main" id="{C645CB18-1704-8468-FB19-6D69DC23036E}"/>
              </a:ext>
            </a:extLst>
          </p:cNvPr>
          <p:cNvSpPr txBox="1"/>
          <p:nvPr/>
        </p:nvSpPr>
        <p:spPr>
          <a:xfrm>
            <a:off x="4140398" y="4839616"/>
            <a:ext cx="1561621" cy="600164"/>
          </a:xfrm>
          <a:prstGeom prst="rect">
            <a:avLst/>
          </a:prstGeom>
          <a:noFill/>
        </p:spPr>
        <p:txBody>
          <a:bodyPr wrap="square" rtlCol="0" anchor="ctr">
            <a:spAutoFit/>
          </a:bodyPr>
          <a:lstStyle/>
          <a:p>
            <a:pPr algn="ctr"/>
            <a:r>
              <a:rPr lang="en-GB" sz="1100">
                <a:solidFill>
                  <a:srgbClr val="5C5470"/>
                </a:solidFill>
                <a:latin typeface="Raleway" pitchFamily="2" charset="0"/>
              </a:rPr>
              <a:t>The award-winning B2B marketing solutions agency</a:t>
            </a:r>
          </a:p>
        </p:txBody>
      </p:sp>
      <p:sp>
        <p:nvSpPr>
          <p:cNvPr id="26" name="TextBox 25">
            <a:extLst>
              <a:ext uri="{FF2B5EF4-FFF2-40B4-BE49-F238E27FC236}">
                <a16:creationId xmlns:a16="http://schemas.microsoft.com/office/drawing/2014/main" id="{ACB77C16-5782-D502-74D2-0E5CCCA42E25}"/>
              </a:ext>
            </a:extLst>
          </p:cNvPr>
          <p:cNvSpPr txBox="1"/>
          <p:nvPr/>
        </p:nvSpPr>
        <p:spPr>
          <a:xfrm>
            <a:off x="5623909" y="4816008"/>
            <a:ext cx="1376371" cy="600164"/>
          </a:xfrm>
          <a:prstGeom prst="rect">
            <a:avLst/>
          </a:prstGeom>
          <a:noFill/>
        </p:spPr>
        <p:txBody>
          <a:bodyPr wrap="square" rtlCol="0" anchor="ctr">
            <a:spAutoFit/>
          </a:bodyPr>
          <a:lstStyle/>
          <a:p>
            <a:pPr algn="ctr"/>
            <a:r>
              <a:rPr lang="en-GB" sz="1100">
                <a:solidFill>
                  <a:srgbClr val="5C5470"/>
                </a:solidFill>
                <a:latin typeface="Raleway" pitchFamily="2" charset="0"/>
              </a:rPr>
              <a:t>Digital marketing &amp; ecommerce excellence </a:t>
            </a:r>
          </a:p>
        </p:txBody>
      </p:sp>
      <p:sp>
        <p:nvSpPr>
          <p:cNvPr id="27" name="TextBox 26">
            <a:extLst>
              <a:ext uri="{FF2B5EF4-FFF2-40B4-BE49-F238E27FC236}">
                <a16:creationId xmlns:a16="http://schemas.microsoft.com/office/drawing/2014/main" id="{B14E1750-E04B-E1FF-8808-D6D9D0009DFF}"/>
              </a:ext>
            </a:extLst>
          </p:cNvPr>
          <p:cNvSpPr txBox="1"/>
          <p:nvPr/>
        </p:nvSpPr>
        <p:spPr>
          <a:xfrm>
            <a:off x="7072547" y="4816008"/>
            <a:ext cx="1184566" cy="600164"/>
          </a:xfrm>
          <a:prstGeom prst="rect">
            <a:avLst/>
          </a:prstGeom>
          <a:noFill/>
        </p:spPr>
        <p:txBody>
          <a:bodyPr wrap="square" rtlCol="0" anchor="ctr">
            <a:spAutoFit/>
          </a:bodyPr>
          <a:lstStyle/>
          <a:p>
            <a:pPr algn="ctr"/>
            <a:r>
              <a:rPr lang="en-GB" sz="1100">
                <a:solidFill>
                  <a:srgbClr val="5C5470"/>
                </a:solidFill>
                <a:latin typeface="Raleway" pitchFamily="2" charset="0"/>
              </a:rPr>
              <a:t>Influencer marketing data tool</a:t>
            </a:r>
          </a:p>
        </p:txBody>
      </p:sp>
      <p:sp>
        <p:nvSpPr>
          <p:cNvPr id="28" name="TextBox 27">
            <a:extLst>
              <a:ext uri="{FF2B5EF4-FFF2-40B4-BE49-F238E27FC236}">
                <a16:creationId xmlns:a16="http://schemas.microsoft.com/office/drawing/2014/main" id="{7D80FAA4-3EEF-4AAD-5DF9-0F6FBFB2774E}"/>
              </a:ext>
            </a:extLst>
          </p:cNvPr>
          <p:cNvSpPr txBox="1"/>
          <p:nvPr/>
        </p:nvSpPr>
        <p:spPr>
          <a:xfrm>
            <a:off x="8494368" y="4885238"/>
            <a:ext cx="1006848" cy="430887"/>
          </a:xfrm>
          <a:prstGeom prst="rect">
            <a:avLst/>
          </a:prstGeom>
          <a:noFill/>
        </p:spPr>
        <p:txBody>
          <a:bodyPr wrap="square" rtlCol="0" anchor="ctr">
            <a:spAutoFit/>
          </a:bodyPr>
          <a:lstStyle/>
          <a:p>
            <a:pPr algn="ctr"/>
            <a:r>
              <a:rPr lang="en-GB" sz="1100">
                <a:solidFill>
                  <a:srgbClr val="5C5470"/>
                </a:solidFill>
                <a:latin typeface="Raleway" pitchFamily="2" charset="0"/>
              </a:rPr>
              <a:t>Champions of creativity </a:t>
            </a:r>
          </a:p>
        </p:txBody>
      </p:sp>
      <p:sp>
        <p:nvSpPr>
          <p:cNvPr id="29" name="TextBox 28">
            <a:extLst>
              <a:ext uri="{FF2B5EF4-FFF2-40B4-BE49-F238E27FC236}">
                <a16:creationId xmlns:a16="http://schemas.microsoft.com/office/drawing/2014/main" id="{D8D7A04C-CBC9-1F5B-D364-8B9DD153CA93}"/>
              </a:ext>
            </a:extLst>
          </p:cNvPr>
          <p:cNvSpPr txBox="1"/>
          <p:nvPr/>
        </p:nvSpPr>
        <p:spPr>
          <a:xfrm>
            <a:off x="9463726" y="4832555"/>
            <a:ext cx="1184566" cy="600164"/>
          </a:xfrm>
          <a:prstGeom prst="rect">
            <a:avLst/>
          </a:prstGeom>
          <a:noFill/>
        </p:spPr>
        <p:txBody>
          <a:bodyPr wrap="square" rtlCol="0" anchor="ctr">
            <a:spAutoFit/>
          </a:bodyPr>
          <a:lstStyle/>
          <a:p>
            <a:pPr algn="ctr"/>
            <a:r>
              <a:rPr lang="en-GB" sz="1100">
                <a:solidFill>
                  <a:srgbClr val="5C5470"/>
                </a:solidFill>
                <a:latin typeface="Raleway" pitchFamily="2" charset="0"/>
              </a:rPr>
              <a:t>The home of world-class design </a:t>
            </a:r>
          </a:p>
        </p:txBody>
      </p:sp>
      <p:sp>
        <p:nvSpPr>
          <p:cNvPr id="30" name="TextBox 29">
            <a:extLst>
              <a:ext uri="{FF2B5EF4-FFF2-40B4-BE49-F238E27FC236}">
                <a16:creationId xmlns:a16="http://schemas.microsoft.com/office/drawing/2014/main" id="{8BEFB186-2142-8347-EC70-866D1DCDA69D}"/>
              </a:ext>
            </a:extLst>
          </p:cNvPr>
          <p:cNvSpPr txBox="1"/>
          <p:nvPr/>
        </p:nvSpPr>
        <p:spPr>
          <a:xfrm>
            <a:off x="10632381" y="4800600"/>
            <a:ext cx="1472687" cy="600164"/>
          </a:xfrm>
          <a:prstGeom prst="rect">
            <a:avLst/>
          </a:prstGeom>
          <a:noFill/>
        </p:spPr>
        <p:txBody>
          <a:bodyPr wrap="square" rtlCol="0" anchor="ctr">
            <a:spAutoFit/>
          </a:bodyPr>
          <a:lstStyle/>
          <a:p>
            <a:pPr algn="ctr"/>
            <a:r>
              <a:rPr lang="en-GB" sz="1100">
                <a:solidFill>
                  <a:srgbClr val="5C5470"/>
                </a:solidFill>
                <a:latin typeface="Raleway" pitchFamily="2" charset="0"/>
              </a:rPr>
              <a:t>Agency partnership &amp; strategic consultancy</a:t>
            </a:r>
          </a:p>
        </p:txBody>
      </p:sp>
      <p:sp>
        <p:nvSpPr>
          <p:cNvPr id="46" name="Text Placeholder 1">
            <a:extLst>
              <a:ext uri="{FF2B5EF4-FFF2-40B4-BE49-F238E27FC236}">
                <a16:creationId xmlns:a16="http://schemas.microsoft.com/office/drawing/2014/main" id="{79A02EC2-EC06-E8D0-B3E0-3528AE8B3618}"/>
              </a:ext>
            </a:extLst>
          </p:cNvPr>
          <p:cNvSpPr txBox="1">
            <a:spLocks/>
          </p:cNvSpPr>
          <p:nvPr/>
        </p:nvSpPr>
        <p:spPr>
          <a:xfrm>
            <a:off x="704850" y="2122277"/>
            <a:ext cx="10039350" cy="533400"/>
          </a:xfrm>
          <a:prstGeom prst="rect">
            <a:avLst/>
          </a:prstGeom>
        </p:spPr>
        <p:txBody>
          <a:bodyPr lIns="0" tIns="0" rIns="0" bIns="0" anchor="ctr"/>
          <a:lstStyle>
            <a:lvl1pPr marL="0">
              <a:defRPr sz="3200" b="1" i="0">
                <a:solidFill>
                  <a:srgbClr val="5C5470"/>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400" kern="0"/>
              <a:t>ReallyB2B is proud to be part of Xeim, a family of industry-leading businesses dedicated to excellence in digital, marketing &amp; creativity. </a:t>
            </a:r>
          </a:p>
        </p:txBody>
      </p:sp>
    </p:spTree>
    <p:extLst>
      <p:ext uri="{BB962C8B-B14F-4D97-AF65-F5344CB8AC3E}">
        <p14:creationId xmlns:p14="http://schemas.microsoft.com/office/powerpoint/2010/main" val="937622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p:txBody>
          <a:bodyPr/>
          <a:lstStyle/>
          <a:p>
            <a:r>
              <a:rPr lang="en-GB" sz="2800"/>
              <a:t>9. Tone Of Voice &amp; Values  </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704851" y="1373540"/>
            <a:ext cx="10191749" cy="366252"/>
          </a:xfrm>
        </p:spPr>
        <p:txBody>
          <a:bodyPr/>
          <a:lstStyle/>
          <a:p>
            <a:r>
              <a:rPr lang="en-GB" sz="1400">
                <a:effectLst/>
                <a:latin typeface="Raleway" pitchFamily="2" charset="0"/>
                <a:ea typeface="Calibri" panose="020F0502020204030204" pitchFamily="34" charset="0"/>
                <a:cs typeface="Times New Roman" panose="02020603050405020304" pitchFamily="18" charset="0"/>
              </a:rPr>
              <a:t>Written tone of voice is the personality of our brand, expressed through the written word. </a:t>
            </a:r>
          </a:p>
          <a:p>
            <a:r>
              <a:rPr lang="en-GB" sz="1400">
                <a:effectLst/>
                <a:latin typeface="Raleway" pitchFamily="2" charset="0"/>
                <a:ea typeface="Calibri" panose="020F0502020204030204" pitchFamily="34" charset="0"/>
                <a:cs typeface="Times New Roman" panose="02020603050405020304" pitchFamily="18" charset="0"/>
              </a:rPr>
              <a:t>If our copy has a single, recognisable tone of voice, it can make us easier to understand.</a:t>
            </a:r>
          </a:p>
          <a:p>
            <a:endParaRPr lang="en-GB" sz="1400">
              <a:latin typeface="Raleway" pitchFamily="2" charset="0"/>
            </a:endParaRPr>
          </a:p>
        </p:txBody>
      </p:sp>
      <p:graphicFrame>
        <p:nvGraphicFramePr>
          <p:cNvPr id="6" name="Table 5">
            <a:extLst>
              <a:ext uri="{FF2B5EF4-FFF2-40B4-BE49-F238E27FC236}">
                <a16:creationId xmlns:a16="http://schemas.microsoft.com/office/drawing/2014/main" id="{E951B6DC-9CC1-4B22-B4B3-C129F8256354}"/>
              </a:ext>
            </a:extLst>
          </p:cNvPr>
          <p:cNvGraphicFramePr>
            <a:graphicFrameLocks noGrp="1"/>
          </p:cNvGraphicFramePr>
          <p:nvPr>
            <p:extLst>
              <p:ext uri="{D42A27DB-BD31-4B8C-83A1-F6EECF244321}">
                <p14:modId xmlns:p14="http://schemas.microsoft.com/office/powerpoint/2010/main" val="3707675457"/>
              </p:ext>
            </p:extLst>
          </p:nvPr>
        </p:nvGraphicFramePr>
        <p:xfrm>
          <a:off x="609600" y="1876085"/>
          <a:ext cx="10813409" cy="4419934"/>
        </p:xfrm>
        <a:graphic>
          <a:graphicData uri="http://schemas.openxmlformats.org/drawingml/2006/table">
            <a:tbl>
              <a:tblPr/>
              <a:tblGrid>
                <a:gridCol w="2614384">
                  <a:extLst>
                    <a:ext uri="{9D8B030D-6E8A-4147-A177-3AD203B41FA5}">
                      <a16:colId xmlns:a16="http://schemas.microsoft.com/office/drawing/2014/main" val="20000"/>
                    </a:ext>
                  </a:extLst>
                </a:gridCol>
                <a:gridCol w="2632467">
                  <a:extLst>
                    <a:ext uri="{9D8B030D-6E8A-4147-A177-3AD203B41FA5}">
                      <a16:colId xmlns:a16="http://schemas.microsoft.com/office/drawing/2014/main" val="20001"/>
                    </a:ext>
                  </a:extLst>
                </a:gridCol>
                <a:gridCol w="2677949">
                  <a:extLst>
                    <a:ext uri="{9D8B030D-6E8A-4147-A177-3AD203B41FA5}">
                      <a16:colId xmlns:a16="http://schemas.microsoft.com/office/drawing/2014/main" val="20002"/>
                    </a:ext>
                  </a:extLst>
                </a:gridCol>
                <a:gridCol w="2888609">
                  <a:extLst>
                    <a:ext uri="{9D8B030D-6E8A-4147-A177-3AD203B41FA5}">
                      <a16:colId xmlns:a16="http://schemas.microsoft.com/office/drawing/2014/main" val="3583728725"/>
                    </a:ext>
                  </a:extLst>
                </a:gridCol>
              </a:tblGrid>
              <a:tr h="296053">
                <a:tc gridSpan="4">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a:ln>
                            <a:noFill/>
                          </a:ln>
                          <a:solidFill>
                            <a:schemeClr val="bg1"/>
                          </a:solidFill>
                          <a:effectLst/>
                          <a:latin typeface="Raleway" pitchFamily="2" charset="0"/>
                          <a:ea typeface="Gill Sans" charset="0"/>
                          <a:cs typeface="Gill Sans" charset="0"/>
                        </a:rPr>
                        <a:t>We are...</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50000"/>
                      </a:schemeClr>
                    </a:solidFill>
                  </a:tcPr>
                </a:tc>
                <a:tc hMerge="1">
                  <a:txBody>
                    <a:bodyPr/>
                    <a:lstStyle/>
                    <a:p>
                      <a:endParaRPr lang="en-US"/>
                    </a:p>
                  </a:txBody>
                  <a:tcPr/>
                </a:tc>
                <a:tc hMerge="1">
                  <a:txBody>
                    <a:bodyPr/>
                    <a:lstStyle/>
                    <a:p>
                      <a:endParaRPr lang="en-US"/>
                    </a:p>
                  </a:txBody>
                  <a:tcPr/>
                </a:tc>
                <a:tc hMerge="1">
                  <a:txBody>
                    <a:bodyPr/>
                    <a:lstStyle/>
                    <a:p>
                      <a:endParaRPr lang="en-GB"/>
                    </a:p>
                  </a:txBody>
                  <a:tcPr/>
                </a:tc>
                <a:extLst>
                  <a:ext uri="{0D108BD9-81ED-4DB2-BD59-A6C34878D82A}">
                    <a16:rowId xmlns:a16="http://schemas.microsoft.com/office/drawing/2014/main" val="10000"/>
                  </a:ext>
                </a:extLst>
              </a:tr>
              <a:tr h="383321">
                <a:tc>
                  <a:txBody>
                    <a:bodyPr/>
                    <a:lstStyle/>
                    <a:p>
                      <a:pPr marL="0" marR="0" lvl="0" indent="0" algn="ctr" defTabSz="457200" rtl="0" eaLnBrk="1" fontAlgn="base" latinLnBrk="0" hangingPunct="1">
                        <a:lnSpc>
                          <a:spcPct val="110000"/>
                        </a:lnSpc>
                        <a:spcBef>
                          <a:spcPct val="0"/>
                        </a:spcBef>
                        <a:spcAft>
                          <a:spcPct val="0"/>
                        </a:spcAft>
                        <a:buClrTx/>
                        <a:buSzTx/>
                        <a:buFontTx/>
                        <a:buNone/>
                        <a:tabLst/>
                      </a:pPr>
                      <a:r>
                        <a:rPr kumimoji="0" lang="en-GB" sz="1100" b="0" i="0" u="none" strike="noStrike" cap="none" normalizeH="0" baseline="0">
                          <a:ln>
                            <a:noFill/>
                          </a:ln>
                          <a:solidFill>
                            <a:schemeClr val="tx1"/>
                          </a:solidFill>
                          <a:effectLst/>
                          <a:latin typeface="Raleway" pitchFamily="2" charset="0"/>
                          <a:ea typeface="Gill Sans" charset="0"/>
                          <a:cs typeface="Gill Sans" charset="0"/>
                        </a:rPr>
                        <a:t>Specialists</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1100" b="0" i="0" u="none" strike="noStrike" cap="none" normalizeH="0" baseline="0">
                          <a:ln>
                            <a:noFill/>
                          </a:ln>
                          <a:solidFill>
                            <a:schemeClr val="tx1"/>
                          </a:solidFill>
                          <a:effectLst/>
                          <a:latin typeface="Raleway" pitchFamily="2" charset="0"/>
                          <a:ea typeface="Gill Sans" charset="0"/>
                          <a:cs typeface="Gill Sans" charset="0"/>
                        </a:rPr>
                        <a:t>Trusted</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0000"/>
                        </a:lnSpc>
                      </a:pPr>
                      <a:r>
                        <a:rPr lang="en-US" sz="1100">
                          <a:latin typeface="Raleway" pitchFamily="2" charset="0"/>
                          <a:ea typeface="Gill Sans" charset="0"/>
                          <a:cs typeface="Gill Sans" charset="0"/>
                        </a:rPr>
                        <a:t>Passionate</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lnSpc>
                          <a:spcPct val="110000"/>
                        </a:lnSpc>
                      </a:pPr>
                      <a:r>
                        <a:rPr kumimoji="0" lang="en-GB" sz="1100" b="0" i="0" u="none" strike="noStrike" cap="none" normalizeH="0" baseline="0">
                          <a:ln>
                            <a:noFill/>
                          </a:ln>
                          <a:solidFill>
                            <a:schemeClr val="tx1"/>
                          </a:solidFill>
                          <a:effectLst/>
                          <a:latin typeface="Raleway" pitchFamily="2" charset="0"/>
                          <a:ea typeface="Gill Sans" charset="0"/>
                          <a:cs typeface="Gill Sans" charset="0"/>
                        </a:rPr>
                        <a:t>Partners </a:t>
                      </a:r>
                      <a:endParaRPr lang="en-US" sz="1100">
                        <a:latin typeface="Raleway" pitchFamily="2" charset="0"/>
                        <a:ea typeface="Gill Sans" charset="0"/>
                        <a:cs typeface="Gill Sans" charset="0"/>
                      </a:endParaRP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5511">
                <a:tc gridSpan="4">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a:ln>
                            <a:noFill/>
                          </a:ln>
                          <a:solidFill>
                            <a:schemeClr val="bg1"/>
                          </a:solidFill>
                          <a:effectLst/>
                          <a:latin typeface="Raleway" pitchFamily="2" charset="0"/>
                          <a:ea typeface="Gill Sans" charset="0"/>
                          <a:cs typeface="Gill Sans" charset="0"/>
                        </a:rPr>
                        <a:t>We behave in a manner that is</a:t>
                      </a:r>
                      <a:r>
                        <a:rPr kumimoji="0" lang="mr-IN" sz="1100" b="0" i="0" u="none" strike="noStrike" cap="none" normalizeH="0" baseline="0">
                          <a:ln>
                            <a:noFill/>
                          </a:ln>
                          <a:solidFill>
                            <a:schemeClr val="bg1"/>
                          </a:solidFill>
                          <a:effectLst/>
                          <a:latin typeface="Raleway" pitchFamily="2" charset="0"/>
                          <a:ea typeface="Gill Sans" charset="0"/>
                          <a:cs typeface="Gill Sans" charset="0"/>
                        </a:rPr>
                        <a:t>…</a:t>
                      </a:r>
                      <a:endParaRPr kumimoji="0" lang="en-GB" sz="1100" b="0" i="0" u="none" strike="noStrike" cap="none" normalizeH="0" baseline="0">
                        <a:ln>
                          <a:noFill/>
                        </a:ln>
                        <a:solidFill>
                          <a:schemeClr val="bg1"/>
                        </a:solidFill>
                        <a:effectLst/>
                        <a:latin typeface="Raleway" pitchFamily="2" charset="0"/>
                        <a:ea typeface="Gill Sans" charset="0"/>
                        <a:cs typeface="Gill Sans" charset="0"/>
                      </a:endParaRP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75000"/>
                      </a:schemeClr>
                    </a:solidFill>
                  </a:tcPr>
                </a:tc>
                <a:tc hMerge="1">
                  <a:txBody>
                    <a:bodyPr/>
                    <a:lstStyle/>
                    <a:p>
                      <a:endParaRPr lang="en-US"/>
                    </a:p>
                  </a:txBody>
                  <a:tcPr/>
                </a:tc>
                <a:tc hMerge="1">
                  <a:txBody>
                    <a:bodyPr/>
                    <a:lstStyle/>
                    <a:p>
                      <a:endParaRPr lang="en-US"/>
                    </a:p>
                  </a:txBody>
                  <a:tcPr/>
                </a:tc>
                <a:tc hMerge="1">
                  <a:txBody>
                    <a:bodyPr/>
                    <a:lstStyle/>
                    <a:p>
                      <a:endParaRPr lang="en-GB"/>
                    </a:p>
                  </a:txBody>
                  <a:tcPr/>
                </a:tc>
                <a:extLst>
                  <a:ext uri="{0D108BD9-81ED-4DB2-BD59-A6C34878D82A}">
                    <a16:rowId xmlns:a16="http://schemas.microsoft.com/office/drawing/2014/main" val="10002"/>
                  </a:ext>
                </a:extLst>
              </a:tr>
              <a:tr h="499115">
                <a:tc>
                  <a:txBody>
                    <a:bodyPr/>
                    <a:lstStyle/>
                    <a:p>
                      <a:pPr marL="0" marR="0" lvl="0" indent="0" algn="ctr" defTabSz="457200" rtl="0" eaLnBrk="1" fontAlgn="base" latinLnBrk="0" hangingPunct="1">
                        <a:lnSpc>
                          <a:spcPct val="120000"/>
                        </a:lnSpc>
                        <a:spcBef>
                          <a:spcPct val="0"/>
                        </a:spcBef>
                        <a:spcAft>
                          <a:spcPct val="0"/>
                        </a:spcAft>
                        <a:buClrTx/>
                        <a:buSzTx/>
                        <a:buFontTx/>
                        <a:buNone/>
                        <a:tabLst/>
                      </a:pPr>
                      <a:r>
                        <a:rPr kumimoji="0" lang="en-GB" sz="1400" b="1" i="0" u="none" strike="noStrike" cap="none" normalizeH="0" baseline="0">
                          <a:ln>
                            <a:noFill/>
                          </a:ln>
                          <a:solidFill>
                            <a:schemeClr val="tx1"/>
                          </a:solidFill>
                          <a:effectLst/>
                          <a:latin typeface="Raleway" pitchFamily="2" charset="0"/>
                          <a:ea typeface="Gill Sans" charset="0"/>
                          <a:cs typeface="Gill Sans" charset="0"/>
                        </a:rPr>
                        <a:t>EXPERT </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20000"/>
                        </a:lnSpc>
                        <a:spcBef>
                          <a:spcPct val="0"/>
                        </a:spcBef>
                        <a:spcAft>
                          <a:spcPct val="0"/>
                        </a:spcAft>
                        <a:buClrTx/>
                        <a:buSzTx/>
                        <a:buFontTx/>
                        <a:buNone/>
                        <a:tabLst/>
                        <a:defRPr/>
                      </a:pPr>
                      <a:r>
                        <a:rPr kumimoji="0" lang="en-GB" sz="1400" b="1" i="0" u="none" strike="noStrike" cap="none" normalizeH="0" baseline="0">
                          <a:ln>
                            <a:noFill/>
                          </a:ln>
                          <a:solidFill>
                            <a:schemeClr val="tx1"/>
                          </a:solidFill>
                          <a:effectLst/>
                          <a:latin typeface="Raleway" pitchFamily="2" charset="0"/>
                          <a:ea typeface="Gill Sans" charset="0"/>
                          <a:cs typeface="Gill Sans" charset="0"/>
                        </a:rPr>
                        <a:t>ACCOUNTABLE</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TlToBr>
                      <a:noFill/>
                    </a:lnTlToBr>
                    <a:lnBlToTr>
                      <a:noFill/>
                    </a:lnBlToTr>
                    <a:noFill/>
                  </a:tcPr>
                </a:tc>
                <a:tc>
                  <a:txBody>
                    <a:bodyPr/>
                    <a:lstStyle/>
                    <a:p>
                      <a:pPr marL="0" marR="0" lvl="0" indent="0" algn="ctr" defTabSz="457200" rtl="0" eaLnBrk="1" fontAlgn="base" latinLnBrk="0" hangingPunct="1">
                        <a:lnSpc>
                          <a:spcPct val="120000"/>
                        </a:lnSpc>
                        <a:spcBef>
                          <a:spcPct val="0"/>
                        </a:spcBef>
                        <a:spcAft>
                          <a:spcPct val="0"/>
                        </a:spcAft>
                        <a:buClrTx/>
                        <a:buSzTx/>
                        <a:buFontTx/>
                        <a:buNone/>
                        <a:tabLst/>
                        <a:defRPr/>
                      </a:pPr>
                      <a:r>
                        <a:rPr kumimoji="0" lang="en-GB" sz="1400" b="1" i="0" u="none" strike="noStrike" cap="none" normalizeH="0" baseline="0">
                          <a:ln>
                            <a:noFill/>
                          </a:ln>
                          <a:solidFill>
                            <a:schemeClr val="tx1"/>
                          </a:solidFill>
                          <a:effectLst/>
                          <a:latin typeface="Raleway" pitchFamily="2" charset="0"/>
                          <a:ea typeface="Gill Sans" charset="0"/>
                          <a:cs typeface="Gill Sans" charset="0"/>
                        </a:rPr>
                        <a:t>DRIVEN </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TlToBr>
                      <a:noFill/>
                    </a:lnTlToBr>
                    <a:lnBlToTr>
                      <a:noFill/>
                    </a:lnBlToTr>
                    <a:noFill/>
                  </a:tcPr>
                </a:tc>
                <a:tc>
                  <a:txBody>
                    <a:bodyPr/>
                    <a:lstStyle/>
                    <a:p>
                      <a:pPr marL="0" marR="0" lvl="0" indent="0" algn="ctr" defTabSz="457200" rtl="0" eaLnBrk="1" fontAlgn="base" latinLnBrk="0" hangingPunct="1">
                        <a:lnSpc>
                          <a:spcPct val="120000"/>
                        </a:lnSpc>
                        <a:spcBef>
                          <a:spcPct val="0"/>
                        </a:spcBef>
                        <a:spcAft>
                          <a:spcPct val="0"/>
                        </a:spcAft>
                        <a:buClrTx/>
                        <a:buSzTx/>
                        <a:buFontTx/>
                        <a:buNone/>
                        <a:tabLst/>
                        <a:defRPr/>
                      </a:pPr>
                      <a:r>
                        <a:rPr kumimoji="0" lang="en-GB" sz="1400" b="1" i="0" u="none" strike="noStrike" cap="none" normalizeH="0" baseline="0">
                          <a:ln>
                            <a:noFill/>
                          </a:ln>
                          <a:solidFill>
                            <a:schemeClr val="tx1"/>
                          </a:solidFill>
                          <a:effectLst/>
                          <a:latin typeface="Raleway" pitchFamily="2" charset="0"/>
                          <a:ea typeface="Gill Sans" charset="0"/>
                          <a:cs typeface="Gill Sans" charset="0"/>
                        </a:rPr>
                        <a:t>PRINCIPLED</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13356">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Experienced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Influential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Informed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Considered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Authoritative </a:t>
                      </a:r>
                    </a:p>
                  </a:txBody>
                  <a:tcPr marL="59766" marR="59766" marT="720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Reliable</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Diligent</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Proactive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Consistent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We get the job done</a:t>
                      </a:r>
                    </a:p>
                  </a:txBody>
                  <a:tcPr marL="59766" marR="59766" marT="72000" marB="0" horzOverflow="overflow">
                    <a:lnL w="12700" cap="flat" cmpd="sng" algn="ctr">
                      <a:solidFill>
                        <a:srgbClr val="000000"/>
                      </a:solidFill>
                      <a:prstDash val="solid"/>
                      <a:round/>
                      <a:headEnd type="none" w="med" len="med"/>
                      <a:tailEnd type="none" w="med" len="med"/>
                    </a:lnL>
                  </a:tcPr>
                </a:tc>
                <a:tc>
                  <a:txBody>
                    <a:bodyPr/>
                    <a:lstStyle/>
                    <a:p>
                      <a:pPr marL="0" marR="0" indent="0" algn="ctr" defTabSz="457200" eaLnBrk="1" fontAlgn="auto" latinLnBrk="0" hangingPunct="1">
                        <a:lnSpc>
                          <a:spcPct val="100000"/>
                        </a:lnSpc>
                        <a:spcBef>
                          <a:spcPts val="0"/>
                        </a:spcBef>
                        <a:spcAft>
                          <a:spcPts val="0"/>
                        </a:spcAft>
                        <a:buClrTx/>
                        <a:buSzTx/>
                        <a:buFontTx/>
                        <a:buNone/>
                        <a:tabLst/>
                        <a:defRPr/>
                      </a:pPr>
                      <a:r>
                        <a:rPr lang="en-GB" sz="1200">
                          <a:effectLst/>
                          <a:latin typeface="Raleway" pitchFamily="2" charset="0"/>
                          <a:ea typeface="Gill Sans" charset="0"/>
                          <a:cs typeface="Gill Sans" charset="0"/>
                        </a:rPr>
                        <a:t>Ambitious</a:t>
                      </a:r>
                    </a:p>
                    <a:p>
                      <a:pPr marL="0" marR="0" indent="0" algn="ctr" defTabSz="457200" eaLnBrk="1" fontAlgn="auto" latinLnBrk="0" hangingPunct="1">
                        <a:lnSpc>
                          <a:spcPct val="100000"/>
                        </a:lnSpc>
                        <a:spcBef>
                          <a:spcPts val="0"/>
                        </a:spcBef>
                        <a:spcAft>
                          <a:spcPts val="0"/>
                        </a:spcAft>
                        <a:buClrTx/>
                        <a:buSzTx/>
                        <a:buFontTx/>
                        <a:buNone/>
                        <a:tabLst/>
                        <a:defRPr/>
                      </a:pPr>
                      <a:r>
                        <a:rPr lang="en-GB" sz="1200">
                          <a:effectLst/>
                          <a:latin typeface="Raleway" pitchFamily="2" charset="0"/>
                          <a:ea typeface="Gill Sans" charset="0"/>
                          <a:cs typeface="Gill Sans" charset="0"/>
                        </a:rPr>
                        <a:t>Motivated </a:t>
                      </a:r>
                    </a:p>
                    <a:p>
                      <a:pPr marL="0" marR="0" lvl="0" indent="0" algn="ctr" defTabSz="457200" eaLnBrk="1" fontAlgn="auto" latinLnBrk="0" hangingPunct="1">
                        <a:lnSpc>
                          <a:spcPct val="100000"/>
                        </a:lnSpc>
                        <a:spcBef>
                          <a:spcPts val="0"/>
                        </a:spcBef>
                        <a:spcAft>
                          <a:spcPts val="0"/>
                        </a:spcAft>
                        <a:buClrTx/>
                        <a:buSzTx/>
                        <a:buFontTx/>
                        <a:buNone/>
                        <a:tabLst/>
                        <a:defRPr/>
                      </a:pPr>
                      <a:r>
                        <a:rPr lang="en-GB" sz="1200">
                          <a:effectLst/>
                          <a:latin typeface="Raleway" pitchFamily="2" charset="0"/>
                          <a:ea typeface="Gill Sans" charset="0"/>
                          <a:cs typeface="Gill Sans" charset="0"/>
                        </a:rPr>
                        <a:t>Focused but curious</a:t>
                      </a:r>
                    </a:p>
                    <a:p>
                      <a:pPr marL="0" marR="0" lvl="0" indent="0" algn="ctr" defTabSz="457200" eaLnBrk="1" fontAlgn="auto" latinLnBrk="0" hangingPunct="1">
                        <a:lnSpc>
                          <a:spcPct val="100000"/>
                        </a:lnSpc>
                        <a:spcBef>
                          <a:spcPts val="0"/>
                        </a:spcBef>
                        <a:spcAft>
                          <a:spcPts val="0"/>
                        </a:spcAft>
                        <a:buClrTx/>
                        <a:buSzTx/>
                        <a:buFontTx/>
                        <a:buNone/>
                        <a:tabLst/>
                        <a:defRPr/>
                      </a:pPr>
                      <a:r>
                        <a:rPr lang="en-GB" sz="1200">
                          <a:effectLst/>
                          <a:latin typeface="Raleway" pitchFamily="2" charset="0"/>
                          <a:ea typeface="Gill Sans" charset="0"/>
                          <a:cs typeface="Gill Sans" charset="0"/>
                        </a:rPr>
                        <a:t>We care </a:t>
                      </a:r>
                    </a:p>
                    <a:p>
                      <a:pPr marL="0" marR="0" indent="0" algn="ctr" defTabSz="457200" eaLnBrk="1" fontAlgn="auto" latinLnBrk="0" hangingPunct="1">
                        <a:lnSpc>
                          <a:spcPct val="100000"/>
                        </a:lnSpc>
                        <a:spcBef>
                          <a:spcPts val="0"/>
                        </a:spcBef>
                        <a:spcAft>
                          <a:spcPts val="0"/>
                        </a:spcAft>
                        <a:buClrTx/>
                        <a:buSzTx/>
                        <a:buFontTx/>
                        <a:buNone/>
                        <a:tabLst/>
                        <a:defRPr/>
                      </a:pPr>
                      <a:r>
                        <a:rPr lang="en-GB" sz="1200">
                          <a:effectLst/>
                          <a:latin typeface="Raleway" pitchFamily="2" charset="0"/>
                          <a:ea typeface="Gill Sans" charset="0"/>
                          <a:cs typeface="Gill Sans" charset="0"/>
                        </a:rPr>
                        <a:t>Creative &amp; spirited</a:t>
                      </a:r>
                    </a:p>
                  </a:txBody>
                  <a:tcPr marL="59766" marR="59766" marT="72000" marB="0"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Honest &amp; frank - </a:t>
                      </a:r>
                      <a:r>
                        <a:rPr lang="en-GB" sz="1200">
                          <a:effectLst/>
                          <a:latin typeface="Raleway" pitchFamily="2" charset="0"/>
                          <a:ea typeface="Gill Sans" charset="0"/>
                          <a:cs typeface="Gill Sans" charset="0"/>
                        </a:rPr>
                        <a:t>Fight for what's right</a:t>
                      </a:r>
                      <a:endParaRPr kumimoji="0" lang="en-GB" sz="1200" b="0" i="0" u="none" strike="noStrike" cap="none" normalizeH="0" baseline="0">
                        <a:ln>
                          <a:noFill/>
                        </a:ln>
                        <a:solidFill>
                          <a:schemeClr val="tx1"/>
                        </a:solidFill>
                        <a:effectLst/>
                        <a:latin typeface="Raleway" pitchFamily="2" charset="0"/>
                        <a:ea typeface="Gill Sans" charset="0"/>
                        <a:cs typeface="Gill Sans"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Customer centric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Insight led &amp; resourceful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Solution &amp; results oriented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An extension of our clients’ teams</a:t>
                      </a:r>
                      <a:endParaRPr lang="en-GB" sz="1200">
                        <a:effectLst/>
                        <a:latin typeface="Raleway" pitchFamily="2" charset="0"/>
                        <a:ea typeface="Gill Sans" charset="0"/>
                        <a:cs typeface="Gill Sans" charset="0"/>
                      </a:endParaRPr>
                    </a:p>
                  </a:txBody>
                  <a:tcPr marL="59766" marR="59766" marT="72000" marB="0" horzOverflow="overflow">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5511">
                <a:tc gridSpan="4">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a:ln>
                            <a:noFill/>
                          </a:ln>
                          <a:solidFill>
                            <a:schemeClr val="bg1"/>
                          </a:solidFill>
                          <a:effectLst/>
                          <a:latin typeface="Raleway" pitchFamily="2" charset="0"/>
                          <a:ea typeface="Gill Sans" charset="0"/>
                          <a:cs typeface="Gill Sans" charset="0"/>
                        </a:rPr>
                        <a:t>Therefore our voice will always sound</a:t>
                      </a:r>
                      <a:r>
                        <a:rPr kumimoji="0" lang="mr-IN" sz="1200" b="0" i="0" u="none" strike="noStrike" cap="none" normalizeH="0" baseline="0">
                          <a:ln>
                            <a:noFill/>
                          </a:ln>
                          <a:solidFill>
                            <a:schemeClr val="bg1"/>
                          </a:solidFill>
                          <a:effectLst/>
                          <a:latin typeface="Raleway" pitchFamily="2" charset="0"/>
                          <a:ea typeface="Gill Sans" charset="0"/>
                          <a:cs typeface="Gill Sans" charset="0"/>
                        </a:rPr>
                        <a:t>…</a:t>
                      </a:r>
                      <a:endParaRPr kumimoji="0" lang="en-GB" sz="1200" b="0" i="0" u="none" strike="noStrike" cap="none" normalizeH="0" baseline="0">
                        <a:ln>
                          <a:noFill/>
                        </a:ln>
                        <a:solidFill>
                          <a:schemeClr val="bg1"/>
                        </a:solidFill>
                        <a:effectLst/>
                        <a:latin typeface="Raleway" pitchFamily="2" charset="0"/>
                        <a:ea typeface="Gill Sans" charset="0"/>
                        <a:cs typeface="Gill Sans" charset="0"/>
                      </a:endParaRP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GB"/>
                    </a:p>
                  </a:txBody>
                  <a:tcPr/>
                </a:tc>
                <a:extLst>
                  <a:ext uri="{0D108BD9-81ED-4DB2-BD59-A6C34878D82A}">
                    <a16:rowId xmlns:a16="http://schemas.microsoft.com/office/drawing/2014/main" val="10005"/>
                  </a:ext>
                </a:extLst>
              </a:tr>
              <a:tr h="370702">
                <a:tc>
                  <a:txBody>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1200" b="1" i="0" u="none" strike="noStrike" cap="none" normalizeH="0" baseline="0">
                          <a:ln>
                            <a:noFill/>
                          </a:ln>
                          <a:solidFill>
                            <a:schemeClr val="tx1"/>
                          </a:solidFill>
                          <a:effectLst/>
                          <a:latin typeface="Raleway" pitchFamily="2" charset="0"/>
                          <a:ea typeface="Gill Sans" charset="0"/>
                          <a:cs typeface="Gill Sans" charset="0"/>
                        </a:rPr>
                        <a:t>KNOWLEDGEABLE</a:t>
                      </a:r>
                    </a:p>
                  </a:txBody>
                  <a:tcPr marL="59766" marR="59766" marT="720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10000"/>
                        </a:lnSpc>
                        <a:spcBef>
                          <a:spcPct val="0"/>
                        </a:spcBef>
                        <a:spcAft>
                          <a:spcPct val="0"/>
                        </a:spcAft>
                        <a:buClrTx/>
                        <a:buSzTx/>
                        <a:buFontTx/>
                        <a:buNone/>
                        <a:tabLst/>
                        <a:defRPr/>
                      </a:pPr>
                      <a:r>
                        <a:rPr kumimoji="0" lang="en-GB" sz="1200" b="1" i="0" u="none" strike="noStrike" cap="none" normalizeH="0" baseline="0">
                          <a:ln>
                            <a:noFill/>
                          </a:ln>
                          <a:solidFill>
                            <a:schemeClr val="tx1"/>
                          </a:solidFill>
                          <a:effectLst/>
                          <a:latin typeface="Raleway" pitchFamily="2" charset="0"/>
                          <a:ea typeface="Gill Sans" charset="0"/>
                          <a:cs typeface="Gill Sans" charset="0"/>
                        </a:rPr>
                        <a:t>AUTHENTIC </a:t>
                      </a:r>
                    </a:p>
                  </a:txBody>
                  <a:tcPr marL="59766" marR="59766" marT="720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GB" sz="1200" b="1" i="0" u="none" strike="noStrike" cap="none" normalizeH="0" baseline="0">
                          <a:ln>
                            <a:noFill/>
                          </a:ln>
                          <a:solidFill>
                            <a:schemeClr val="tx1"/>
                          </a:solidFill>
                          <a:effectLst/>
                          <a:latin typeface="Raleway" pitchFamily="2" charset="0"/>
                          <a:ea typeface="Gill Sans" charset="0"/>
                          <a:cs typeface="Gill Sans" charset="0"/>
                        </a:rPr>
                        <a:t>ENERGETIC </a:t>
                      </a:r>
                    </a:p>
                  </a:txBody>
                  <a:tcPr marL="59766" marR="59766" marT="720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GB" sz="1200" b="1" i="0" u="none" strike="noStrike" cap="none" normalizeH="0" baseline="0">
                          <a:ln>
                            <a:noFill/>
                          </a:ln>
                          <a:solidFill>
                            <a:schemeClr val="tx1"/>
                          </a:solidFill>
                          <a:effectLst/>
                          <a:latin typeface="Raleway" pitchFamily="2" charset="0"/>
                          <a:ea typeface="Gill Sans" charset="0"/>
                          <a:cs typeface="Gill Sans" charset="0"/>
                        </a:rPr>
                        <a:t>CONSIDERED</a:t>
                      </a:r>
                    </a:p>
                  </a:txBody>
                  <a:tcPr marL="59766" marR="59766" marT="720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5511">
                <a:tc gridSpan="3">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a:ln>
                            <a:noFill/>
                          </a:ln>
                          <a:solidFill>
                            <a:srgbClr val="5C5470"/>
                          </a:solidFill>
                          <a:effectLst/>
                          <a:latin typeface="Raleway" pitchFamily="2" charset="0"/>
                          <a:ea typeface="Gill Sans" charset="0"/>
                          <a:cs typeface="Gill Sans" charset="0"/>
                        </a:rPr>
                        <a:t>So we make people feel…</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tc hMerge="1">
                  <a:txBody>
                    <a:bodyPr/>
                    <a:lstStyle/>
                    <a:p>
                      <a:endParaRPr lang="en-US"/>
                    </a:p>
                  </a:txBody>
                  <a:tcPr/>
                </a:tc>
                <a:tc hMerge="1">
                  <a:txBody>
                    <a:bodyPr/>
                    <a:lstStyle/>
                    <a:p>
                      <a:endParaRPr lang="en-US"/>
                    </a:p>
                  </a:txBody>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5C5470"/>
                        </a:solidFill>
                        <a:effectLst/>
                        <a:latin typeface="Raleway" pitchFamily="2" charset="0"/>
                        <a:ea typeface="Gill Sans" charset="0"/>
                        <a:cs typeface="Gill Sans" charset="0"/>
                      </a:endParaRP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lumMod val="20000"/>
                        <a:lumOff val="80000"/>
                      </a:schemeClr>
                    </a:solidFill>
                  </a:tcPr>
                </a:tc>
                <a:extLst>
                  <a:ext uri="{0D108BD9-81ED-4DB2-BD59-A6C34878D82A}">
                    <a16:rowId xmlns:a16="http://schemas.microsoft.com/office/drawing/2014/main" val="10007"/>
                  </a:ext>
                </a:extLst>
              </a:tr>
              <a:tr h="720854">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noProof="0">
                          <a:ln>
                            <a:noFill/>
                          </a:ln>
                          <a:solidFill>
                            <a:schemeClr val="tx1"/>
                          </a:solidFill>
                          <a:effectLst/>
                          <a:latin typeface="Raleway" pitchFamily="2" charset="0"/>
                          <a:ea typeface="Gill Sans" charset="0"/>
                          <a:cs typeface="Gill Sans" charset="0"/>
                          <a:sym typeface="Gill Sans MT"/>
                        </a:rPr>
                        <a:t>Reassured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noProof="0">
                          <a:ln>
                            <a:noFill/>
                          </a:ln>
                          <a:solidFill>
                            <a:schemeClr val="tx1"/>
                          </a:solidFill>
                          <a:effectLst/>
                          <a:latin typeface="Raleway" pitchFamily="2" charset="0"/>
                          <a:ea typeface="Gill Sans" charset="0"/>
                          <a:cs typeface="Gill Sans" charset="0"/>
                          <a:sym typeface="Gill Sans MT"/>
                        </a:rPr>
                        <a:t>Confident </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noProof="0">
                          <a:ln>
                            <a:noFill/>
                          </a:ln>
                          <a:solidFill>
                            <a:schemeClr val="tx1"/>
                          </a:solidFill>
                          <a:effectLst/>
                          <a:latin typeface="Raleway" pitchFamily="2" charset="0"/>
                          <a:ea typeface="Gill Sans" charset="0"/>
                          <a:cs typeface="Gill Sans" charset="0"/>
                          <a:sym typeface="Gill Sans MT"/>
                        </a:rPr>
                        <a:t>Enabled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noProof="0">
                          <a:ln>
                            <a:noFill/>
                          </a:ln>
                          <a:solidFill>
                            <a:schemeClr val="tx1"/>
                          </a:solidFill>
                          <a:effectLst/>
                          <a:latin typeface="Raleway" pitchFamily="2" charset="0"/>
                          <a:ea typeface="Gill Sans" charset="0"/>
                          <a:cs typeface="Gill Sans" charset="0"/>
                          <a:sym typeface="Gill Sans MT"/>
                        </a:rPr>
                        <a:t>Supported</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noProof="0">
                          <a:ln>
                            <a:noFill/>
                          </a:ln>
                          <a:solidFill>
                            <a:schemeClr val="tx1"/>
                          </a:solidFill>
                          <a:effectLst/>
                          <a:latin typeface="Raleway" pitchFamily="2" charset="0"/>
                          <a:ea typeface="Gill Sans" charset="0"/>
                          <a:cs typeface="Gill Sans" charset="0"/>
                          <a:sym typeface="Gill Sans MT"/>
                        </a:rPr>
                        <a:t>Energised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noProof="0">
                          <a:ln>
                            <a:noFill/>
                          </a:ln>
                          <a:solidFill>
                            <a:schemeClr val="tx1"/>
                          </a:solidFill>
                          <a:effectLst/>
                          <a:latin typeface="Raleway" pitchFamily="2" charset="0"/>
                          <a:ea typeface="Gill Sans" charset="0"/>
                          <a:cs typeface="Gill Sans" charset="0"/>
                          <a:sym typeface="Gill Sans MT"/>
                        </a:rPr>
                        <a:t>Engaged </a:t>
                      </a: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Inspired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200" b="0" i="0" u="none" strike="noStrike" cap="none" normalizeH="0" baseline="0">
                          <a:ln>
                            <a:noFill/>
                          </a:ln>
                          <a:solidFill>
                            <a:schemeClr val="tx1"/>
                          </a:solidFill>
                          <a:effectLst/>
                          <a:latin typeface="Raleway" pitchFamily="2" charset="0"/>
                          <a:ea typeface="Gill Sans" charset="0"/>
                          <a:cs typeface="Gill Sans" charset="0"/>
                        </a:rPr>
                        <a:t>Positive </a:t>
                      </a:r>
                      <a:endParaRPr kumimoji="0" lang="en-GB" sz="1200" b="0" i="0" u="none" strike="noStrike" cap="none" normalizeH="0" baseline="0" noProof="0">
                        <a:ln>
                          <a:noFill/>
                        </a:ln>
                        <a:solidFill>
                          <a:schemeClr val="tx1"/>
                        </a:solidFill>
                        <a:effectLst/>
                        <a:latin typeface="Raleway" pitchFamily="2" charset="0"/>
                        <a:ea typeface="Gill Sans" charset="0"/>
                        <a:cs typeface="Gill Sans" charset="0"/>
                        <a:sym typeface="Gill Sans MT"/>
                      </a:endParaRPr>
                    </a:p>
                  </a:txBody>
                  <a:tcPr marL="59766" marR="5976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600757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704850" y="685800"/>
            <a:ext cx="10454561" cy="533400"/>
          </a:xfrm>
        </p:spPr>
        <p:txBody>
          <a:bodyPr/>
          <a:lstStyle/>
          <a:p>
            <a:r>
              <a:rPr lang="en-GB" sz="2800"/>
              <a:t>9. Tone Of Voice &amp; Values - Expert</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704851" y="1373540"/>
            <a:ext cx="7448549" cy="366252"/>
          </a:xfrm>
        </p:spPr>
        <p:txBody>
          <a:bodyPr>
            <a:normAutofit fontScale="92500" lnSpcReduction="20000"/>
          </a:bodyPr>
          <a:lstStyle/>
          <a:p>
            <a:r>
              <a:rPr lang="en-GB" sz="1500">
                <a:effectLst/>
                <a:latin typeface="Raleway" pitchFamily="2" charset="0"/>
                <a:ea typeface="Calibri" panose="020F0502020204030204" pitchFamily="34" charset="0"/>
                <a:cs typeface="Times New Roman" panose="02020603050405020304" pitchFamily="18" charset="0"/>
              </a:rPr>
              <a:t>Written </a:t>
            </a:r>
            <a:r>
              <a:rPr lang="en-GB" sz="1500">
                <a:latin typeface="Raleway" pitchFamily="2" charset="0"/>
                <a:ea typeface="Calibri" panose="020F0502020204030204" pitchFamily="34" charset="0"/>
                <a:cs typeface="Times New Roman" panose="02020603050405020304" pitchFamily="18" charset="0"/>
              </a:rPr>
              <a:t>t</a:t>
            </a:r>
            <a:r>
              <a:rPr lang="en-GB" sz="1500">
                <a:effectLst/>
                <a:latin typeface="Raleway" pitchFamily="2" charset="0"/>
                <a:ea typeface="Calibri" panose="020F0502020204030204" pitchFamily="34" charset="0"/>
                <a:cs typeface="Times New Roman" panose="02020603050405020304" pitchFamily="18" charset="0"/>
              </a:rPr>
              <a:t>one of voice is the personality of our brand, expressed through the written word. If our copy has a single, recognisable tone of voice, it can make us easier to understand.</a:t>
            </a:r>
          </a:p>
          <a:p>
            <a:endParaRPr lang="en-GB" sz="1400">
              <a:latin typeface="Raleway" pitchFamily="2" charset="0"/>
            </a:endParaRPr>
          </a:p>
        </p:txBody>
      </p:sp>
      <p:sp>
        <p:nvSpPr>
          <p:cNvPr id="4" name="TextBox 3">
            <a:extLst>
              <a:ext uri="{FF2B5EF4-FFF2-40B4-BE49-F238E27FC236}">
                <a16:creationId xmlns:a16="http://schemas.microsoft.com/office/drawing/2014/main" id="{665CC3EC-9228-9A2C-97DB-3FC3BD299350}"/>
              </a:ext>
            </a:extLst>
          </p:cNvPr>
          <p:cNvSpPr txBox="1"/>
          <p:nvPr/>
        </p:nvSpPr>
        <p:spPr>
          <a:xfrm>
            <a:off x="704850" y="1899306"/>
            <a:ext cx="4025769" cy="5478423"/>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We are…</a:t>
            </a:r>
          </a:p>
          <a:p>
            <a:r>
              <a:rPr lang="en-GB" sz="1600" b="1">
                <a:solidFill>
                  <a:srgbClr val="5C5470"/>
                </a:solidFill>
                <a:latin typeface="Raleway" pitchFamily="2" charset="0"/>
                <a:cs typeface="Times New Roman" panose="02020603050405020304" pitchFamily="18" charset="0"/>
              </a:rPr>
              <a:t>Specialist</a:t>
            </a:r>
            <a:br>
              <a:rPr lang="en-GB" sz="1400" b="1">
                <a:solidFill>
                  <a:srgbClr val="5C5470"/>
                </a:solidFill>
                <a:latin typeface="Raleway" pitchFamily="2" charset="0"/>
                <a:cs typeface="Times New Roman" panose="02020603050405020304" pitchFamily="18" charset="0"/>
              </a:rPr>
            </a:br>
            <a:br>
              <a:rPr lang="en-GB" sz="14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We behave in a manner that is…</a:t>
            </a:r>
            <a:br>
              <a:rPr lang="en-GB" sz="1400">
                <a:solidFill>
                  <a:srgbClr val="5C5470"/>
                </a:solidFill>
                <a:latin typeface="Raleway" pitchFamily="2" charset="0"/>
                <a:cs typeface="Times New Roman" panose="02020603050405020304" pitchFamily="18" charset="0"/>
              </a:rPr>
            </a:br>
            <a:r>
              <a:rPr lang="en-GB" sz="1600" b="1">
                <a:solidFill>
                  <a:srgbClr val="5C5470"/>
                </a:solidFill>
                <a:latin typeface="Raleway" pitchFamily="2" charset="0"/>
                <a:cs typeface="Times New Roman" panose="02020603050405020304" pitchFamily="18" charset="0"/>
              </a:rPr>
              <a:t>Expert</a:t>
            </a:r>
            <a:br>
              <a:rPr kumimoji="0" lang="en-GB" sz="1400" b="1" i="0" u="none" strike="noStrike" cap="none" normalizeH="0" baseline="0">
                <a:ln>
                  <a:noFill/>
                </a:ln>
                <a:solidFill>
                  <a:schemeClr val="tx1"/>
                </a:solidFill>
                <a:effectLst/>
                <a:latin typeface="Raleway" pitchFamily="2" charset="0"/>
                <a:ea typeface="Gill Sans" charset="0"/>
                <a:cs typeface="Gill Sans" charset="0"/>
              </a:rPr>
            </a:br>
            <a:br>
              <a:rPr kumimoji="0" lang="en-GB" sz="1400" b="1" i="0" u="none" strike="noStrike" cap="none" normalizeH="0" baseline="0">
                <a:ln>
                  <a:noFill/>
                </a:ln>
                <a:solidFill>
                  <a:schemeClr val="tx1"/>
                </a:solidFill>
                <a:effectLst/>
                <a:latin typeface="Raleway" pitchFamily="2" charset="0"/>
                <a:ea typeface="Gill Sans" charset="0"/>
                <a:cs typeface="Gill Sans" charset="0"/>
              </a:rPr>
            </a:br>
            <a:r>
              <a:rPr lang="en-GB" sz="1400">
                <a:solidFill>
                  <a:srgbClr val="5C5470"/>
                </a:solidFill>
                <a:latin typeface="Raleway" pitchFamily="2" charset="0"/>
                <a:cs typeface="Times New Roman" panose="02020603050405020304" pitchFamily="18" charset="0"/>
              </a:rPr>
              <a:t>- Experienced</a:t>
            </a:r>
          </a:p>
          <a:p>
            <a:r>
              <a:rPr lang="en-GB" sz="1400">
                <a:solidFill>
                  <a:srgbClr val="5C5470"/>
                </a:solidFill>
                <a:latin typeface="Raleway" pitchFamily="2" charset="0"/>
                <a:cs typeface="Times New Roman" panose="02020603050405020304" pitchFamily="18" charset="0"/>
              </a:rPr>
              <a:t>- Influential </a:t>
            </a:r>
          </a:p>
          <a:p>
            <a:r>
              <a:rPr lang="en-GB" sz="1400">
                <a:solidFill>
                  <a:srgbClr val="5C5470"/>
                </a:solidFill>
                <a:latin typeface="Raleway" pitchFamily="2" charset="0"/>
                <a:cs typeface="Times New Roman" panose="02020603050405020304" pitchFamily="18" charset="0"/>
              </a:rPr>
              <a:t>- Informed </a:t>
            </a:r>
          </a:p>
          <a:p>
            <a:r>
              <a:rPr lang="en-GB" sz="1400">
                <a:solidFill>
                  <a:srgbClr val="5C5470"/>
                </a:solidFill>
                <a:latin typeface="Raleway" pitchFamily="2" charset="0"/>
                <a:cs typeface="Times New Roman" panose="02020603050405020304" pitchFamily="18" charset="0"/>
              </a:rPr>
              <a:t>- Considered </a:t>
            </a:r>
          </a:p>
          <a:p>
            <a:r>
              <a:rPr lang="en-GB" sz="1400">
                <a:solidFill>
                  <a:srgbClr val="5C5470"/>
                </a:solidFill>
                <a:latin typeface="Raleway" pitchFamily="2" charset="0"/>
                <a:cs typeface="Times New Roman" panose="02020603050405020304" pitchFamily="18" charset="0"/>
              </a:rPr>
              <a:t>- Authoritative </a:t>
            </a:r>
            <a:br>
              <a:rPr kumimoji="0" lang="en-GB" sz="1400" i="0" u="none" strike="noStrike" cap="none" normalizeH="0" baseline="0">
                <a:ln>
                  <a:noFill/>
                </a:ln>
                <a:solidFill>
                  <a:schemeClr val="tx1"/>
                </a:solidFill>
                <a:effectLst/>
                <a:latin typeface="Raleway" pitchFamily="2" charset="0"/>
                <a:ea typeface="Gill Sans" charset="0"/>
                <a:cs typeface="Gill Sans" charset="0"/>
              </a:rPr>
            </a:br>
            <a:br>
              <a:rPr kumimoji="0" lang="en-GB" sz="1400" i="0" u="none" strike="noStrike" cap="none" normalizeH="0" baseline="0">
                <a:ln>
                  <a:noFill/>
                </a:ln>
                <a:solidFill>
                  <a:schemeClr val="tx1"/>
                </a:solidFill>
                <a:effectLst/>
                <a:latin typeface="Raleway" pitchFamily="2" charset="0"/>
                <a:ea typeface="Gill Sans" charset="0"/>
                <a:cs typeface="Gill Sans" charset="0"/>
              </a:rPr>
            </a:br>
            <a:r>
              <a:rPr lang="en-GB" sz="1400">
                <a:solidFill>
                  <a:srgbClr val="5C5470"/>
                </a:solidFill>
                <a:latin typeface="Raleway" pitchFamily="2" charset="0"/>
                <a:cs typeface="Times New Roman" panose="02020603050405020304" pitchFamily="18" charset="0"/>
              </a:rPr>
              <a:t>Therefore our voice will always sound…</a:t>
            </a:r>
          </a:p>
          <a:p>
            <a:r>
              <a:rPr lang="en-GB" sz="1600" b="1">
                <a:solidFill>
                  <a:srgbClr val="5C5470"/>
                </a:solidFill>
                <a:latin typeface="Raleway" pitchFamily="2" charset="0"/>
                <a:cs typeface="Times New Roman" panose="02020603050405020304" pitchFamily="18" charset="0"/>
              </a:rPr>
              <a:t>Knowledgeable</a:t>
            </a:r>
            <a:br>
              <a:rPr lang="en-GB" sz="1600" b="1">
                <a:solidFill>
                  <a:srgbClr val="5C5470"/>
                </a:solidFill>
                <a:latin typeface="Raleway" pitchFamily="2" charset="0"/>
                <a:cs typeface="Times New Roman" panose="02020603050405020304" pitchFamily="18" charset="0"/>
              </a:rPr>
            </a:br>
            <a:br>
              <a:rPr lang="en-GB" sz="16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So we make people feel…</a:t>
            </a:r>
          </a:p>
          <a:p>
            <a:r>
              <a:rPr lang="en-GB" sz="1600" b="1">
                <a:solidFill>
                  <a:srgbClr val="5C5470"/>
                </a:solidFill>
                <a:latin typeface="Raleway" pitchFamily="2" charset="0"/>
                <a:cs typeface="Times New Roman" panose="02020603050405020304" pitchFamily="18" charset="0"/>
              </a:rPr>
              <a:t>Reassured </a:t>
            </a:r>
          </a:p>
          <a:p>
            <a:r>
              <a:rPr lang="en-GB" sz="1600" b="1">
                <a:solidFill>
                  <a:srgbClr val="5C5470"/>
                </a:solidFill>
                <a:latin typeface="Raleway" pitchFamily="2" charset="0"/>
                <a:cs typeface="Times New Roman" panose="02020603050405020304" pitchFamily="18" charset="0"/>
              </a:rPr>
              <a:t>Confident </a:t>
            </a:r>
          </a:p>
          <a:p>
            <a:endParaRPr lang="en-GB" sz="1600" b="1">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5334000" y="1942324"/>
            <a:ext cx="6019800" cy="1846659"/>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 </a:t>
            </a:r>
            <a:r>
              <a:rPr lang="en-GB" sz="1600" b="1">
                <a:solidFill>
                  <a:srgbClr val="5C5470"/>
                </a:solidFill>
                <a:latin typeface="Raleway" pitchFamily="2" charset="0"/>
                <a:cs typeface="Times New Roman" panose="02020603050405020304" pitchFamily="18" charset="0"/>
              </a:rPr>
              <a:t>Expert </a:t>
            </a:r>
            <a:r>
              <a:rPr lang="en-GB" sz="1400">
                <a:solidFill>
                  <a:srgbClr val="5C5470"/>
                </a:solidFill>
                <a:latin typeface="Raleway" pitchFamily="2" charset="0"/>
                <a:cs typeface="Times New Roman" panose="02020603050405020304" pitchFamily="18" charset="0"/>
              </a:rPr>
              <a:t>tone of voice…</a:t>
            </a:r>
          </a:p>
          <a:p>
            <a:endParaRPr lang="en-GB" sz="1400">
              <a:solidFill>
                <a:srgbClr val="5C5470"/>
              </a:solidFill>
              <a:latin typeface="Raleway" pitchFamily="2" charset="0"/>
              <a:cs typeface="Times New Roman" panose="02020603050405020304" pitchFamily="18" charset="0"/>
            </a:endParaRPr>
          </a:p>
          <a:p>
            <a:r>
              <a:rPr lang="en-GB" sz="1400" i="1">
                <a:solidFill>
                  <a:srgbClr val="5C5470"/>
                </a:solidFill>
                <a:latin typeface="Raleway" pitchFamily="2" charset="0"/>
                <a:cs typeface="Times New Roman" panose="02020603050405020304" pitchFamily="18" charset="0"/>
              </a:rPr>
              <a:t>“Having worked with numerous global brands and achieved award-winning results from our campaigns, we know that account based marketing (ABM) generates around 70% better results than traditional marketing. With this in mind, if you are aren’t already doing ABM, then we advise you consider investing in this methodology before the end of the year.” </a:t>
            </a:r>
          </a:p>
        </p:txBody>
      </p:sp>
      <p:sp>
        <p:nvSpPr>
          <p:cNvPr id="8" name="TextBox 7">
            <a:extLst>
              <a:ext uri="{FF2B5EF4-FFF2-40B4-BE49-F238E27FC236}">
                <a16:creationId xmlns:a16="http://schemas.microsoft.com/office/drawing/2014/main" id="{99820408-69DD-987D-B82F-A049CD1CA27B}"/>
              </a:ext>
            </a:extLst>
          </p:cNvPr>
          <p:cNvSpPr txBox="1"/>
          <p:nvPr/>
        </p:nvSpPr>
        <p:spPr>
          <a:xfrm>
            <a:off x="5362073" y="4191000"/>
            <a:ext cx="5797337" cy="1631216"/>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an </a:t>
            </a:r>
            <a:r>
              <a:rPr lang="en-GB" sz="1600" b="1">
                <a:solidFill>
                  <a:srgbClr val="5C5470"/>
                </a:solidFill>
                <a:latin typeface="Raleway" pitchFamily="2" charset="0"/>
                <a:cs typeface="Times New Roman" panose="02020603050405020304" pitchFamily="18" charset="0"/>
              </a:rPr>
              <a:t>Expert </a:t>
            </a:r>
            <a:r>
              <a:rPr lang="en-GB" sz="1400">
                <a:solidFill>
                  <a:srgbClr val="5C5470"/>
                </a:solidFill>
                <a:latin typeface="Raleway" pitchFamily="2" charset="0"/>
                <a:cs typeface="Times New Roman" panose="02020603050405020304" pitchFamily="18" charset="0"/>
              </a:rPr>
              <a:t>employee…</a:t>
            </a:r>
          </a:p>
          <a:p>
            <a:endParaRPr lang="en-GB" sz="1400">
              <a:solidFill>
                <a:srgbClr val="5C5470"/>
              </a:solidFill>
              <a:latin typeface="Raleway" pitchFamily="2" charset="0"/>
              <a:cs typeface="Times New Roman" panose="02020603050405020304" pitchFamily="18" charset="0"/>
            </a:endParaRP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Speaks confidently about marketing</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Can back up opinions with numerical facts</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Recalls previous experiences to add value</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Doesn’t react ‘too’ quickly</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Has a deep understanding of what they are talking about </a:t>
            </a:r>
          </a:p>
        </p:txBody>
      </p:sp>
    </p:spTree>
    <p:extLst>
      <p:ext uri="{BB962C8B-B14F-4D97-AF65-F5344CB8AC3E}">
        <p14:creationId xmlns:p14="http://schemas.microsoft.com/office/powerpoint/2010/main" val="2058325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658197" y="701396"/>
            <a:ext cx="10454561" cy="533400"/>
          </a:xfrm>
        </p:spPr>
        <p:txBody>
          <a:bodyPr/>
          <a:lstStyle/>
          <a:p>
            <a:r>
              <a:rPr lang="en-GB" sz="2800"/>
              <a:t>9. Tone Of Voice &amp; Values – Expert </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704851" y="1373540"/>
            <a:ext cx="10191749" cy="366252"/>
          </a:xfrm>
        </p:spPr>
        <p:txBody>
          <a:bodyPr>
            <a:normAutofit/>
          </a:bodyPr>
          <a:lstStyle/>
          <a:p>
            <a:r>
              <a:rPr lang="en-GB" sz="1400">
                <a:latin typeface="Raleway" pitchFamily="2" charset="0"/>
                <a:cs typeface="Times New Roman" panose="02020603050405020304" pitchFamily="18" charset="0"/>
              </a:rPr>
              <a:t>An examination of the </a:t>
            </a:r>
            <a:r>
              <a:rPr lang="en-GB" sz="1600" b="1">
                <a:solidFill>
                  <a:srgbClr val="5C5470"/>
                </a:solidFill>
                <a:latin typeface="Raleway" pitchFamily="2" charset="0"/>
                <a:cs typeface="Times New Roman" panose="02020603050405020304" pitchFamily="18" charset="0"/>
              </a:rPr>
              <a:t>Expert </a:t>
            </a:r>
            <a:r>
              <a:rPr lang="en-GB" sz="1400">
                <a:solidFill>
                  <a:srgbClr val="5C5470"/>
                </a:solidFill>
                <a:latin typeface="Raleway" pitchFamily="2" charset="0"/>
                <a:cs typeface="Times New Roman" panose="02020603050405020304" pitchFamily="18" charset="0"/>
              </a:rPr>
              <a:t>tone of voice</a:t>
            </a:r>
            <a:r>
              <a:rPr lang="en-GB" sz="1400">
                <a:effectLst/>
                <a:latin typeface="Raleway" pitchFamily="2" charset="0"/>
                <a:ea typeface="Calibri" panose="020F0502020204030204" pitchFamily="34" charset="0"/>
                <a:cs typeface="Times New Roman" panose="02020603050405020304" pitchFamily="18" charset="0"/>
              </a:rPr>
              <a:t> </a:t>
            </a:r>
          </a:p>
          <a:p>
            <a:endParaRPr lang="en-GB" sz="1400">
              <a:latin typeface="Raleway" pitchFamily="2"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3621638" y="2821371"/>
            <a:ext cx="4925203" cy="1600438"/>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t>
            </a:r>
            <a:r>
              <a:rPr lang="en-GB" sz="1400" u="sng">
                <a:solidFill>
                  <a:srgbClr val="5C5470"/>
                </a:solidFill>
                <a:latin typeface="Raleway" pitchFamily="2" charset="0"/>
                <a:cs typeface="Times New Roman" panose="02020603050405020304" pitchFamily="18" charset="0"/>
              </a:rPr>
              <a:t>Having worked with numerous global brands </a:t>
            </a:r>
            <a:r>
              <a:rPr lang="en-GB" sz="1400">
                <a:solidFill>
                  <a:srgbClr val="5C5470"/>
                </a:solidFill>
                <a:latin typeface="Raleway" pitchFamily="2" charset="0"/>
                <a:cs typeface="Times New Roman" panose="02020603050405020304" pitchFamily="18" charset="0"/>
              </a:rPr>
              <a:t>and achieved award-winning results from our campaigns, </a:t>
            </a:r>
            <a:r>
              <a:rPr lang="en-GB" sz="1400" u="sng">
                <a:solidFill>
                  <a:srgbClr val="5C5470"/>
                </a:solidFill>
                <a:latin typeface="Raleway" pitchFamily="2" charset="0"/>
                <a:cs typeface="Times New Roman" panose="02020603050405020304" pitchFamily="18" charset="0"/>
              </a:rPr>
              <a:t>we know that account based marketing (ABM) generates around 70% better results</a:t>
            </a:r>
            <a:r>
              <a:rPr lang="en-GB" sz="1400">
                <a:solidFill>
                  <a:srgbClr val="5C5470"/>
                </a:solidFill>
                <a:latin typeface="Raleway" pitchFamily="2" charset="0"/>
                <a:cs typeface="Times New Roman" panose="02020603050405020304" pitchFamily="18" charset="0"/>
              </a:rPr>
              <a:t> than traditional marketing, </a:t>
            </a:r>
            <a:r>
              <a:rPr lang="en-GB" sz="1400" u="sng">
                <a:solidFill>
                  <a:srgbClr val="5C5470"/>
                </a:solidFill>
                <a:latin typeface="Raleway" pitchFamily="2" charset="0"/>
                <a:cs typeface="Times New Roman" panose="02020603050405020304" pitchFamily="18" charset="0"/>
              </a:rPr>
              <a:t>With this in mind</a:t>
            </a:r>
            <a:r>
              <a:rPr lang="en-GB" sz="1400">
                <a:solidFill>
                  <a:srgbClr val="5C5470"/>
                </a:solidFill>
                <a:latin typeface="Raleway" pitchFamily="2" charset="0"/>
                <a:cs typeface="Times New Roman" panose="02020603050405020304" pitchFamily="18" charset="0"/>
              </a:rPr>
              <a:t>, if you are aren’t already doing ABM, then </a:t>
            </a:r>
            <a:r>
              <a:rPr lang="en-GB" sz="1400" u="sng">
                <a:solidFill>
                  <a:srgbClr val="5C5470"/>
                </a:solidFill>
                <a:latin typeface="Raleway" pitchFamily="2" charset="0"/>
                <a:cs typeface="Times New Roman" panose="02020603050405020304" pitchFamily="18" charset="0"/>
              </a:rPr>
              <a:t>we advise </a:t>
            </a:r>
            <a:r>
              <a:rPr lang="en-GB" sz="1400">
                <a:solidFill>
                  <a:srgbClr val="5C5470"/>
                </a:solidFill>
                <a:latin typeface="Raleway" pitchFamily="2" charset="0"/>
                <a:cs typeface="Times New Roman" panose="02020603050405020304" pitchFamily="18" charset="0"/>
              </a:rPr>
              <a:t>you consider investing in this methodology </a:t>
            </a:r>
            <a:r>
              <a:rPr lang="en-GB" sz="1400" u="sng">
                <a:solidFill>
                  <a:srgbClr val="5C5470"/>
                </a:solidFill>
                <a:latin typeface="Raleway" pitchFamily="2" charset="0"/>
                <a:cs typeface="Times New Roman" panose="02020603050405020304" pitchFamily="18" charset="0"/>
              </a:rPr>
              <a:t>before the end of the year</a:t>
            </a:r>
            <a:r>
              <a:rPr lang="en-GB" sz="1400">
                <a:solidFill>
                  <a:srgbClr val="5C5470"/>
                </a:solidFill>
                <a:latin typeface="Raleway" pitchFamily="2" charset="0"/>
                <a:cs typeface="Times New Roman" panose="02020603050405020304" pitchFamily="18" charset="0"/>
              </a:rPr>
              <a:t>.” </a:t>
            </a:r>
          </a:p>
        </p:txBody>
      </p:sp>
      <p:sp>
        <p:nvSpPr>
          <p:cNvPr id="2" name="TextBox 1">
            <a:extLst>
              <a:ext uri="{FF2B5EF4-FFF2-40B4-BE49-F238E27FC236}">
                <a16:creationId xmlns:a16="http://schemas.microsoft.com/office/drawing/2014/main" id="{EA5017A3-6987-7EF6-C832-9C4584FF84DE}"/>
              </a:ext>
            </a:extLst>
          </p:cNvPr>
          <p:cNvSpPr txBox="1"/>
          <p:nvPr/>
        </p:nvSpPr>
        <p:spPr>
          <a:xfrm>
            <a:off x="624956" y="2629868"/>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Experienced</a:t>
            </a:r>
          </a:p>
        </p:txBody>
      </p:sp>
      <p:sp>
        <p:nvSpPr>
          <p:cNvPr id="9" name="TextBox 8">
            <a:extLst>
              <a:ext uri="{FF2B5EF4-FFF2-40B4-BE49-F238E27FC236}">
                <a16:creationId xmlns:a16="http://schemas.microsoft.com/office/drawing/2014/main" id="{7825AE7A-88B9-64A1-9CC9-30D5ECDF871F}"/>
              </a:ext>
            </a:extLst>
          </p:cNvPr>
          <p:cNvSpPr txBox="1"/>
          <p:nvPr/>
        </p:nvSpPr>
        <p:spPr>
          <a:xfrm>
            <a:off x="2618794" y="5638348"/>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Influential</a:t>
            </a:r>
          </a:p>
        </p:txBody>
      </p:sp>
      <p:sp>
        <p:nvSpPr>
          <p:cNvPr id="10" name="TextBox 9">
            <a:extLst>
              <a:ext uri="{FF2B5EF4-FFF2-40B4-BE49-F238E27FC236}">
                <a16:creationId xmlns:a16="http://schemas.microsoft.com/office/drawing/2014/main" id="{199E4DB1-1616-E5B3-7B8E-1D0BC0A554C9}"/>
              </a:ext>
            </a:extLst>
          </p:cNvPr>
          <p:cNvSpPr txBox="1"/>
          <p:nvPr/>
        </p:nvSpPr>
        <p:spPr>
          <a:xfrm>
            <a:off x="5610807" y="2073503"/>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Informed</a:t>
            </a:r>
          </a:p>
        </p:txBody>
      </p:sp>
      <p:sp>
        <p:nvSpPr>
          <p:cNvPr id="11" name="TextBox 10">
            <a:extLst>
              <a:ext uri="{FF2B5EF4-FFF2-40B4-BE49-F238E27FC236}">
                <a16:creationId xmlns:a16="http://schemas.microsoft.com/office/drawing/2014/main" id="{80FD837D-47B5-0B74-03F2-85C1FA7D16FA}"/>
              </a:ext>
            </a:extLst>
          </p:cNvPr>
          <p:cNvSpPr txBox="1"/>
          <p:nvPr/>
        </p:nvSpPr>
        <p:spPr>
          <a:xfrm>
            <a:off x="9850016" y="2375541"/>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Considered</a:t>
            </a:r>
          </a:p>
        </p:txBody>
      </p:sp>
      <p:sp>
        <p:nvSpPr>
          <p:cNvPr id="12" name="TextBox 11">
            <a:extLst>
              <a:ext uri="{FF2B5EF4-FFF2-40B4-BE49-F238E27FC236}">
                <a16:creationId xmlns:a16="http://schemas.microsoft.com/office/drawing/2014/main" id="{2E92674A-99D5-0613-6A59-91EE512162ED}"/>
              </a:ext>
            </a:extLst>
          </p:cNvPr>
          <p:cNvSpPr txBox="1"/>
          <p:nvPr/>
        </p:nvSpPr>
        <p:spPr>
          <a:xfrm>
            <a:off x="8266922" y="5673730"/>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Authoritative</a:t>
            </a:r>
          </a:p>
        </p:txBody>
      </p:sp>
      <p:cxnSp>
        <p:nvCxnSpPr>
          <p:cNvPr id="13" name="Straight Arrow Connector 12">
            <a:extLst>
              <a:ext uri="{FF2B5EF4-FFF2-40B4-BE49-F238E27FC236}">
                <a16:creationId xmlns:a16="http://schemas.microsoft.com/office/drawing/2014/main" id="{9BB60508-AA81-CFB8-3DB1-44B2F9F30276}"/>
              </a:ext>
            </a:extLst>
          </p:cNvPr>
          <p:cNvCxnSpPr/>
          <p:nvPr/>
        </p:nvCxnSpPr>
        <p:spPr>
          <a:xfrm>
            <a:off x="1884784" y="2821371"/>
            <a:ext cx="1810138" cy="1162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393FBB6B-3302-759C-6685-F4BBCCE2E35D}"/>
              </a:ext>
            </a:extLst>
          </p:cNvPr>
          <p:cNvCxnSpPr/>
          <p:nvPr/>
        </p:nvCxnSpPr>
        <p:spPr>
          <a:xfrm flipH="1">
            <a:off x="5477069" y="2350991"/>
            <a:ext cx="455061" cy="1011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DAC6A51-9435-8B8C-1207-F304104F7A9D}"/>
              </a:ext>
            </a:extLst>
          </p:cNvPr>
          <p:cNvCxnSpPr/>
          <p:nvPr/>
        </p:nvCxnSpPr>
        <p:spPr>
          <a:xfrm flipV="1">
            <a:off x="3256384" y="4180114"/>
            <a:ext cx="668695" cy="14936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EFDEA3B4-6156-5AB1-6F66-DD21A721648E}"/>
              </a:ext>
            </a:extLst>
          </p:cNvPr>
          <p:cNvCxnSpPr/>
          <p:nvPr/>
        </p:nvCxnSpPr>
        <p:spPr>
          <a:xfrm flipH="1" flipV="1">
            <a:off x="5358882" y="4348065"/>
            <a:ext cx="3187959" cy="12902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41B36503-3726-44AB-3982-1CEEADE9C68D}"/>
              </a:ext>
            </a:extLst>
          </p:cNvPr>
          <p:cNvCxnSpPr/>
          <p:nvPr/>
        </p:nvCxnSpPr>
        <p:spPr>
          <a:xfrm flipH="1">
            <a:off x="8406882" y="2629868"/>
            <a:ext cx="1614195" cy="9230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7850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704850" y="685800"/>
            <a:ext cx="10454561" cy="533400"/>
          </a:xfrm>
        </p:spPr>
        <p:txBody>
          <a:bodyPr/>
          <a:lstStyle/>
          <a:p>
            <a:r>
              <a:rPr lang="en-GB" sz="2800"/>
              <a:t>9. Tone Of Voice &amp; Values - Accountable</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704851" y="1373540"/>
            <a:ext cx="10191749" cy="366252"/>
          </a:xfrm>
        </p:spPr>
        <p:txBody>
          <a:bodyPr>
            <a:normAutofit fontScale="92500" lnSpcReduction="20000"/>
          </a:bodyPr>
          <a:lstStyle/>
          <a:p>
            <a:r>
              <a:rPr lang="en-GB" sz="1500">
                <a:effectLst/>
                <a:latin typeface="Raleway" pitchFamily="2" charset="0"/>
                <a:ea typeface="Calibri" panose="020F0502020204030204" pitchFamily="34" charset="0"/>
                <a:cs typeface="Times New Roman" panose="02020603050405020304" pitchFamily="18" charset="0"/>
              </a:rPr>
              <a:t>Written tone of voice is the personality of our brand, expressed through the written word. </a:t>
            </a:r>
          </a:p>
          <a:p>
            <a:r>
              <a:rPr lang="en-GB" sz="1500">
                <a:effectLst/>
                <a:latin typeface="Raleway" pitchFamily="2" charset="0"/>
                <a:ea typeface="Calibri" panose="020F0502020204030204" pitchFamily="34" charset="0"/>
                <a:cs typeface="Times New Roman" panose="02020603050405020304" pitchFamily="18" charset="0"/>
              </a:rPr>
              <a:t>If our copy has a single, recognisable tone of voice, it can make us easier to understand.</a:t>
            </a:r>
          </a:p>
          <a:p>
            <a:endParaRPr lang="en-GB" sz="1400">
              <a:latin typeface="Raleway" pitchFamily="2" charset="0"/>
            </a:endParaRPr>
          </a:p>
        </p:txBody>
      </p:sp>
      <p:sp>
        <p:nvSpPr>
          <p:cNvPr id="4" name="TextBox 3">
            <a:extLst>
              <a:ext uri="{FF2B5EF4-FFF2-40B4-BE49-F238E27FC236}">
                <a16:creationId xmlns:a16="http://schemas.microsoft.com/office/drawing/2014/main" id="{665CC3EC-9228-9A2C-97DB-3FC3BD299350}"/>
              </a:ext>
            </a:extLst>
          </p:cNvPr>
          <p:cNvSpPr txBox="1"/>
          <p:nvPr/>
        </p:nvSpPr>
        <p:spPr>
          <a:xfrm>
            <a:off x="688808" y="1894132"/>
            <a:ext cx="4025769" cy="5693866"/>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We are…</a:t>
            </a:r>
          </a:p>
          <a:p>
            <a:r>
              <a:rPr lang="en-GB" sz="1600" b="1">
                <a:solidFill>
                  <a:srgbClr val="5C5470"/>
                </a:solidFill>
                <a:latin typeface="Raleway" pitchFamily="2" charset="0"/>
                <a:cs typeface="Times New Roman" panose="02020603050405020304" pitchFamily="18" charset="0"/>
              </a:rPr>
              <a:t>Trusted</a:t>
            </a:r>
            <a:br>
              <a:rPr lang="en-GB" sz="1400" b="1">
                <a:solidFill>
                  <a:srgbClr val="5C5470"/>
                </a:solidFill>
                <a:latin typeface="Raleway" pitchFamily="2" charset="0"/>
                <a:cs typeface="Times New Roman" panose="02020603050405020304" pitchFamily="18" charset="0"/>
              </a:rPr>
            </a:br>
            <a:br>
              <a:rPr lang="en-GB" sz="14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We behave in a manner that is…</a:t>
            </a:r>
            <a:br>
              <a:rPr lang="en-GB" sz="1400">
                <a:solidFill>
                  <a:srgbClr val="5C5470"/>
                </a:solidFill>
                <a:latin typeface="Raleway" pitchFamily="2" charset="0"/>
                <a:cs typeface="Times New Roman" panose="02020603050405020304" pitchFamily="18" charset="0"/>
              </a:rPr>
            </a:br>
            <a:r>
              <a:rPr lang="en-GB" sz="1600" b="1">
                <a:solidFill>
                  <a:srgbClr val="5C5470"/>
                </a:solidFill>
                <a:latin typeface="Raleway" pitchFamily="2" charset="0"/>
                <a:cs typeface="Times New Roman" panose="02020603050405020304" pitchFamily="18" charset="0"/>
              </a:rPr>
              <a:t>Accountable</a:t>
            </a:r>
            <a:br>
              <a:rPr kumimoji="0" lang="en-GB" sz="1400" b="1" i="0" u="none" strike="noStrike" cap="none" normalizeH="0" baseline="0">
                <a:ln>
                  <a:noFill/>
                </a:ln>
                <a:solidFill>
                  <a:schemeClr val="tx1"/>
                </a:solidFill>
                <a:effectLst/>
                <a:latin typeface="Raleway" pitchFamily="2" charset="0"/>
                <a:ea typeface="Gill Sans" charset="0"/>
                <a:cs typeface="Gill Sans" charset="0"/>
              </a:rPr>
            </a:br>
            <a:br>
              <a:rPr kumimoji="0" lang="en-GB" sz="1400" b="1" i="0" u="none" strike="noStrike" cap="none" normalizeH="0" baseline="0">
                <a:ln>
                  <a:noFill/>
                </a:ln>
                <a:solidFill>
                  <a:schemeClr val="tx1"/>
                </a:solidFill>
                <a:effectLst/>
                <a:latin typeface="Raleway" pitchFamily="2" charset="0"/>
                <a:ea typeface="Gill Sans" charset="0"/>
                <a:cs typeface="Gill Sans" charset="0"/>
              </a:rPr>
            </a:br>
            <a:r>
              <a:rPr lang="en-GB" sz="1400">
                <a:solidFill>
                  <a:srgbClr val="5C5470"/>
                </a:solidFill>
                <a:latin typeface="Raleway" pitchFamily="2" charset="0"/>
                <a:cs typeface="Times New Roman" panose="02020603050405020304" pitchFamily="18" charset="0"/>
              </a:rPr>
              <a:t>- Reliable</a:t>
            </a:r>
          </a:p>
          <a:p>
            <a:r>
              <a:rPr lang="en-GB" sz="1400">
                <a:solidFill>
                  <a:srgbClr val="5C5470"/>
                </a:solidFill>
                <a:latin typeface="Raleway" pitchFamily="2" charset="0"/>
                <a:cs typeface="Times New Roman" panose="02020603050405020304" pitchFamily="18" charset="0"/>
              </a:rPr>
              <a:t>- Diligent</a:t>
            </a:r>
          </a:p>
          <a:p>
            <a:r>
              <a:rPr lang="en-GB" sz="1400">
                <a:solidFill>
                  <a:srgbClr val="5C5470"/>
                </a:solidFill>
                <a:latin typeface="Raleway" pitchFamily="2" charset="0"/>
                <a:cs typeface="Times New Roman" panose="02020603050405020304" pitchFamily="18" charset="0"/>
              </a:rPr>
              <a:t>- Proactive </a:t>
            </a:r>
          </a:p>
          <a:p>
            <a:r>
              <a:rPr lang="en-GB" sz="1400">
                <a:solidFill>
                  <a:srgbClr val="5C5470"/>
                </a:solidFill>
                <a:latin typeface="Raleway" pitchFamily="2" charset="0"/>
                <a:cs typeface="Times New Roman" panose="02020603050405020304" pitchFamily="18" charset="0"/>
              </a:rPr>
              <a:t>- Consistent </a:t>
            </a:r>
          </a:p>
          <a:p>
            <a:r>
              <a:rPr lang="en-GB" sz="1400">
                <a:solidFill>
                  <a:srgbClr val="5C5470"/>
                </a:solidFill>
                <a:latin typeface="Raleway" pitchFamily="2" charset="0"/>
                <a:cs typeface="Times New Roman" panose="02020603050405020304" pitchFamily="18" charset="0"/>
              </a:rPr>
              <a:t>- We get the job done</a:t>
            </a:r>
          </a:p>
          <a:p>
            <a:br>
              <a:rPr kumimoji="0" lang="en-GB" sz="1400" i="0" u="none" strike="noStrike" cap="none" normalizeH="0" baseline="0">
                <a:ln>
                  <a:noFill/>
                </a:ln>
                <a:solidFill>
                  <a:schemeClr val="tx1"/>
                </a:solidFill>
                <a:effectLst/>
                <a:latin typeface="Raleway" pitchFamily="2" charset="0"/>
                <a:ea typeface="Gill Sans" charset="0"/>
                <a:cs typeface="Gill Sans" charset="0"/>
              </a:rPr>
            </a:br>
            <a:br>
              <a:rPr kumimoji="0" lang="en-GB" sz="1400" i="0" u="none" strike="noStrike" cap="none" normalizeH="0" baseline="0">
                <a:ln>
                  <a:noFill/>
                </a:ln>
                <a:solidFill>
                  <a:schemeClr val="tx1"/>
                </a:solidFill>
                <a:effectLst/>
                <a:latin typeface="Raleway" pitchFamily="2" charset="0"/>
                <a:ea typeface="Gill Sans" charset="0"/>
                <a:cs typeface="Gill Sans" charset="0"/>
              </a:rPr>
            </a:br>
            <a:r>
              <a:rPr lang="en-GB" sz="1400">
                <a:solidFill>
                  <a:srgbClr val="5C5470"/>
                </a:solidFill>
                <a:latin typeface="Raleway" pitchFamily="2" charset="0"/>
                <a:cs typeface="Times New Roman" panose="02020603050405020304" pitchFamily="18" charset="0"/>
              </a:rPr>
              <a:t>Therefore our voice will always sound…</a:t>
            </a:r>
          </a:p>
          <a:p>
            <a:r>
              <a:rPr lang="en-GB" sz="1600" b="1">
                <a:solidFill>
                  <a:srgbClr val="5C5470"/>
                </a:solidFill>
                <a:latin typeface="Raleway" pitchFamily="2" charset="0"/>
                <a:cs typeface="Times New Roman" panose="02020603050405020304" pitchFamily="18" charset="0"/>
              </a:rPr>
              <a:t>Authentic</a:t>
            </a:r>
            <a:br>
              <a:rPr lang="en-GB" sz="1600" b="1">
                <a:solidFill>
                  <a:srgbClr val="5C5470"/>
                </a:solidFill>
                <a:latin typeface="Raleway" pitchFamily="2" charset="0"/>
                <a:cs typeface="Times New Roman" panose="02020603050405020304" pitchFamily="18" charset="0"/>
              </a:rPr>
            </a:br>
            <a:br>
              <a:rPr lang="en-GB" sz="16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So we make people feel…</a:t>
            </a:r>
          </a:p>
          <a:p>
            <a:r>
              <a:rPr lang="en-GB" sz="1600" b="1">
                <a:solidFill>
                  <a:srgbClr val="5C5470"/>
                </a:solidFill>
                <a:latin typeface="Raleway" pitchFamily="2" charset="0"/>
                <a:cs typeface="Times New Roman" panose="02020603050405020304" pitchFamily="18" charset="0"/>
              </a:rPr>
              <a:t>Enabled </a:t>
            </a:r>
          </a:p>
          <a:p>
            <a:r>
              <a:rPr lang="en-GB" sz="1600" b="1">
                <a:solidFill>
                  <a:srgbClr val="5C5470"/>
                </a:solidFill>
                <a:latin typeface="Raleway" pitchFamily="2" charset="0"/>
                <a:cs typeface="Times New Roman" panose="02020603050405020304" pitchFamily="18" charset="0"/>
              </a:rPr>
              <a:t>Supported</a:t>
            </a:r>
          </a:p>
          <a:p>
            <a:endParaRPr lang="en-GB" sz="1600" b="1">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5334000" y="1894132"/>
            <a:ext cx="6153149" cy="1846659"/>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an </a:t>
            </a:r>
            <a:r>
              <a:rPr lang="en-GB" sz="1400" b="1">
                <a:solidFill>
                  <a:srgbClr val="5C5470"/>
                </a:solidFill>
                <a:latin typeface="Raleway" pitchFamily="2" charset="0"/>
                <a:cs typeface="Times New Roman" panose="02020603050405020304" pitchFamily="18" charset="0"/>
              </a:rPr>
              <a:t>Accountable</a:t>
            </a:r>
            <a:r>
              <a:rPr lang="en-GB" sz="1600" b="1">
                <a:solidFill>
                  <a:srgbClr val="5C5470"/>
                </a:solidFill>
                <a:latin typeface="Raleway" pitchFamily="2" charset="0"/>
                <a:cs typeface="Times New Roman" panose="02020603050405020304" pitchFamily="18" charset="0"/>
              </a:rPr>
              <a:t> </a:t>
            </a:r>
            <a:r>
              <a:rPr lang="en-GB" sz="1400">
                <a:solidFill>
                  <a:srgbClr val="5C5470"/>
                </a:solidFill>
                <a:latin typeface="Raleway" pitchFamily="2" charset="0"/>
                <a:cs typeface="Times New Roman" panose="02020603050405020304" pitchFamily="18" charset="0"/>
              </a:rPr>
              <a:t>tone of voice…</a:t>
            </a:r>
          </a:p>
          <a:p>
            <a:endParaRPr lang="en-GB" sz="1400">
              <a:solidFill>
                <a:srgbClr val="5C5470"/>
              </a:solidFill>
              <a:latin typeface="Raleway" pitchFamily="2" charset="0"/>
              <a:cs typeface="Times New Roman" panose="02020603050405020304" pitchFamily="18" charset="0"/>
            </a:endParaRPr>
          </a:p>
          <a:p>
            <a:r>
              <a:rPr lang="en-GB" sz="1400" i="1">
                <a:solidFill>
                  <a:srgbClr val="5C5470"/>
                </a:solidFill>
                <a:latin typeface="Raleway" pitchFamily="2" charset="0"/>
                <a:cs typeface="Times New Roman" panose="02020603050405020304" pitchFamily="18" charset="0"/>
              </a:rPr>
              <a:t>“Whilst LinkedIn has proved to be a powerful tool for B2B marketing, we don’t think this is right for your campaign. We’ve analysed the numbers and we believe that because your offering is niche, we think you would benefit from account based marketing activity. Whilst the time and resources needed for ABM will be greater, we can fully support you in this pursuit.” </a:t>
            </a:r>
          </a:p>
        </p:txBody>
      </p:sp>
      <p:sp>
        <p:nvSpPr>
          <p:cNvPr id="8" name="TextBox 7">
            <a:extLst>
              <a:ext uri="{FF2B5EF4-FFF2-40B4-BE49-F238E27FC236}">
                <a16:creationId xmlns:a16="http://schemas.microsoft.com/office/drawing/2014/main" id="{99820408-69DD-987D-B82F-A049CD1CA27B}"/>
              </a:ext>
            </a:extLst>
          </p:cNvPr>
          <p:cNvSpPr txBox="1"/>
          <p:nvPr/>
        </p:nvSpPr>
        <p:spPr>
          <a:xfrm>
            <a:off x="5334000" y="4110097"/>
            <a:ext cx="6169192" cy="1846659"/>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an </a:t>
            </a:r>
            <a:r>
              <a:rPr lang="en-GB" sz="1600" b="1">
                <a:solidFill>
                  <a:srgbClr val="5C5470"/>
                </a:solidFill>
                <a:latin typeface="Raleway" pitchFamily="2" charset="0"/>
                <a:cs typeface="Times New Roman" panose="02020603050405020304" pitchFamily="18" charset="0"/>
              </a:rPr>
              <a:t>Accountable </a:t>
            </a:r>
            <a:r>
              <a:rPr lang="en-GB" sz="1400">
                <a:solidFill>
                  <a:srgbClr val="5C5470"/>
                </a:solidFill>
                <a:latin typeface="Raleway" pitchFamily="2" charset="0"/>
                <a:cs typeface="Times New Roman" panose="02020603050405020304" pitchFamily="18" charset="0"/>
              </a:rPr>
              <a:t>employee…</a:t>
            </a:r>
          </a:p>
          <a:p>
            <a:endParaRPr lang="en-GB" sz="1400">
              <a:solidFill>
                <a:srgbClr val="5C5470"/>
              </a:solidFill>
              <a:latin typeface="Raleway" pitchFamily="2" charset="0"/>
              <a:cs typeface="Times New Roman" panose="02020603050405020304" pitchFamily="18" charset="0"/>
            </a:endParaRP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Speaks to clients in a matter-of-fact and honest way</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Doesn’t just highlight issues, but presents solutions too</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Stays up to date with industry developments and shares these with clients</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Pulls up their sleeves and gets involved when needed</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Keeps clients informed and up to date (whether good or bad)</a:t>
            </a:r>
          </a:p>
        </p:txBody>
      </p:sp>
    </p:spTree>
    <p:extLst>
      <p:ext uri="{BB962C8B-B14F-4D97-AF65-F5344CB8AC3E}">
        <p14:creationId xmlns:p14="http://schemas.microsoft.com/office/powerpoint/2010/main" val="95619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658197" y="701396"/>
            <a:ext cx="10454561" cy="533400"/>
          </a:xfrm>
        </p:spPr>
        <p:txBody>
          <a:bodyPr/>
          <a:lstStyle/>
          <a:p>
            <a:r>
              <a:rPr lang="en-GB" sz="2800"/>
              <a:t>9. Tone Of Voice &amp; Values – Accountable </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658197" y="1374578"/>
            <a:ext cx="10191749" cy="366252"/>
          </a:xfrm>
        </p:spPr>
        <p:txBody>
          <a:bodyPr>
            <a:normAutofit/>
          </a:bodyPr>
          <a:lstStyle/>
          <a:p>
            <a:r>
              <a:rPr lang="en-GB" sz="1400">
                <a:latin typeface="Raleway" pitchFamily="2" charset="0"/>
                <a:cs typeface="Times New Roman" panose="02020603050405020304" pitchFamily="18" charset="0"/>
              </a:rPr>
              <a:t>An examination of the </a:t>
            </a:r>
            <a:r>
              <a:rPr lang="en-GB" sz="1600" b="1">
                <a:solidFill>
                  <a:srgbClr val="5C5470"/>
                </a:solidFill>
                <a:latin typeface="Raleway" pitchFamily="2" charset="0"/>
                <a:cs typeface="Times New Roman" panose="02020603050405020304" pitchFamily="18" charset="0"/>
              </a:rPr>
              <a:t>Accountable </a:t>
            </a:r>
            <a:r>
              <a:rPr lang="en-GB" sz="1400">
                <a:solidFill>
                  <a:srgbClr val="5C5470"/>
                </a:solidFill>
                <a:latin typeface="Raleway" pitchFamily="2" charset="0"/>
                <a:cs typeface="Times New Roman" panose="02020603050405020304" pitchFamily="18" charset="0"/>
              </a:rPr>
              <a:t>tone of voice</a:t>
            </a:r>
            <a:r>
              <a:rPr lang="en-GB" sz="1400">
                <a:effectLst/>
                <a:latin typeface="Raleway" pitchFamily="2" charset="0"/>
                <a:ea typeface="Calibri" panose="020F0502020204030204" pitchFamily="34" charset="0"/>
                <a:cs typeface="Times New Roman" panose="02020603050405020304" pitchFamily="18" charset="0"/>
              </a:rPr>
              <a:t> </a:t>
            </a:r>
          </a:p>
          <a:p>
            <a:endParaRPr lang="en-GB" sz="1400">
              <a:latin typeface="Raleway" pitchFamily="2"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3621638" y="2821371"/>
            <a:ext cx="4925203" cy="1600438"/>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“Whilst LinkedIn has proved to be a powerful tool for B2B marketing, </a:t>
            </a:r>
            <a:r>
              <a:rPr lang="en-GB" sz="1400" u="sng">
                <a:solidFill>
                  <a:srgbClr val="5C5470"/>
                </a:solidFill>
                <a:latin typeface="Raleway" pitchFamily="2" charset="0"/>
                <a:cs typeface="Times New Roman" panose="02020603050405020304" pitchFamily="18" charset="0"/>
              </a:rPr>
              <a:t>we don’t think this is right for your campaign</a:t>
            </a:r>
            <a:r>
              <a:rPr lang="en-GB" sz="1400">
                <a:solidFill>
                  <a:srgbClr val="5C5470"/>
                </a:solidFill>
                <a:latin typeface="Raleway" pitchFamily="2" charset="0"/>
                <a:cs typeface="Times New Roman" panose="02020603050405020304" pitchFamily="18" charset="0"/>
              </a:rPr>
              <a:t>. </a:t>
            </a:r>
            <a:r>
              <a:rPr lang="en-GB" sz="1400" u="sng">
                <a:solidFill>
                  <a:srgbClr val="5C5470"/>
                </a:solidFill>
                <a:latin typeface="Raleway" pitchFamily="2" charset="0"/>
                <a:cs typeface="Times New Roman" panose="02020603050405020304" pitchFamily="18" charset="0"/>
              </a:rPr>
              <a:t>We’ve analysed the numbers </a:t>
            </a:r>
            <a:r>
              <a:rPr lang="en-GB" sz="1400">
                <a:solidFill>
                  <a:srgbClr val="5C5470"/>
                </a:solidFill>
                <a:latin typeface="Raleway" pitchFamily="2" charset="0"/>
                <a:cs typeface="Times New Roman" panose="02020603050405020304" pitchFamily="18" charset="0"/>
              </a:rPr>
              <a:t>and we believe that because your offering is niche, </a:t>
            </a:r>
            <a:r>
              <a:rPr lang="en-GB" sz="1400" u="sng">
                <a:solidFill>
                  <a:srgbClr val="5C5470"/>
                </a:solidFill>
                <a:latin typeface="Raleway" pitchFamily="2" charset="0"/>
                <a:cs typeface="Times New Roman" panose="02020603050405020304" pitchFamily="18" charset="0"/>
              </a:rPr>
              <a:t>we think you would benefit from account based marketing activity</a:t>
            </a:r>
            <a:r>
              <a:rPr lang="en-GB" sz="1400">
                <a:solidFill>
                  <a:srgbClr val="5C5470"/>
                </a:solidFill>
                <a:latin typeface="Raleway" pitchFamily="2" charset="0"/>
                <a:cs typeface="Times New Roman" panose="02020603050405020304" pitchFamily="18" charset="0"/>
              </a:rPr>
              <a:t>. Whilst the time and resources needed for ABM will be greater, we can </a:t>
            </a:r>
            <a:r>
              <a:rPr lang="en-GB" sz="1400" u="sng">
                <a:solidFill>
                  <a:srgbClr val="5C5470"/>
                </a:solidFill>
                <a:latin typeface="Raleway" pitchFamily="2" charset="0"/>
                <a:cs typeface="Times New Roman" panose="02020603050405020304" pitchFamily="18" charset="0"/>
              </a:rPr>
              <a:t>fully support you in this pursuit</a:t>
            </a:r>
            <a:r>
              <a:rPr lang="en-GB" sz="1400">
                <a:solidFill>
                  <a:srgbClr val="5C5470"/>
                </a:solidFill>
                <a:latin typeface="Raleway" pitchFamily="2" charset="0"/>
                <a:cs typeface="Times New Roman" panose="02020603050405020304" pitchFamily="18" charset="0"/>
              </a:rPr>
              <a:t>.” </a:t>
            </a:r>
          </a:p>
        </p:txBody>
      </p:sp>
      <p:sp>
        <p:nvSpPr>
          <p:cNvPr id="2" name="TextBox 1">
            <a:extLst>
              <a:ext uri="{FF2B5EF4-FFF2-40B4-BE49-F238E27FC236}">
                <a16:creationId xmlns:a16="http://schemas.microsoft.com/office/drawing/2014/main" id="{EA5017A3-6987-7EF6-C832-9C4584FF84DE}"/>
              </a:ext>
            </a:extLst>
          </p:cNvPr>
          <p:cNvSpPr txBox="1"/>
          <p:nvPr/>
        </p:nvSpPr>
        <p:spPr>
          <a:xfrm>
            <a:off x="624956" y="2629868"/>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Reliable</a:t>
            </a:r>
          </a:p>
        </p:txBody>
      </p:sp>
      <p:sp>
        <p:nvSpPr>
          <p:cNvPr id="9" name="TextBox 8">
            <a:extLst>
              <a:ext uri="{FF2B5EF4-FFF2-40B4-BE49-F238E27FC236}">
                <a16:creationId xmlns:a16="http://schemas.microsoft.com/office/drawing/2014/main" id="{7825AE7A-88B9-64A1-9CC9-30D5ECDF871F}"/>
              </a:ext>
            </a:extLst>
          </p:cNvPr>
          <p:cNvSpPr txBox="1"/>
          <p:nvPr/>
        </p:nvSpPr>
        <p:spPr>
          <a:xfrm>
            <a:off x="2618794" y="5638348"/>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Consistent</a:t>
            </a:r>
          </a:p>
        </p:txBody>
      </p:sp>
      <p:sp>
        <p:nvSpPr>
          <p:cNvPr id="10" name="TextBox 9">
            <a:extLst>
              <a:ext uri="{FF2B5EF4-FFF2-40B4-BE49-F238E27FC236}">
                <a16:creationId xmlns:a16="http://schemas.microsoft.com/office/drawing/2014/main" id="{199E4DB1-1616-E5B3-7B8E-1D0BC0A554C9}"/>
              </a:ext>
            </a:extLst>
          </p:cNvPr>
          <p:cNvSpPr txBox="1"/>
          <p:nvPr/>
        </p:nvSpPr>
        <p:spPr>
          <a:xfrm>
            <a:off x="5610807" y="2073503"/>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Diligent</a:t>
            </a:r>
          </a:p>
        </p:txBody>
      </p:sp>
      <p:sp>
        <p:nvSpPr>
          <p:cNvPr id="11" name="TextBox 10">
            <a:extLst>
              <a:ext uri="{FF2B5EF4-FFF2-40B4-BE49-F238E27FC236}">
                <a16:creationId xmlns:a16="http://schemas.microsoft.com/office/drawing/2014/main" id="{80FD837D-47B5-0B74-03F2-85C1FA7D16FA}"/>
              </a:ext>
            </a:extLst>
          </p:cNvPr>
          <p:cNvSpPr txBox="1"/>
          <p:nvPr/>
        </p:nvSpPr>
        <p:spPr>
          <a:xfrm>
            <a:off x="9850016" y="2375541"/>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Proactive</a:t>
            </a:r>
          </a:p>
        </p:txBody>
      </p:sp>
      <p:sp>
        <p:nvSpPr>
          <p:cNvPr id="12" name="TextBox 11">
            <a:extLst>
              <a:ext uri="{FF2B5EF4-FFF2-40B4-BE49-F238E27FC236}">
                <a16:creationId xmlns:a16="http://schemas.microsoft.com/office/drawing/2014/main" id="{2E92674A-99D5-0613-6A59-91EE512162ED}"/>
              </a:ext>
            </a:extLst>
          </p:cNvPr>
          <p:cNvSpPr txBox="1"/>
          <p:nvPr/>
        </p:nvSpPr>
        <p:spPr>
          <a:xfrm>
            <a:off x="8266922" y="5673730"/>
            <a:ext cx="220202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We get the job done</a:t>
            </a:r>
          </a:p>
        </p:txBody>
      </p:sp>
      <p:cxnSp>
        <p:nvCxnSpPr>
          <p:cNvPr id="13" name="Straight Arrow Connector 12">
            <a:extLst>
              <a:ext uri="{FF2B5EF4-FFF2-40B4-BE49-F238E27FC236}">
                <a16:creationId xmlns:a16="http://schemas.microsoft.com/office/drawing/2014/main" id="{9BB60508-AA81-CFB8-3DB1-44B2F9F30276}"/>
              </a:ext>
            </a:extLst>
          </p:cNvPr>
          <p:cNvCxnSpPr>
            <a:cxnSpLocks/>
          </p:cNvCxnSpPr>
          <p:nvPr/>
        </p:nvCxnSpPr>
        <p:spPr>
          <a:xfrm>
            <a:off x="1884784" y="2821371"/>
            <a:ext cx="2771192" cy="3134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393FBB6B-3302-759C-6685-F4BBCCE2E35D}"/>
              </a:ext>
            </a:extLst>
          </p:cNvPr>
          <p:cNvCxnSpPr>
            <a:cxnSpLocks/>
          </p:cNvCxnSpPr>
          <p:nvPr/>
        </p:nvCxnSpPr>
        <p:spPr>
          <a:xfrm flipH="1">
            <a:off x="5320394" y="2350991"/>
            <a:ext cx="611736" cy="9800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DAC6A51-9435-8B8C-1207-F304104F7A9D}"/>
              </a:ext>
            </a:extLst>
          </p:cNvPr>
          <p:cNvCxnSpPr>
            <a:cxnSpLocks/>
          </p:cNvCxnSpPr>
          <p:nvPr/>
        </p:nvCxnSpPr>
        <p:spPr>
          <a:xfrm flipV="1">
            <a:off x="3256384" y="4421809"/>
            <a:ext cx="933061" cy="12519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EFDEA3B4-6156-5AB1-6F66-DD21A721648E}"/>
              </a:ext>
            </a:extLst>
          </p:cNvPr>
          <p:cNvCxnSpPr>
            <a:cxnSpLocks/>
          </p:cNvCxnSpPr>
          <p:nvPr/>
        </p:nvCxnSpPr>
        <p:spPr>
          <a:xfrm flipH="1" flipV="1">
            <a:off x="6559420" y="4421809"/>
            <a:ext cx="1987421" cy="12165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41B36503-3726-44AB-3982-1CEEADE9C68D}"/>
              </a:ext>
            </a:extLst>
          </p:cNvPr>
          <p:cNvCxnSpPr>
            <a:cxnSpLocks/>
          </p:cNvCxnSpPr>
          <p:nvPr/>
        </p:nvCxnSpPr>
        <p:spPr>
          <a:xfrm flipH="1">
            <a:off x="7903029" y="2629868"/>
            <a:ext cx="2118048" cy="9917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9147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704850" y="685800"/>
            <a:ext cx="10454561" cy="533400"/>
          </a:xfrm>
        </p:spPr>
        <p:txBody>
          <a:bodyPr/>
          <a:lstStyle/>
          <a:p>
            <a:r>
              <a:rPr lang="en-GB" sz="2800"/>
              <a:t>9. Tone Of Voice &amp; Values - Driven</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704851" y="1373540"/>
            <a:ext cx="10191749" cy="366252"/>
          </a:xfrm>
        </p:spPr>
        <p:txBody>
          <a:bodyPr>
            <a:normAutofit fontScale="92500" lnSpcReduction="20000"/>
          </a:bodyPr>
          <a:lstStyle/>
          <a:p>
            <a:r>
              <a:rPr lang="en-GB" sz="1500">
                <a:effectLst/>
                <a:latin typeface="Raleway" pitchFamily="2" charset="0"/>
                <a:ea typeface="Calibri" panose="020F0502020204030204" pitchFamily="34" charset="0"/>
                <a:cs typeface="Times New Roman" panose="02020603050405020304" pitchFamily="18" charset="0"/>
              </a:rPr>
              <a:t>Written tone of voice is the personality of our brand, expressed through the written word. </a:t>
            </a:r>
          </a:p>
          <a:p>
            <a:r>
              <a:rPr lang="en-GB" sz="1500">
                <a:effectLst/>
                <a:latin typeface="Raleway" pitchFamily="2" charset="0"/>
                <a:ea typeface="Calibri" panose="020F0502020204030204" pitchFamily="34" charset="0"/>
                <a:cs typeface="Times New Roman" panose="02020603050405020304" pitchFamily="18" charset="0"/>
              </a:rPr>
              <a:t>If our copy has a single, recognisable tone of voice, it can make us easier to understand.</a:t>
            </a:r>
          </a:p>
          <a:p>
            <a:endParaRPr lang="en-GB" sz="1400">
              <a:latin typeface="Raleway" pitchFamily="2" charset="0"/>
            </a:endParaRPr>
          </a:p>
        </p:txBody>
      </p:sp>
      <p:sp>
        <p:nvSpPr>
          <p:cNvPr id="4" name="TextBox 3">
            <a:extLst>
              <a:ext uri="{FF2B5EF4-FFF2-40B4-BE49-F238E27FC236}">
                <a16:creationId xmlns:a16="http://schemas.microsoft.com/office/drawing/2014/main" id="{665CC3EC-9228-9A2C-97DB-3FC3BD299350}"/>
              </a:ext>
            </a:extLst>
          </p:cNvPr>
          <p:cNvSpPr txBox="1"/>
          <p:nvPr/>
        </p:nvSpPr>
        <p:spPr>
          <a:xfrm>
            <a:off x="704851" y="1894132"/>
            <a:ext cx="4025769" cy="5693866"/>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We are…</a:t>
            </a:r>
          </a:p>
          <a:p>
            <a:r>
              <a:rPr lang="en-GB" sz="1600" b="1">
                <a:solidFill>
                  <a:srgbClr val="5C5470"/>
                </a:solidFill>
                <a:latin typeface="Raleway" pitchFamily="2" charset="0"/>
                <a:cs typeface="Times New Roman" panose="02020603050405020304" pitchFamily="18" charset="0"/>
              </a:rPr>
              <a:t>Passionate</a:t>
            </a:r>
            <a:br>
              <a:rPr lang="en-GB" sz="1400" b="1">
                <a:solidFill>
                  <a:srgbClr val="5C5470"/>
                </a:solidFill>
                <a:latin typeface="Raleway" pitchFamily="2" charset="0"/>
                <a:cs typeface="Times New Roman" panose="02020603050405020304" pitchFamily="18" charset="0"/>
              </a:rPr>
            </a:br>
            <a:br>
              <a:rPr lang="en-GB" sz="14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We behave in a manner that is…</a:t>
            </a:r>
            <a:br>
              <a:rPr lang="en-GB" sz="1400">
                <a:solidFill>
                  <a:srgbClr val="5C5470"/>
                </a:solidFill>
                <a:latin typeface="Raleway" pitchFamily="2" charset="0"/>
                <a:cs typeface="Times New Roman" panose="02020603050405020304" pitchFamily="18" charset="0"/>
              </a:rPr>
            </a:br>
            <a:r>
              <a:rPr lang="en-GB" sz="1600" b="1">
                <a:solidFill>
                  <a:srgbClr val="5C5470"/>
                </a:solidFill>
                <a:latin typeface="Raleway" pitchFamily="2" charset="0"/>
                <a:cs typeface="Times New Roman" panose="02020603050405020304" pitchFamily="18" charset="0"/>
              </a:rPr>
              <a:t>Driven</a:t>
            </a:r>
            <a:br>
              <a:rPr kumimoji="0" lang="en-GB" sz="1400" b="1" i="0" u="none" strike="noStrike" cap="none" normalizeH="0" baseline="0">
                <a:ln>
                  <a:noFill/>
                </a:ln>
                <a:solidFill>
                  <a:schemeClr val="tx1"/>
                </a:solidFill>
                <a:effectLst/>
                <a:latin typeface="Raleway" pitchFamily="2" charset="0"/>
                <a:ea typeface="Gill Sans" charset="0"/>
                <a:cs typeface="Gill Sans" charset="0"/>
              </a:rPr>
            </a:br>
            <a:br>
              <a:rPr kumimoji="0" lang="en-GB" sz="1400" b="1" i="0" u="none" strike="noStrike" cap="none" normalizeH="0" baseline="0">
                <a:ln>
                  <a:noFill/>
                </a:ln>
                <a:solidFill>
                  <a:schemeClr val="tx1"/>
                </a:solidFill>
                <a:effectLst/>
                <a:latin typeface="Raleway" pitchFamily="2" charset="0"/>
                <a:ea typeface="Gill Sans" charset="0"/>
                <a:cs typeface="Gill Sans" charset="0"/>
              </a:rPr>
            </a:br>
            <a:r>
              <a:rPr lang="en-GB" sz="1400">
                <a:solidFill>
                  <a:srgbClr val="5C5470"/>
                </a:solidFill>
                <a:latin typeface="Raleway" pitchFamily="2" charset="0"/>
                <a:cs typeface="Times New Roman" panose="02020603050405020304" pitchFamily="18" charset="0"/>
              </a:rPr>
              <a:t>- Ambitious</a:t>
            </a:r>
          </a:p>
          <a:p>
            <a:r>
              <a:rPr lang="en-GB" sz="1400">
                <a:solidFill>
                  <a:srgbClr val="5C5470"/>
                </a:solidFill>
                <a:latin typeface="Raleway" pitchFamily="2" charset="0"/>
                <a:cs typeface="Times New Roman" panose="02020603050405020304" pitchFamily="18" charset="0"/>
              </a:rPr>
              <a:t>- Motivated </a:t>
            </a:r>
          </a:p>
          <a:p>
            <a:r>
              <a:rPr lang="en-GB" sz="1400">
                <a:solidFill>
                  <a:srgbClr val="5C5470"/>
                </a:solidFill>
                <a:latin typeface="Raleway" pitchFamily="2" charset="0"/>
                <a:cs typeface="Times New Roman" panose="02020603050405020304" pitchFamily="18" charset="0"/>
              </a:rPr>
              <a:t>- Focused but curious</a:t>
            </a:r>
          </a:p>
          <a:p>
            <a:r>
              <a:rPr lang="en-GB" sz="1400">
                <a:solidFill>
                  <a:srgbClr val="5C5470"/>
                </a:solidFill>
                <a:latin typeface="Raleway" pitchFamily="2" charset="0"/>
                <a:cs typeface="Times New Roman" panose="02020603050405020304" pitchFamily="18" charset="0"/>
              </a:rPr>
              <a:t>- We care </a:t>
            </a:r>
          </a:p>
          <a:p>
            <a:r>
              <a:rPr lang="en-GB" sz="1400">
                <a:solidFill>
                  <a:srgbClr val="5C5470"/>
                </a:solidFill>
                <a:latin typeface="Raleway" pitchFamily="2" charset="0"/>
                <a:cs typeface="Times New Roman" panose="02020603050405020304" pitchFamily="18" charset="0"/>
              </a:rPr>
              <a:t>- Creative &amp; spirited</a:t>
            </a:r>
          </a:p>
          <a:p>
            <a:br>
              <a:rPr kumimoji="0" lang="en-GB" sz="1400" i="0" u="none" strike="noStrike" cap="none" normalizeH="0" baseline="0">
                <a:ln>
                  <a:noFill/>
                </a:ln>
                <a:solidFill>
                  <a:schemeClr val="tx1"/>
                </a:solidFill>
                <a:effectLst/>
                <a:latin typeface="Raleway" pitchFamily="2" charset="0"/>
                <a:ea typeface="Gill Sans" charset="0"/>
                <a:cs typeface="Gill Sans" charset="0"/>
              </a:rPr>
            </a:br>
            <a:br>
              <a:rPr kumimoji="0" lang="en-GB" sz="1400" i="0" u="none" strike="noStrike" cap="none" normalizeH="0" baseline="0">
                <a:ln>
                  <a:noFill/>
                </a:ln>
                <a:solidFill>
                  <a:schemeClr val="tx1"/>
                </a:solidFill>
                <a:effectLst/>
                <a:latin typeface="Raleway" pitchFamily="2" charset="0"/>
                <a:ea typeface="Gill Sans" charset="0"/>
                <a:cs typeface="Gill Sans" charset="0"/>
              </a:rPr>
            </a:br>
            <a:r>
              <a:rPr lang="en-GB" sz="1400">
                <a:solidFill>
                  <a:srgbClr val="5C5470"/>
                </a:solidFill>
                <a:latin typeface="Raleway" pitchFamily="2" charset="0"/>
                <a:cs typeface="Times New Roman" panose="02020603050405020304" pitchFamily="18" charset="0"/>
              </a:rPr>
              <a:t>Therefore our voice will always sound…</a:t>
            </a:r>
          </a:p>
          <a:p>
            <a:r>
              <a:rPr lang="en-GB" sz="1600" b="1">
                <a:solidFill>
                  <a:srgbClr val="5C5470"/>
                </a:solidFill>
                <a:latin typeface="Raleway" pitchFamily="2" charset="0"/>
                <a:cs typeface="Times New Roman" panose="02020603050405020304" pitchFamily="18" charset="0"/>
              </a:rPr>
              <a:t>Energetic</a:t>
            </a:r>
            <a:br>
              <a:rPr lang="en-GB" sz="1600" b="1">
                <a:solidFill>
                  <a:srgbClr val="5C5470"/>
                </a:solidFill>
                <a:latin typeface="Raleway" pitchFamily="2" charset="0"/>
                <a:cs typeface="Times New Roman" panose="02020603050405020304" pitchFamily="18" charset="0"/>
              </a:rPr>
            </a:br>
            <a:br>
              <a:rPr lang="en-GB" sz="16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So we make people feel…</a:t>
            </a:r>
          </a:p>
          <a:p>
            <a:r>
              <a:rPr lang="en-GB" sz="1600" b="1">
                <a:solidFill>
                  <a:srgbClr val="5C5470"/>
                </a:solidFill>
                <a:latin typeface="Raleway" pitchFamily="2" charset="0"/>
                <a:cs typeface="Times New Roman" panose="02020603050405020304" pitchFamily="18" charset="0"/>
              </a:rPr>
              <a:t>Energised</a:t>
            </a:r>
          </a:p>
          <a:p>
            <a:r>
              <a:rPr lang="en-GB" sz="1600" b="1">
                <a:solidFill>
                  <a:srgbClr val="5C5470"/>
                </a:solidFill>
                <a:latin typeface="Raleway" pitchFamily="2" charset="0"/>
                <a:cs typeface="Times New Roman" panose="02020603050405020304" pitchFamily="18" charset="0"/>
              </a:rPr>
              <a:t>Engaged </a:t>
            </a:r>
          </a:p>
          <a:p>
            <a:endParaRPr lang="en-GB" sz="1600" b="1">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5257800" y="1894132"/>
            <a:ext cx="6229349" cy="1846659"/>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 </a:t>
            </a:r>
            <a:r>
              <a:rPr lang="en-GB" sz="1600" b="1">
                <a:solidFill>
                  <a:srgbClr val="5C5470"/>
                </a:solidFill>
                <a:latin typeface="Raleway" pitchFamily="2" charset="0"/>
                <a:cs typeface="Times New Roman" panose="02020603050405020304" pitchFamily="18" charset="0"/>
              </a:rPr>
              <a:t>Driven </a:t>
            </a:r>
            <a:r>
              <a:rPr lang="en-GB" sz="1400">
                <a:solidFill>
                  <a:srgbClr val="5C5470"/>
                </a:solidFill>
                <a:latin typeface="Raleway" pitchFamily="2" charset="0"/>
                <a:cs typeface="Times New Roman" panose="02020603050405020304" pitchFamily="18" charset="0"/>
              </a:rPr>
              <a:t>tone of voice…</a:t>
            </a:r>
          </a:p>
          <a:p>
            <a:endParaRPr lang="en-GB" sz="1400">
              <a:solidFill>
                <a:srgbClr val="5C5470"/>
              </a:solidFill>
              <a:latin typeface="Raleway" pitchFamily="2" charset="0"/>
              <a:cs typeface="Times New Roman" panose="02020603050405020304" pitchFamily="18" charset="0"/>
            </a:endParaRPr>
          </a:p>
          <a:p>
            <a:r>
              <a:rPr lang="en-GB" sz="1400" i="1">
                <a:solidFill>
                  <a:srgbClr val="5C5470"/>
                </a:solidFill>
                <a:latin typeface="Raleway" pitchFamily="2" charset="0"/>
                <a:cs typeface="Times New Roman" panose="02020603050405020304" pitchFamily="18" charset="0"/>
              </a:rPr>
              <a:t>“Content marketing has a proven track record of generating results, but we take it to the next level. By carefully crafting a digital experience for audiences, we can surprise and delight, engage and convert – helping you achieve never-before-seen clickthrough rates. Our experts love what they do and they can’t wait to get started on your next industry-leading campaign.”</a:t>
            </a:r>
          </a:p>
        </p:txBody>
      </p:sp>
      <p:sp>
        <p:nvSpPr>
          <p:cNvPr id="8" name="TextBox 7">
            <a:extLst>
              <a:ext uri="{FF2B5EF4-FFF2-40B4-BE49-F238E27FC236}">
                <a16:creationId xmlns:a16="http://schemas.microsoft.com/office/drawing/2014/main" id="{99820408-69DD-987D-B82F-A049CD1CA27B}"/>
              </a:ext>
            </a:extLst>
          </p:cNvPr>
          <p:cNvSpPr txBox="1"/>
          <p:nvPr/>
        </p:nvSpPr>
        <p:spPr>
          <a:xfrm>
            <a:off x="5257800" y="4114800"/>
            <a:ext cx="6553200" cy="2062103"/>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 </a:t>
            </a:r>
            <a:r>
              <a:rPr lang="en-GB" sz="1600" b="1">
                <a:solidFill>
                  <a:srgbClr val="5C5470"/>
                </a:solidFill>
                <a:latin typeface="Raleway" pitchFamily="2" charset="0"/>
                <a:cs typeface="Times New Roman" panose="02020603050405020304" pitchFamily="18" charset="0"/>
              </a:rPr>
              <a:t>Driven </a:t>
            </a:r>
            <a:r>
              <a:rPr lang="en-GB" sz="1400">
                <a:solidFill>
                  <a:srgbClr val="5C5470"/>
                </a:solidFill>
                <a:latin typeface="Raleway" pitchFamily="2" charset="0"/>
                <a:cs typeface="Times New Roman" panose="02020603050405020304" pitchFamily="18" charset="0"/>
              </a:rPr>
              <a:t>employee…</a:t>
            </a:r>
          </a:p>
          <a:p>
            <a:endParaRPr lang="en-GB" sz="1400">
              <a:solidFill>
                <a:srgbClr val="5C5470"/>
              </a:solidFill>
              <a:latin typeface="Raleway" pitchFamily="2" charset="0"/>
              <a:cs typeface="Times New Roman" panose="02020603050405020304" pitchFamily="18" charset="0"/>
            </a:endParaRP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Constantly looks for the next ‘big thing’ in marketing</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Is enthused by great results and client happiness</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Focuses on L&amp;D and finding new ways to do things</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Loves to find creative solutions to problems and think outside the box</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Takes great joy in marketing and enjoys sharing information with colleagues</a:t>
            </a:r>
          </a:p>
          <a:p>
            <a:pPr marL="285750" indent="-285750">
              <a:buFont typeface="Arial" panose="020B0604020202020204" pitchFamily="34" charset="0"/>
              <a:buChar char="•"/>
            </a:pPr>
            <a:endParaRPr lang="en-GB" sz="1400">
              <a:solidFill>
                <a:srgbClr val="5C5470"/>
              </a:solidFill>
              <a:latin typeface="Raleway" pitchFamily="2" charset="0"/>
              <a:cs typeface="Times New Roman" panose="02020603050405020304" pitchFamily="18" charset="0"/>
            </a:endParaRPr>
          </a:p>
        </p:txBody>
      </p:sp>
    </p:spTree>
    <p:extLst>
      <p:ext uri="{BB962C8B-B14F-4D97-AF65-F5344CB8AC3E}">
        <p14:creationId xmlns:p14="http://schemas.microsoft.com/office/powerpoint/2010/main" val="8236022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658197" y="701396"/>
            <a:ext cx="10454561" cy="533400"/>
          </a:xfrm>
        </p:spPr>
        <p:txBody>
          <a:bodyPr/>
          <a:lstStyle/>
          <a:p>
            <a:r>
              <a:rPr lang="en-GB" sz="2800"/>
              <a:t>9. Tone Of Voice &amp; Values - Driven</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658197" y="1374578"/>
            <a:ext cx="10191749" cy="366252"/>
          </a:xfrm>
        </p:spPr>
        <p:txBody>
          <a:bodyPr>
            <a:normAutofit/>
          </a:bodyPr>
          <a:lstStyle/>
          <a:p>
            <a:r>
              <a:rPr lang="en-GB" sz="1400">
                <a:latin typeface="Raleway" pitchFamily="2" charset="0"/>
                <a:cs typeface="Times New Roman" panose="02020603050405020304" pitchFamily="18" charset="0"/>
              </a:rPr>
              <a:t>An examination of the </a:t>
            </a:r>
            <a:r>
              <a:rPr lang="en-GB" sz="1600" b="1">
                <a:solidFill>
                  <a:srgbClr val="5C5470"/>
                </a:solidFill>
                <a:latin typeface="Raleway" pitchFamily="2" charset="0"/>
                <a:cs typeface="Times New Roman" panose="02020603050405020304" pitchFamily="18" charset="0"/>
              </a:rPr>
              <a:t>Driven </a:t>
            </a:r>
            <a:r>
              <a:rPr lang="en-GB" sz="1400">
                <a:solidFill>
                  <a:srgbClr val="5C5470"/>
                </a:solidFill>
                <a:latin typeface="Raleway" pitchFamily="2" charset="0"/>
                <a:cs typeface="Times New Roman" panose="02020603050405020304" pitchFamily="18" charset="0"/>
              </a:rPr>
              <a:t>tone of voice</a:t>
            </a:r>
            <a:r>
              <a:rPr lang="en-GB" sz="1400">
                <a:effectLst/>
                <a:latin typeface="Raleway" pitchFamily="2" charset="0"/>
                <a:ea typeface="Calibri" panose="020F0502020204030204" pitchFamily="34" charset="0"/>
                <a:cs typeface="Times New Roman" panose="02020603050405020304" pitchFamily="18" charset="0"/>
              </a:rPr>
              <a:t> </a:t>
            </a:r>
          </a:p>
          <a:p>
            <a:endParaRPr lang="en-GB" sz="1400">
              <a:latin typeface="Raleway" pitchFamily="2"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3621638" y="2821371"/>
            <a:ext cx="4925203" cy="1600438"/>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“Content marketing has a proven track record of generating results, </a:t>
            </a:r>
            <a:r>
              <a:rPr lang="en-GB" sz="1400" u="sng">
                <a:solidFill>
                  <a:srgbClr val="5C5470"/>
                </a:solidFill>
                <a:latin typeface="Raleway" pitchFamily="2" charset="0"/>
                <a:cs typeface="Times New Roman" panose="02020603050405020304" pitchFamily="18" charset="0"/>
              </a:rPr>
              <a:t>but we take it to the next level</a:t>
            </a:r>
            <a:r>
              <a:rPr lang="en-GB" sz="1400">
                <a:solidFill>
                  <a:srgbClr val="5C5470"/>
                </a:solidFill>
                <a:latin typeface="Raleway" pitchFamily="2" charset="0"/>
                <a:cs typeface="Times New Roman" panose="02020603050405020304" pitchFamily="18" charset="0"/>
              </a:rPr>
              <a:t>. By carefully crafting a digital experience for audiences, we </a:t>
            </a:r>
            <a:r>
              <a:rPr lang="en-GB" sz="1400" u="sng">
                <a:solidFill>
                  <a:srgbClr val="5C5470"/>
                </a:solidFill>
                <a:latin typeface="Raleway" pitchFamily="2" charset="0"/>
                <a:cs typeface="Times New Roman" panose="02020603050405020304" pitchFamily="18" charset="0"/>
              </a:rPr>
              <a:t>can surprise and delight, engage and convert </a:t>
            </a:r>
            <a:r>
              <a:rPr lang="en-GB" sz="1400">
                <a:solidFill>
                  <a:srgbClr val="5C5470"/>
                </a:solidFill>
                <a:latin typeface="Raleway" pitchFamily="2" charset="0"/>
                <a:cs typeface="Times New Roman" panose="02020603050405020304" pitchFamily="18" charset="0"/>
              </a:rPr>
              <a:t>– helping you achieve </a:t>
            </a:r>
            <a:r>
              <a:rPr lang="en-GB" sz="1400" u="sng">
                <a:solidFill>
                  <a:srgbClr val="5C5470"/>
                </a:solidFill>
                <a:latin typeface="Raleway" pitchFamily="2" charset="0"/>
                <a:cs typeface="Times New Roman" panose="02020603050405020304" pitchFamily="18" charset="0"/>
              </a:rPr>
              <a:t>never-before-seen clickthrough rates</a:t>
            </a:r>
            <a:r>
              <a:rPr lang="en-GB" sz="1400">
                <a:solidFill>
                  <a:srgbClr val="5C5470"/>
                </a:solidFill>
                <a:latin typeface="Raleway" pitchFamily="2" charset="0"/>
                <a:cs typeface="Times New Roman" panose="02020603050405020304" pitchFamily="18" charset="0"/>
              </a:rPr>
              <a:t>. Our </a:t>
            </a:r>
            <a:r>
              <a:rPr lang="en-GB" sz="1400" u="sng">
                <a:solidFill>
                  <a:srgbClr val="5C5470"/>
                </a:solidFill>
                <a:latin typeface="Raleway" pitchFamily="2" charset="0"/>
                <a:cs typeface="Times New Roman" panose="02020603050405020304" pitchFamily="18" charset="0"/>
              </a:rPr>
              <a:t>experts love what they do </a:t>
            </a:r>
            <a:r>
              <a:rPr lang="en-GB" sz="1400">
                <a:solidFill>
                  <a:srgbClr val="5C5470"/>
                </a:solidFill>
                <a:latin typeface="Raleway" pitchFamily="2" charset="0"/>
                <a:cs typeface="Times New Roman" panose="02020603050405020304" pitchFamily="18" charset="0"/>
              </a:rPr>
              <a:t>and they </a:t>
            </a:r>
            <a:r>
              <a:rPr lang="en-GB" sz="1400" u="sng">
                <a:solidFill>
                  <a:srgbClr val="5C5470"/>
                </a:solidFill>
                <a:latin typeface="Raleway" pitchFamily="2" charset="0"/>
                <a:cs typeface="Times New Roman" panose="02020603050405020304" pitchFamily="18" charset="0"/>
              </a:rPr>
              <a:t>can’t wait to get started</a:t>
            </a:r>
            <a:r>
              <a:rPr lang="en-GB" sz="1400">
                <a:solidFill>
                  <a:srgbClr val="5C5470"/>
                </a:solidFill>
                <a:latin typeface="Raleway" pitchFamily="2" charset="0"/>
                <a:cs typeface="Times New Roman" panose="02020603050405020304" pitchFamily="18" charset="0"/>
              </a:rPr>
              <a:t> on your next industry-leading campaign.”</a:t>
            </a:r>
          </a:p>
        </p:txBody>
      </p:sp>
      <p:sp>
        <p:nvSpPr>
          <p:cNvPr id="2" name="TextBox 1">
            <a:extLst>
              <a:ext uri="{FF2B5EF4-FFF2-40B4-BE49-F238E27FC236}">
                <a16:creationId xmlns:a16="http://schemas.microsoft.com/office/drawing/2014/main" id="{EA5017A3-6987-7EF6-C832-9C4584FF84DE}"/>
              </a:ext>
            </a:extLst>
          </p:cNvPr>
          <p:cNvSpPr txBox="1"/>
          <p:nvPr/>
        </p:nvSpPr>
        <p:spPr>
          <a:xfrm>
            <a:off x="624956" y="2629868"/>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Ambitious</a:t>
            </a:r>
          </a:p>
        </p:txBody>
      </p:sp>
      <p:sp>
        <p:nvSpPr>
          <p:cNvPr id="9" name="TextBox 8">
            <a:extLst>
              <a:ext uri="{FF2B5EF4-FFF2-40B4-BE49-F238E27FC236}">
                <a16:creationId xmlns:a16="http://schemas.microsoft.com/office/drawing/2014/main" id="{7825AE7A-88B9-64A1-9CC9-30D5ECDF871F}"/>
              </a:ext>
            </a:extLst>
          </p:cNvPr>
          <p:cNvSpPr txBox="1"/>
          <p:nvPr/>
        </p:nvSpPr>
        <p:spPr>
          <a:xfrm>
            <a:off x="2618794" y="5638348"/>
            <a:ext cx="2037182"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Creative and spirited</a:t>
            </a:r>
          </a:p>
        </p:txBody>
      </p:sp>
      <p:sp>
        <p:nvSpPr>
          <p:cNvPr id="10" name="TextBox 9">
            <a:extLst>
              <a:ext uri="{FF2B5EF4-FFF2-40B4-BE49-F238E27FC236}">
                <a16:creationId xmlns:a16="http://schemas.microsoft.com/office/drawing/2014/main" id="{199E4DB1-1616-E5B3-7B8E-1D0BC0A554C9}"/>
              </a:ext>
            </a:extLst>
          </p:cNvPr>
          <p:cNvSpPr txBox="1"/>
          <p:nvPr/>
        </p:nvSpPr>
        <p:spPr>
          <a:xfrm>
            <a:off x="5610807" y="2073503"/>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Motivated</a:t>
            </a:r>
          </a:p>
        </p:txBody>
      </p:sp>
      <p:sp>
        <p:nvSpPr>
          <p:cNvPr id="11" name="TextBox 10">
            <a:extLst>
              <a:ext uri="{FF2B5EF4-FFF2-40B4-BE49-F238E27FC236}">
                <a16:creationId xmlns:a16="http://schemas.microsoft.com/office/drawing/2014/main" id="{80FD837D-47B5-0B74-03F2-85C1FA7D16FA}"/>
              </a:ext>
            </a:extLst>
          </p:cNvPr>
          <p:cNvSpPr txBox="1"/>
          <p:nvPr/>
        </p:nvSpPr>
        <p:spPr>
          <a:xfrm>
            <a:off x="9850016" y="2375541"/>
            <a:ext cx="1943878"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Focused but curious</a:t>
            </a:r>
          </a:p>
        </p:txBody>
      </p:sp>
      <p:sp>
        <p:nvSpPr>
          <p:cNvPr id="12" name="TextBox 11">
            <a:extLst>
              <a:ext uri="{FF2B5EF4-FFF2-40B4-BE49-F238E27FC236}">
                <a16:creationId xmlns:a16="http://schemas.microsoft.com/office/drawing/2014/main" id="{2E92674A-99D5-0613-6A59-91EE512162ED}"/>
              </a:ext>
            </a:extLst>
          </p:cNvPr>
          <p:cNvSpPr txBox="1"/>
          <p:nvPr/>
        </p:nvSpPr>
        <p:spPr>
          <a:xfrm>
            <a:off x="8266922" y="5673730"/>
            <a:ext cx="220202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We care</a:t>
            </a:r>
          </a:p>
        </p:txBody>
      </p:sp>
      <p:cxnSp>
        <p:nvCxnSpPr>
          <p:cNvPr id="13" name="Straight Arrow Connector 12">
            <a:extLst>
              <a:ext uri="{FF2B5EF4-FFF2-40B4-BE49-F238E27FC236}">
                <a16:creationId xmlns:a16="http://schemas.microsoft.com/office/drawing/2014/main" id="{9BB60508-AA81-CFB8-3DB1-44B2F9F30276}"/>
              </a:ext>
            </a:extLst>
          </p:cNvPr>
          <p:cNvCxnSpPr>
            <a:cxnSpLocks/>
          </p:cNvCxnSpPr>
          <p:nvPr/>
        </p:nvCxnSpPr>
        <p:spPr>
          <a:xfrm>
            <a:off x="1884784" y="2821371"/>
            <a:ext cx="2855167" cy="9800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393FBB6B-3302-759C-6685-F4BBCCE2E35D}"/>
              </a:ext>
            </a:extLst>
          </p:cNvPr>
          <p:cNvCxnSpPr>
            <a:cxnSpLocks/>
          </p:cNvCxnSpPr>
          <p:nvPr/>
        </p:nvCxnSpPr>
        <p:spPr>
          <a:xfrm flipH="1">
            <a:off x="5794310" y="2350991"/>
            <a:ext cx="137820" cy="12039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DAC6A51-9435-8B8C-1207-F304104F7A9D}"/>
              </a:ext>
            </a:extLst>
          </p:cNvPr>
          <p:cNvCxnSpPr>
            <a:cxnSpLocks/>
          </p:cNvCxnSpPr>
          <p:nvPr/>
        </p:nvCxnSpPr>
        <p:spPr>
          <a:xfrm flipV="1">
            <a:off x="3256384" y="4421809"/>
            <a:ext cx="531845" cy="12519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EFDEA3B4-6156-5AB1-6F66-DD21A721648E}"/>
              </a:ext>
            </a:extLst>
          </p:cNvPr>
          <p:cNvCxnSpPr>
            <a:cxnSpLocks/>
          </p:cNvCxnSpPr>
          <p:nvPr/>
        </p:nvCxnSpPr>
        <p:spPr>
          <a:xfrm flipH="1" flipV="1">
            <a:off x="5610807" y="4180114"/>
            <a:ext cx="2936034" cy="14582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41B36503-3726-44AB-3982-1CEEADE9C68D}"/>
              </a:ext>
            </a:extLst>
          </p:cNvPr>
          <p:cNvCxnSpPr>
            <a:cxnSpLocks/>
          </p:cNvCxnSpPr>
          <p:nvPr/>
        </p:nvCxnSpPr>
        <p:spPr>
          <a:xfrm flipH="1">
            <a:off x="7753739" y="2629868"/>
            <a:ext cx="2267338" cy="5049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00963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704850" y="685800"/>
            <a:ext cx="10454561" cy="533400"/>
          </a:xfrm>
        </p:spPr>
        <p:txBody>
          <a:bodyPr/>
          <a:lstStyle/>
          <a:p>
            <a:r>
              <a:rPr lang="en-GB" sz="2800"/>
              <a:t>9. Tone Of Voice &amp; Values – Principled </a:t>
            </a:r>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704851" y="1373540"/>
            <a:ext cx="10191749" cy="366252"/>
          </a:xfrm>
        </p:spPr>
        <p:txBody>
          <a:bodyPr>
            <a:normAutofit fontScale="92500" lnSpcReduction="20000"/>
          </a:bodyPr>
          <a:lstStyle/>
          <a:p>
            <a:r>
              <a:rPr lang="en-GB" sz="1500">
                <a:effectLst/>
                <a:latin typeface="Raleway" pitchFamily="2" charset="0"/>
                <a:ea typeface="Calibri" panose="020F0502020204030204" pitchFamily="34" charset="0"/>
                <a:cs typeface="Times New Roman" panose="02020603050405020304" pitchFamily="18" charset="0"/>
              </a:rPr>
              <a:t>Written tone of voice is the personality of our brand, expressed through the written word. </a:t>
            </a:r>
          </a:p>
          <a:p>
            <a:r>
              <a:rPr lang="en-GB" sz="1500">
                <a:effectLst/>
                <a:latin typeface="Raleway" pitchFamily="2" charset="0"/>
                <a:ea typeface="Calibri" panose="020F0502020204030204" pitchFamily="34" charset="0"/>
                <a:cs typeface="Times New Roman" panose="02020603050405020304" pitchFamily="18" charset="0"/>
              </a:rPr>
              <a:t>If our copy has a single, recognisable tone of voice, it can make us easier to understand.</a:t>
            </a:r>
          </a:p>
          <a:p>
            <a:endParaRPr lang="en-GB" sz="1400">
              <a:latin typeface="Raleway" pitchFamily="2" charset="0"/>
            </a:endParaRPr>
          </a:p>
        </p:txBody>
      </p:sp>
      <p:sp>
        <p:nvSpPr>
          <p:cNvPr id="4" name="TextBox 3">
            <a:extLst>
              <a:ext uri="{FF2B5EF4-FFF2-40B4-BE49-F238E27FC236}">
                <a16:creationId xmlns:a16="http://schemas.microsoft.com/office/drawing/2014/main" id="{665CC3EC-9228-9A2C-97DB-3FC3BD299350}"/>
              </a:ext>
            </a:extLst>
          </p:cNvPr>
          <p:cNvSpPr txBox="1"/>
          <p:nvPr/>
        </p:nvSpPr>
        <p:spPr>
          <a:xfrm>
            <a:off x="704850" y="1874079"/>
            <a:ext cx="4025769" cy="5693866"/>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We are…</a:t>
            </a:r>
          </a:p>
          <a:p>
            <a:r>
              <a:rPr lang="en-GB" sz="1600" b="1">
                <a:solidFill>
                  <a:srgbClr val="5C5470"/>
                </a:solidFill>
                <a:latin typeface="Raleway" pitchFamily="2" charset="0"/>
                <a:cs typeface="Times New Roman" panose="02020603050405020304" pitchFamily="18" charset="0"/>
              </a:rPr>
              <a:t>Partners</a:t>
            </a:r>
            <a:br>
              <a:rPr lang="en-GB" sz="1400" b="1">
                <a:solidFill>
                  <a:srgbClr val="5C5470"/>
                </a:solidFill>
                <a:latin typeface="Raleway" pitchFamily="2" charset="0"/>
                <a:cs typeface="Times New Roman" panose="02020603050405020304" pitchFamily="18" charset="0"/>
              </a:rPr>
            </a:br>
            <a:br>
              <a:rPr lang="en-GB" sz="14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We behave in a manner that is…</a:t>
            </a:r>
            <a:br>
              <a:rPr lang="en-GB" sz="1400">
                <a:solidFill>
                  <a:srgbClr val="5C5470"/>
                </a:solidFill>
                <a:latin typeface="Raleway" pitchFamily="2" charset="0"/>
                <a:cs typeface="Times New Roman" panose="02020603050405020304" pitchFamily="18" charset="0"/>
              </a:rPr>
            </a:br>
            <a:r>
              <a:rPr lang="en-GB" sz="1600" b="1">
                <a:solidFill>
                  <a:srgbClr val="5C5470"/>
                </a:solidFill>
                <a:latin typeface="Raleway" pitchFamily="2" charset="0"/>
                <a:cs typeface="Times New Roman" panose="02020603050405020304" pitchFamily="18" charset="0"/>
              </a:rPr>
              <a:t>Principled</a:t>
            </a:r>
            <a:br>
              <a:rPr kumimoji="0" lang="en-GB" sz="1400" b="1" i="0" u="none" strike="noStrike" cap="none" normalizeH="0" baseline="0">
                <a:ln>
                  <a:noFill/>
                </a:ln>
                <a:solidFill>
                  <a:schemeClr val="tx1"/>
                </a:solidFill>
                <a:effectLst/>
                <a:latin typeface="Raleway" pitchFamily="2" charset="0"/>
                <a:ea typeface="Gill Sans" charset="0"/>
                <a:cs typeface="Gill Sans" charset="0"/>
              </a:rPr>
            </a:br>
            <a:br>
              <a:rPr kumimoji="0" lang="en-GB" sz="1400" b="1" i="0" u="none" strike="noStrike" cap="none" normalizeH="0" baseline="0">
                <a:ln>
                  <a:noFill/>
                </a:ln>
                <a:solidFill>
                  <a:schemeClr val="tx1"/>
                </a:solidFill>
                <a:effectLst/>
                <a:latin typeface="Raleway" pitchFamily="2" charset="0"/>
                <a:ea typeface="Gill Sans" charset="0"/>
                <a:cs typeface="Gill Sans" charset="0"/>
              </a:rPr>
            </a:br>
            <a:r>
              <a:rPr kumimoji="0" lang="en-GB" sz="1400" i="0" u="none" strike="noStrike" cap="none" normalizeH="0" baseline="0">
                <a:ln>
                  <a:noFill/>
                </a:ln>
                <a:solidFill>
                  <a:schemeClr val="tx1"/>
                </a:solidFill>
                <a:effectLst/>
                <a:latin typeface="Raleway" pitchFamily="2" charset="0"/>
                <a:ea typeface="Gill Sans" charset="0"/>
                <a:cs typeface="Gill Sans" charset="0"/>
              </a:rPr>
              <a:t>-</a:t>
            </a:r>
            <a:r>
              <a:rPr kumimoji="0" lang="en-GB" sz="1400" b="1" i="0" u="none" strike="noStrike" cap="none" normalizeH="0" baseline="0">
                <a:ln>
                  <a:noFill/>
                </a:ln>
                <a:solidFill>
                  <a:schemeClr val="tx1"/>
                </a:solidFill>
                <a:effectLst/>
                <a:latin typeface="Raleway" pitchFamily="2" charset="0"/>
                <a:ea typeface="Gill Sans" charset="0"/>
                <a:cs typeface="Gill Sans" charset="0"/>
              </a:rPr>
              <a:t> </a:t>
            </a:r>
            <a:r>
              <a:rPr lang="en-GB" sz="1400">
                <a:solidFill>
                  <a:srgbClr val="5C5470"/>
                </a:solidFill>
                <a:latin typeface="Raleway" pitchFamily="2" charset="0"/>
                <a:cs typeface="Times New Roman" panose="02020603050405020304" pitchFamily="18" charset="0"/>
              </a:rPr>
              <a:t>Honest &amp; frank - fight for what's right</a:t>
            </a:r>
          </a:p>
          <a:p>
            <a:r>
              <a:rPr lang="en-GB" sz="1400">
                <a:solidFill>
                  <a:srgbClr val="5C5470"/>
                </a:solidFill>
                <a:latin typeface="Raleway" pitchFamily="2" charset="0"/>
                <a:cs typeface="Times New Roman" panose="02020603050405020304" pitchFamily="18" charset="0"/>
              </a:rPr>
              <a:t>- Customer centric </a:t>
            </a:r>
          </a:p>
          <a:p>
            <a:r>
              <a:rPr lang="en-GB" sz="1400">
                <a:solidFill>
                  <a:srgbClr val="5C5470"/>
                </a:solidFill>
                <a:latin typeface="Raleway" pitchFamily="2" charset="0"/>
                <a:cs typeface="Times New Roman" panose="02020603050405020304" pitchFamily="18" charset="0"/>
              </a:rPr>
              <a:t>- Insight led &amp; resourceful </a:t>
            </a:r>
          </a:p>
          <a:p>
            <a:r>
              <a:rPr lang="en-GB" sz="1400">
                <a:solidFill>
                  <a:srgbClr val="5C5470"/>
                </a:solidFill>
                <a:latin typeface="Raleway" pitchFamily="2" charset="0"/>
                <a:cs typeface="Times New Roman" panose="02020603050405020304" pitchFamily="18" charset="0"/>
              </a:rPr>
              <a:t>- Solution &amp; results oriented</a:t>
            </a:r>
          </a:p>
          <a:p>
            <a:r>
              <a:rPr lang="en-GB" sz="1400">
                <a:solidFill>
                  <a:srgbClr val="5C5470"/>
                </a:solidFill>
                <a:latin typeface="Raleway" pitchFamily="2" charset="0"/>
                <a:cs typeface="Times New Roman" panose="02020603050405020304" pitchFamily="18" charset="0"/>
              </a:rPr>
              <a:t>- An extension of our client’s team</a:t>
            </a:r>
          </a:p>
          <a:p>
            <a:br>
              <a:rPr kumimoji="0" lang="en-GB" sz="1400" i="0" u="none" strike="noStrike" cap="none" normalizeH="0" baseline="0">
                <a:ln>
                  <a:noFill/>
                </a:ln>
                <a:solidFill>
                  <a:schemeClr val="tx1"/>
                </a:solidFill>
                <a:effectLst/>
                <a:latin typeface="Raleway" pitchFamily="2" charset="0"/>
                <a:ea typeface="Gill Sans" charset="0"/>
                <a:cs typeface="Gill Sans" charset="0"/>
              </a:rPr>
            </a:br>
            <a:br>
              <a:rPr kumimoji="0" lang="en-GB" sz="1400" i="0" u="none" strike="noStrike" cap="none" normalizeH="0" baseline="0">
                <a:ln>
                  <a:noFill/>
                </a:ln>
                <a:solidFill>
                  <a:schemeClr val="tx1"/>
                </a:solidFill>
                <a:effectLst/>
                <a:latin typeface="Raleway" pitchFamily="2" charset="0"/>
                <a:ea typeface="Gill Sans" charset="0"/>
                <a:cs typeface="Gill Sans" charset="0"/>
              </a:rPr>
            </a:br>
            <a:r>
              <a:rPr lang="en-GB" sz="1400">
                <a:solidFill>
                  <a:srgbClr val="5C5470"/>
                </a:solidFill>
                <a:latin typeface="Raleway" pitchFamily="2" charset="0"/>
                <a:cs typeface="Times New Roman" panose="02020603050405020304" pitchFamily="18" charset="0"/>
              </a:rPr>
              <a:t>Therefore our voice will always sound…</a:t>
            </a:r>
          </a:p>
          <a:p>
            <a:r>
              <a:rPr lang="en-GB" sz="1600" b="1">
                <a:solidFill>
                  <a:srgbClr val="5C5470"/>
                </a:solidFill>
                <a:latin typeface="Raleway" pitchFamily="2" charset="0"/>
                <a:cs typeface="Times New Roman" panose="02020603050405020304" pitchFamily="18" charset="0"/>
              </a:rPr>
              <a:t>Considered</a:t>
            </a:r>
            <a:br>
              <a:rPr lang="en-GB" sz="1600" b="1">
                <a:solidFill>
                  <a:srgbClr val="5C5470"/>
                </a:solidFill>
                <a:latin typeface="Raleway" pitchFamily="2" charset="0"/>
                <a:cs typeface="Times New Roman" panose="02020603050405020304" pitchFamily="18" charset="0"/>
              </a:rPr>
            </a:br>
            <a:br>
              <a:rPr lang="en-GB" sz="1600" b="1">
                <a:solidFill>
                  <a:srgbClr val="5C5470"/>
                </a:solidFill>
                <a:latin typeface="Raleway" pitchFamily="2" charset="0"/>
                <a:cs typeface="Times New Roman" panose="02020603050405020304" pitchFamily="18" charset="0"/>
              </a:rPr>
            </a:br>
            <a:r>
              <a:rPr lang="en-GB" sz="1400">
                <a:solidFill>
                  <a:srgbClr val="5C5470"/>
                </a:solidFill>
                <a:latin typeface="Raleway" pitchFamily="2" charset="0"/>
                <a:cs typeface="Times New Roman" panose="02020603050405020304" pitchFamily="18" charset="0"/>
              </a:rPr>
              <a:t>So we make people feel…</a:t>
            </a:r>
          </a:p>
          <a:p>
            <a:r>
              <a:rPr lang="en-GB" sz="1600" b="1">
                <a:solidFill>
                  <a:srgbClr val="5C5470"/>
                </a:solidFill>
                <a:latin typeface="Raleway" pitchFamily="2" charset="0"/>
                <a:cs typeface="Times New Roman" panose="02020603050405020304" pitchFamily="18" charset="0"/>
              </a:rPr>
              <a:t>Inspired</a:t>
            </a:r>
          </a:p>
          <a:p>
            <a:r>
              <a:rPr lang="en-GB" sz="1600" b="1">
                <a:solidFill>
                  <a:srgbClr val="5C5470"/>
                </a:solidFill>
                <a:latin typeface="Raleway" pitchFamily="2" charset="0"/>
                <a:cs typeface="Times New Roman" panose="02020603050405020304" pitchFamily="18" charset="0"/>
              </a:rPr>
              <a:t>Positive </a:t>
            </a:r>
          </a:p>
          <a:p>
            <a:endParaRPr lang="en-GB" sz="1600" b="1">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a:p>
            <a:endParaRPr lang="en-GB" sz="1400">
              <a:solidFill>
                <a:srgbClr val="5C5470"/>
              </a:solidFill>
              <a:latin typeface="Raleway" pitchFamily="2" charset="0"/>
              <a:cs typeface="Times New Roman" panose="02020603050405020304" pitchFamily="18"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5181600" y="1805906"/>
            <a:ext cx="6305549" cy="2062103"/>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 </a:t>
            </a:r>
            <a:r>
              <a:rPr lang="en-GB" sz="1600" b="1">
                <a:solidFill>
                  <a:srgbClr val="5C5470"/>
                </a:solidFill>
                <a:latin typeface="Raleway" pitchFamily="2" charset="0"/>
                <a:cs typeface="Times New Roman" panose="02020603050405020304" pitchFamily="18" charset="0"/>
              </a:rPr>
              <a:t>Principled </a:t>
            </a:r>
            <a:r>
              <a:rPr lang="en-GB" sz="1400">
                <a:solidFill>
                  <a:srgbClr val="5C5470"/>
                </a:solidFill>
                <a:latin typeface="Raleway" pitchFamily="2" charset="0"/>
                <a:cs typeface="Times New Roman" panose="02020603050405020304" pitchFamily="18" charset="0"/>
              </a:rPr>
              <a:t>tone of voice…</a:t>
            </a:r>
          </a:p>
          <a:p>
            <a:endParaRPr lang="en-GB" sz="1400">
              <a:solidFill>
                <a:srgbClr val="5C5470"/>
              </a:solidFill>
              <a:latin typeface="Raleway" pitchFamily="2" charset="0"/>
              <a:cs typeface="Times New Roman" panose="02020603050405020304" pitchFamily="18" charset="0"/>
            </a:endParaRPr>
          </a:p>
          <a:p>
            <a:r>
              <a:rPr lang="en-GB" sz="1400" i="1">
                <a:solidFill>
                  <a:srgbClr val="5C5470"/>
                </a:solidFill>
                <a:latin typeface="Raleway" pitchFamily="2" charset="0"/>
                <a:cs typeface="Times New Roman" panose="02020603050405020304" pitchFamily="18" charset="0"/>
              </a:rPr>
              <a:t>“Our experts work as an extension of your team, and that means we care just as much about your budgets and results as you do. With the budget you currently have, we don’t believe 1-to-1 ABM is for you. Instead, we suggest you expand your audience and implement a 1-to-few strategy. We will of course, help you with strategy, planning and implementation to ensure you achieve the results you are looking for. This will be a much better approach for your business.”</a:t>
            </a:r>
          </a:p>
        </p:txBody>
      </p:sp>
      <p:sp>
        <p:nvSpPr>
          <p:cNvPr id="8" name="TextBox 7">
            <a:extLst>
              <a:ext uri="{FF2B5EF4-FFF2-40B4-BE49-F238E27FC236}">
                <a16:creationId xmlns:a16="http://schemas.microsoft.com/office/drawing/2014/main" id="{99820408-69DD-987D-B82F-A049CD1CA27B}"/>
              </a:ext>
            </a:extLst>
          </p:cNvPr>
          <p:cNvSpPr txBox="1"/>
          <p:nvPr/>
        </p:nvSpPr>
        <p:spPr>
          <a:xfrm>
            <a:off x="5181600" y="4365010"/>
            <a:ext cx="6305549" cy="2277547"/>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An example of a </a:t>
            </a:r>
            <a:r>
              <a:rPr lang="en-GB" sz="1600" b="1">
                <a:solidFill>
                  <a:srgbClr val="5C5470"/>
                </a:solidFill>
                <a:latin typeface="Raleway" pitchFamily="2" charset="0"/>
                <a:cs typeface="Times New Roman" panose="02020603050405020304" pitchFamily="18" charset="0"/>
              </a:rPr>
              <a:t>Principled </a:t>
            </a:r>
            <a:r>
              <a:rPr lang="en-GB" sz="1400">
                <a:solidFill>
                  <a:srgbClr val="5C5470"/>
                </a:solidFill>
                <a:latin typeface="Raleway" pitchFamily="2" charset="0"/>
                <a:cs typeface="Times New Roman" panose="02020603050405020304" pitchFamily="18" charset="0"/>
              </a:rPr>
              <a:t>employee…</a:t>
            </a:r>
          </a:p>
          <a:p>
            <a:endParaRPr lang="en-GB" sz="1400">
              <a:solidFill>
                <a:srgbClr val="5C5470"/>
              </a:solidFill>
              <a:latin typeface="Raleway" pitchFamily="2" charset="0"/>
              <a:cs typeface="Times New Roman" panose="02020603050405020304" pitchFamily="18" charset="0"/>
            </a:endParaRP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Says “no” when necessary and can back up their opinion</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Cares </a:t>
            </a:r>
            <a:r>
              <a:rPr lang="en-GB" sz="1400" i="1">
                <a:solidFill>
                  <a:srgbClr val="5C5470"/>
                </a:solidFill>
                <a:latin typeface="Raleway" pitchFamily="2" charset="0"/>
                <a:cs typeface="Times New Roman" panose="02020603050405020304" pitchFamily="18" charset="0"/>
              </a:rPr>
              <a:t>exclusively</a:t>
            </a:r>
            <a:r>
              <a:rPr lang="en-GB" sz="1400">
                <a:solidFill>
                  <a:srgbClr val="5C5470"/>
                </a:solidFill>
                <a:latin typeface="Raleway" pitchFamily="2" charset="0"/>
                <a:cs typeface="Times New Roman" panose="02020603050405020304" pitchFamily="18" charset="0"/>
              </a:rPr>
              <a:t> about helping clients reach their goals</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Considers all data and options before making a decision</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Will never simply appease clients for an easier life</a:t>
            </a:r>
          </a:p>
          <a:p>
            <a:pPr marL="285750" indent="-285750">
              <a:buFont typeface="Wingdings" panose="05000000000000000000" pitchFamily="2" charset="2"/>
              <a:buChar char="§"/>
            </a:pPr>
            <a:r>
              <a:rPr lang="en-GB" sz="1400">
                <a:solidFill>
                  <a:srgbClr val="5C5470"/>
                </a:solidFill>
                <a:latin typeface="Raleway" pitchFamily="2" charset="0"/>
                <a:cs typeface="Times New Roman" panose="02020603050405020304" pitchFamily="18" charset="0"/>
              </a:rPr>
              <a:t>Will enter into open conversations with clients and planners to ensure all decisions are grounded in truth and reality</a:t>
            </a:r>
          </a:p>
          <a:p>
            <a:pPr marL="285750" indent="-285750">
              <a:buFont typeface="Arial" panose="020B0604020202020204" pitchFamily="34" charset="0"/>
              <a:buChar char="•"/>
            </a:pPr>
            <a:endParaRPr lang="en-GB" sz="1400">
              <a:solidFill>
                <a:srgbClr val="5C5470"/>
              </a:solidFill>
              <a:latin typeface="Raleway" pitchFamily="2" charset="0"/>
              <a:cs typeface="Times New Roman" panose="02020603050405020304" pitchFamily="18" charset="0"/>
            </a:endParaRPr>
          </a:p>
          <a:p>
            <a:pPr marL="285750" indent="-285750">
              <a:buFont typeface="Arial" panose="020B0604020202020204" pitchFamily="34" charset="0"/>
              <a:buChar char="•"/>
            </a:pPr>
            <a:endParaRPr lang="en-GB" sz="1400">
              <a:solidFill>
                <a:srgbClr val="5C5470"/>
              </a:solidFill>
              <a:latin typeface="Raleway" pitchFamily="2" charset="0"/>
              <a:cs typeface="Times New Roman" panose="02020603050405020304" pitchFamily="18" charset="0"/>
            </a:endParaRPr>
          </a:p>
        </p:txBody>
      </p:sp>
    </p:spTree>
    <p:extLst>
      <p:ext uri="{BB962C8B-B14F-4D97-AF65-F5344CB8AC3E}">
        <p14:creationId xmlns:p14="http://schemas.microsoft.com/office/powerpoint/2010/main" val="4135439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583AD6-589F-4E8D-8D24-02C2208F847C}"/>
              </a:ext>
            </a:extLst>
          </p:cNvPr>
          <p:cNvSpPr>
            <a:spLocks noGrp="1"/>
          </p:cNvSpPr>
          <p:nvPr>
            <p:ph type="body" sz="quarter" idx="10"/>
          </p:nvPr>
        </p:nvSpPr>
        <p:spPr>
          <a:xfrm>
            <a:off x="658197" y="701396"/>
            <a:ext cx="10454561" cy="533400"/>
          </a:xfrm>
        </p:spPr>
        <p:txBody>
          <a:bodyPr/>
          <a:lstStyle/>
          <a:p>
            <a:r>
              <a:rPr lang="en-GB" sz="2800"/>
              <a:t>9. Tone Of Voice &amp; Values - </a:t>
            </a:r>
            <a:r>
              <a:rPr lang="en-GB" sz="2800" b="1">
                <a:solidFill>
                  <a:srgbClr val="5C5470"/>
                </a:solidFill>
                <a:latin typeface="Raleway" pitchFamily="2" charset="0"/>
                <a:cs typeface="Times New Roman" panose="02020603050405020304" pitchFamily="18" charset="0"/>
              </a:rPr>
              <a:t>Principled</a:t>
            </a:r>
            <a:endParaRPr lang="en-GB" sz="2800"/>
          </a:p>
        </p:txBody>
      </p:sp>
      <p:sp>
        <p:nvSpPr>
          <p:cNvPr id="5" name="Text Placeholder 4">
            <a:extLst>
              <a:ext uri="{FF2B5EF4-FFF2-40B4-BE49-F238E27FC236}">
                <a16:creationId xmlns:a16="http://schemas.microsoft.com/office/drawing/2014/main" id="{E59346E4-5F6E-4025-B98D-FF2D9638625C}"/>
              </a:ext>
            </a:extLst>
          </p:cNvPr>
          <p:cNvSpPr>
            <a:spLocks noGrp="1"/>
          </p:cNvSpPr>
          <p:nvPr>
            <p:ph type="body" sz="quarter" idx="11"/>
          </p:nvPr>
        </p:nvSpPr>
        <p:spPr>
          <a:xfrm>
            <a:off x="658197" y="1374578"/>
            <a:ext cx="10191749" cy="366252"/>
          </a:xfrm>
        </p:spPr>
        <p:txBody>
          <a:bodyPr>
            <a:normAutofit/>
          </a:bodyPr>
          <a:lstStyle/>
          <a:p>
            <a:r>
              <a:rPr lang="en-GB" sz="1400">
                <a:latin typeface="Raleway" pitchFamily="2" charset="0"/>
                <a:cs typeface="Times New Roman" panose="02020603050405020304" pitchFamily="18" charset="0"/>
              </a:rPr>
              <a:t>An examination of the </a:t>
            </a:r>
            <a:r>
              <a:rPr lang="en-GB" sz="1600" b="1">
                <a:solidFill>
                  <a:srgbClr val="5C5470"/>
                </a:solidFill>
                <a:latin typeface="Raleway" pitchFamily="2" charset="0"/>
                <a:cs typeface="Times New Roman" panose="02020603050405020304" pitchFamily="18" charset="0"/>
              </a:rPr>
              <a:t>Principled </a:t>
            </a:r>
            <a:r>
              <a:rPr lang="en-GB" sz="1400">
                <a:solidFill>
                  <a:srgbClr val="5C5470"/>
                </a:solidFill>
                <a:latin typeface="Raleway" pitchFamily="2" charset="0"/>
                <a:cs typeface="Times New Roman" panose="02020603050405020304" pitchFamily="18" charset="0"/>
              </a:rPr>
              <a:t>tone of voice</a:t>
            </a:r>
            <a:r>
              <a:rPr lang="en-GB" sz="1400">
                <a:effectLst/>
                <a:latin typeface="Raleway" pitchFamily="2" charset="0"/>
                <a:ea typeface="Calibri" panose="020F0502020204030204" pitchFamily="34" charset="0"/>
                <a:cs typeface="Times New Roman" panose="02020603050405020304" pitchFamily="18" charset="0"/>
              </a:rPr>
              <a:t> </a:t>
            </a:r>
          </a:p>
          <a:p>
            <a:endParaRPr lang="en-GB" sz="1400">
              <a:latin typeface="Raleway" pitchFamily="2" charset="0"/>
            </a:endParaRPr>
          </a:p>
        </p:txBody>
      </p:sp>
      <p:sp>
        <p:nvSpPr>
          <p:cNvPr id="7" name="TextBox 6">
            <a:extLst>
              <a:ext uri="{FF2B5EF4-FFF2-40B4-BE49-F238E27FC236}">
                <a16:creationId xmlns:a16="http://schemas.microsoft.com/office/drawing/2014/main" id="{A7914A7A-DAE2-A748-64CE-8F7DDD5BD9D6}"/>
              </a:ext>
            </a:extLst>
          </p:cNvPr>
          <p:cNvSpPr txBox="1"/>
          <p:nvPr/>
        </p:nvSpPr>
        <p:spPr>
          <a:xfrm>
            <a:off x="3621638" y="2821371"/>
            <a:ext cx="4925203" cy="2031325"/>
          </a:xfrm>
          <a:prstGeom prst="rect">
            <a:avLst/>
          </a:prstGeom>
          <a:noFill/>
        </p:spPr>
        <p:txBody>
          <a:bodyPr wrap="square" rtlCol="0">
            <a:spAutoFit/>
          </a:bodyPr>
          <a:lstStyle/>
          <a:p>
            <a:r>
              <a:rPr lang="en-GB" sz="1400">
                <a:solidFill>
                  <a:srgbClr val="5C5470"/>
                </a:solidFill>
                <a:latin typeface="Raleway" pitchFamily="2" charset="0"/>
                <a:cs typeface="Times New Roman" panose="02020603050405020304" pitchFamily="18" charset="0"/>
              </a:rPr>
              <a:t>“</a:t>
            </a:r>
            <a:r>
              <a:rPr lang="en-GB" sz="1400" u="sng">
                <a:solidFill>
                  <a:srgbClr val="5C5470"/>
                </a:solidFill>
                <a:latin typeface="Raleway" pitchFamily="2" charset="0"/>
                <a:cs typeface="Times New Roman" panose="02020603050405020304" pitchFamily="18" charset="0"/>
              </a:rPr>
              <a:t>Our experts work as an extension of your team</a:t>
            </a:r>
            <a:r>
              <a:rPr lang="en-GB" sz="1400">
                <a:solidFill>
                  <a:srgbClr val="5C5470"/>
                </a:solidFill>
                <a:latin typeface="Raleway" pitchFamily="2" charset="0"/>
                <a:cs typeface="Times New Roman" panose="02020603050405020304" pitchFamily="18" charset="0"/>
              </a:rPr>
              <a:t>, and that means </a:t>
            </a:r>
            <a:r>
              <a:rPr lang="en-GB" sz="1400" u="sng">
                <a:solidFill>
                  <a:srgbClr val="5C5470"/>
                </a:solidFill>
                <a:latin typeface="Raleway" pitchFamily="2" charset="0"/>
                <a:cs typeface="Times New Roman" panose="02020603050405020304" pitchFamily="18" charset="0"/>
              </a:rPr>
              <a:t>we care just as much about your </a:t>
            </a:r>
            <a:r>
              <a:rPr lang="en-GB" sz="1400">
                <a:solidFill>
                  <a:srgbClr val="5C5470"/>
                </a:solidFill>
                <a:latin typeface="Raleway" pitchFamily="2" charset="0"/>
                <a:cs typeface="Times New Roman" panose="02020603050405020304" pitchFamily="18" charset="0"/>
              </a:rPr>
              <a:t>budgets and results as you do. </a:t>
            </a:r>
            <a:r>
              <a:rPr lang="en-GB" sz="1400" u="sng">
                <a:solidFill>
                  <a:srgbClr val="5C5470"/>
                </a:solidFill>
                <a:latin typeface="Raleway" pitchFamily="2" charset="0"/>
                <a:cs typeface="Times New Roman" panose="02020603050405020304" pitchFamily="18" charset="0"/>
              </a:rPr>
              <a:t>With the budget you currently have</a:t>
            </a:r>
            <a:r>
              <a:rPr lang="en-GB" sz="1400">
                <a:solidFill>
                  <a:srgbClr val="5C5470"/>
                </a:solidFill>
                <a:latin typeface="Raleway" pitchFamily="2" charset="0"/>
                <a:cs typeface="Times New Roman" panose="02020603050405020304" pitchFamily="18" charset="0"/>
              </a:rPr>
              <a:t>, </a:t>
            </a:r>
            <a:r>
              <a:rPr lang="en-GB" sz="1400" u="sng">
                <a:solidFill>
                  <a:srgbClr val="5C5470"/>
                </a:solidFill>
                <a:latin typeface="Raleway" pitchFamily="2" charset="0"/>
                <a:cs typeface="Times New Roman" panose="02020603050405020304" pitchFamily="18" charset="0"/>
              </a:rPr>
              <a:t>we don’t believe 1-to-1 ABM is for you</a:t>
            </a:r>
            <a:r>
              <a:rPr lang="en-GB" sz="1400">
                <a:solidFill>
                  <a:srgbClr val="5C5470"/>
                </a:solidFill>
                <a:latin typeface="Raleway" pitchFamily="2" charset="0"/>
                <a:cs typeface="Times New Roman" panose="02020603050405020304" pitchFamily="18" charset="0"/>
              </a:rPr>
              <a:t>. Instead, we suggest you expand your audience and </a:t>
            </a:r>
            <a:r>
              <a:rPr lang="en-GB" sz="1400" u="sng">
                <a:solidFill>
                  <a:srgbClr val="5C5470"/>
                </a:solidFill>
                <a:latin typeface="Raleway" pitchFamily="2" charset="0"/>
                <a:cs typeface="Times New Roman" panose="02020603050405020304" pitchFamily="18" charset="0"/>
              </a:rPr>
              <a:t>implement a 1-to-few strategy</a:t>
            </a:r>
            <a:r>
              <a:rPr lang="en-GB" sz="1400">
                <a:solidFill>
                  <a:srgbClr val="5C5470"/>
                </a:solidFill>
                <a:latin typeface="Raleway" pitchFamily="2" charset="0"/>
                <a:cs typeface="Times New Roman" panose="02020603050405020304" pitchFamily="18" charset="0"/>
              </a:rPr>
              <a:t>. We will of course, help you with strategy, planning and implementation to ensure you achieve the results you are looking for. This will be a much better approach for your business.”</a:t>
            </a:r>
          </a:p>
        </p:txBody>
      </p:sp>
      <p:sp>
        <p:nvSpPr>
          <p:cNvPr id="2" name="TextBox 1">
            <a:extLst>
              <a:ext uri="{FF2B5EF4-FFF2-40B4-BE49-F238E27FC236}">
                <a16:creationId xmlns:a16="http://schemas.microsoft.com/office/drawing/2014/main" id="{EA5017A3-6987-7EF6-C832-9C4584FF84DE}"/>
              </a:ext>
            </a:extLst>
          </p:cNvPr>
          <p:cNvSpPr txBox="1"/>
          <p:nvPr/>
        </p:nvSpPr>
        <p:spPr>
          <a:xfrm>
            <a:off x="457201" y="2369956"/>
            <a:ext cx="2855166"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And extension of client’s team</a:t>
            </a:r>
          </a:p>
        </p:txBody>
      </p:sp>
      <p:sp>
        <p:nvSpPr>
          <p:cNvPr id="9" name="TextBox 8">
            <a:extLst>
              <a:ext uri="{FF2B5EF4-FFF2-40B4-BE49-F238E27FC236}">
                <a16:creationId xmlns:a16="http://schemas.microsoft.com/office/drawing/2014/main" id="{7825AE7A-88B9-64A1-9CC9-30D5ECDF871F}"/>
              </a:ext>
            </a:extLst>
          </p:cNvPr>
          <p:cNvSpPr txBox="1"/>
          <p:nvPr/>
        </p:nvSpPr>
        <p:spPr>
          <a:xfrm>
            <a:off x="2618794" y="5638348"/>
            <a:ext cx="2690324"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Solutions/results orientated</a:t>
            </a:r>
          </a:p>
        </p:txBody>
      </p:sp>
      <p:sp>
        <p:nvSpPr>
          <p:cNvPr id="10" name="TextBox 9">
            <a:extLst>
              <a:ext uri="{FF2B5EF4-FFF2-40B4-BE49-F238E27FC236}">
                <a16:creationId xmlns:a16="http://schemas.microsoft.com/office/drawing/2014/main" id="{199E4DB1-1616-E5B3-7B8E-1D0BC0A554C9}"/>
              </a:ext>
            </a:extLst>
          </p:cNvPr>
          <p:cNvSpPr txBox="1"/>
          <p:nvPr/>
        </p:nvSpPr>
        <p:spPr>
          <a:xfrm>
            <a:off x="5610807" y="2073503"/>
            <a:ext cx="175415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Customer centric</a:t>
            </a:r>
          </a:p>
        </p:txBody>
      </p:sp>
      <p:sp>
        <p:nvSpPr>
          <p:cNvPr id="11" name="TextBox 10">
            <a:extLst>
              <a:ext uri="{FF2B5EF4-FFF2-40B4-BE49-F238E27FC236}">
                <a16:creationId xmlns:a16="http://schemas.microsoft.com/office/drawing/2014/main" id="{80FD837D-47B5-0B74-03F2-85C1FA7D16FA}"/>
              </a:ext>
            </a:extLst>
          </p:cNvPr>
          <p:cNvSpPr txBox="1"/>
          <p:nvPr/>
        </p:nvSpPr>
        <p:spPr>
          <a:xfrm>
            <a:off x="9850016" y="2375541"/>
            <a:ext cx="1943878"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Insight led</a:t>
            </a:r>
          </a:p>
        </p:txBody>
      </p:sp>
      <p:sp>
        <p:nvSpPr>
          <p:cNvPr id="12" name="TextBox 11">
            <a:extLst>
              <a:ext uri="{FF2B5EF4-FFF2-40B4-BE49-F238E27FC236}">
                <a16:creationId xmlns:a16="http://schemas.microsoft.com/office/drawing/2014/main" id="{2E92674A-99D5-0613-6A59-91EE512162ED}"/>
              </a:ext>
            </a:extLst>
          </p:cNvPr>
          <p:cNvSpPr txBox="1"/>
          <p:nvPr/>
        </p:nvSpPr>
        <p:spPr>
          <a:xfrm>
            <a:off x="8266922" y="5673730"/>
            <a:ext cx="2202025" cy="307777"/>
          </a:xfrm>
          <a:prstGeom prst="rect">
            <a:avLst/>
          </a:prstGeom>
          <a:noFill/>
        </p:spPr>
        <p:txBody>
          <a:bodyPr wrap="square" rtlCol="0">
            <a:spAutoFit/>
          </a:bodyPr>
          <a:lstStyle/>
          <a:p>
            <a:r>
              <a:rPr lang="en-GB" sz="1400" b="1">
                <a:solidFill>
                  <a:srgbClr val="5C5470"/>
                </a:solidFill>
                <a:latin typeface="Raleway" pitchFamily="2" charset="0"/>
                <a:cs typeface="Times New Roman" panose="02020603050405020304" pitchFamily="18" charset="0"/>
              </a:rPr>
              <a:t>Honest and frank</a:t>
            </a:r>
          </a:p>
        </p:txBody>
      </p:sp>
      <p:cxnSp>
        <p:nvCxnSpPr>
          <p:cNvPr id="13" name="Straight Arrow Connector 12">
            <a:extLst>
              <a:ext uri="{FF2B5EF4-FFF2-40B4-BE49-F238E27FC236}">
                <a16:creationId xmlns:a16="http://schemas.microsoft.com/office/drawing/2014/main" id="{9BB60508-AA81-CFB8-3DB1-44B2F9F30276}"/>
              </a:ext>
            </a:extLst>
          </p:cNvPr>
          <p:cNvCxnSpPr>
            <a:cxnSpLocks/>
          </p:cNvCxnSpPr>
          <p:nvPr/>
        </p:nvCxnSpPr>
        <p:spPr>
          <a:xfrm>
            <a:off x="2847391" y="2665027"/>
            <a:ext cx="774247" cy="2865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393FBB6B-3302-759C-6685-F4BBCCE2E35D}"/>
              </a:ext>
            </a:extLst>
          </p:cNvPr>
          <p:cNvCxnSpPr>
            <a:cxnSpLocks/>
          </p:cNvCxnSpPr>
          <p:nvPr/>
        </p:nvCxnSpPr>
        <p:spPr>
          <a:xfrm flipH="1">
            <a:off x="5618778" y="2350991"/>
            <a:ext cx="313352" cy="7838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DAC6A51-9435-8B8C-1207-F304104F7A9D}"/>
              </a:ext>
            </a:extLst>
          </p:cNvPr>
          <p:cNvCxnSpPr>
            <a:cxnSpLocks/>
          </p:cNvCxnSpPr>
          <p:nvPr/>
        </p:nvCxnSpPr>
        <p:spPr>
          <a:xfrm flipV="1">
            <a:off x="3256384" y="4195411"/>
            <a:ext cx="609599" cy="14783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EFDEA3B4-6156-5AB1-6F66-DD21A721648E}"/>
              </a:ext>
            </a:extLst>
          </p:cNvPr>
          <p:cNvCxnSpPr>
            <a:cxnSpLocks/>
          </p:cNvCxnSpPr>
          <p:nvPr/>
        </p:nvCxnSpPr>
        <p:spPr>
          <a:xfrm flipH="1" flipV="1">
            <a:off x="5610807" y="3746466"/>
            <a:ext cx="2936034" cy="18918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41B36503-3726-44AB-3982-1CEEADE9C68D}"/>
              </a:ext>
            </a:extLst>
          </p:cNvPr>
          <p:cNvCxnSpPr>
            <a:cxnSpLocks/>
          </p:cNvCxnSpPr>
          <p:nvPr/>
        </p:nvCxnSpPr>
        <p:spPr>
          <a:xfrm flipH="1">
            <a:off x="8129588" y="2718700"/>
            <a:ext cx="2124755" cy="6453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7012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FB97CFE-D91D-4E30-8A75-30AA146F5E81}"/>
              </a:ext>
            </a:extLst>
          </p:cNvPr>
          <p:cNvSpPr>
            <a:spLocks noGrp="1"/>
          </p:cNvSpPr>
          <p:nvPr>
            <p:ph type="body" sz="quarter" idx="10"/>
          </p:nvPr>
        </p:nvSpPr>
        <p:spPr>
          <a:xfrm>
            <a:off x="685800" y="724800"/>
            <a:ext cx="7200000" cy="533400"/>
          </a:xfrm>
        </p:spPr>
        <p:txBody>
          <a:bodyPr/>
          <a:lstStyle/>
          <a:p>
            <a:r>
              <a:rPr lang="en-GB" sz="2800"/>
              <a:t>10. Copy guidance </a:t>
            </a:r>
          </a:p>
        </p:txBody>
      </p:sp>
      <p:sp>
        <p:nvSpPr>
          <p:cNvPr id="5" name="Text Placeholder 4">
            <a:extLst>
              <a:ext uri="{FF2B5EF4-FFF2-40B4-BE49-F238E27FC236}">
                <a16:creationId xmlns:a16="http://schemas.microsoft.com/office/drawing/2014/main" id="{8F32C36A-7B08-46A6-9136-11AEB0F8C439}"/>
              </a:ext>
            </a:extLst>
          </p:cNvPr>
          <p:cNvSpPr>
            <a:spLocks noGrp="1"/>
          </p:cNvSpPr>
          <p:nvPr>
            <p:ph type="body" sz="quarter" idx="11"/>
          </p:nvPr>
        </p:nvSpPr>
        <p:spPr>
          <a:xfrm>
            <a:off x="685800" y="1295400"/>
            <a:ext cx="7200000" cy="366252"/>
          </a:xfrm>
        </p:spPr>
        <p:txBody>
          <a:bodyPr/>
          <a:lstStyle/>
          <a:p>
            <a:r>
              <a:rPr lang="en-GB" sz="1400">
                <a:latin typeface="Raleway" pitchFamily="2" charset="0"/>
                <a:cs typeface="Times New Roman" panose="02020603050405020304" pitchFamily="18" charset="0"/>
              </a:rPr>
              <a:t>How to apply - what/why/how/for who? </a:t>
            </a:r>
          </a:p>
        </p:txBody>
      </p:sp>
      <p:sp>
        <p:nvSpPr>
          <p:cNvPr id="10" name="TextBox 9">
            <a:extLst>
              <a:ext uri="{FF2B5EF4-FFF2-40B4-BE49-F238E27FC236}">
                <a16:creationId xmlns:a16="http://schemas.microsoft.com/office/drawing/2014/main" id="{441C3A09-01D7-4F6A-9950-406DF0A10C5D}"/>
              </a:ext>
            </a:extLst>
          </p:cNvPr>
          <p:cNvSpPr txBox="1"/>
          <p:nvPr/>
        </p:nvSpPr>
        <p:spPr>
          <a:xfrm>
            <a:off x="681701" y="3999165"/>
            <a:ext cx="11094085" cy="50849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defRPr/>
            </a:pPr>
            <a:r>
              <a:rPr lang="en-GB" sz="1400">
                <a:solidFill>
                  <a:schemeClr val="accent4">
                    <a:lumMod val="50000"/>
                  </a:schemeClr>
                </a:solidFill>
                <a:latin typeface="Raleway" pitchFamily="2" charset="0"/>
              </a:rPr>
              <a:t>To help brands improve their understanding of the B2B market and become better connected with their audiences - to maximise sales opportunities &amp; achieve business growth. </a:t>
            </a:r>
            <a:endParaRPr lang="en-US" sz="1400">
              <a:solidFill>
                <a:schemeClr val="accent4">
                  <a:lumMod val="50000"/>
                </a:schemeClr>
              </a:solidFill>
              <a:latin typeface="Raleway" pitchFamily="2" charset="0"/>
            </a:endParaRPr>
          </a:p>
        </p:txBody>
      </p:sp>
      <p:sp>
        <p:nvSpPr>
          <p:cNvPr id="11" name="TextBox 10">
            <a:extLst>
              <a:ext uri="{FF2B5EF4-FFF2-40B4-BE49-F238E27FC236}">
                <a16:creationId xmlns:a16="http://schemas.microsoft.com/office/drawing/2014/main" id="{D312A823-7EFF-421E-8332-317F0AA69C09}"/>
              </a:ext>
            </a:extLst>
          </p:cNvPr>
          <p:cNvSpPr txBox="1"/>
          <p:nvPr/>
        </p:nvSpPr>
        <p:spPr>
          <a:xfrm>
            <a:off x="681700" y="4903588"/>
            <a:ext cx="11094086" cy="783071"/>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spcAft>
                <a:spcPts val="0"/>
              </a:spcAft>
            </a:pPr>
            <a:r>
              <a:rPr lang="en-GB" sz="1400">
                <a:solidFill>
                  <a:schemeClr val="accent4">
                    <a:lumMod val="50000"/>
                  </a:schemeClr>
                </a:solidFill>
                <a:latin typeface="Raleway" pitchFamily="2" charset="0"/>
              </a:rPr>
              <a:t>By blending emotional understanding and extensive expertise, with award-winning capabilities in strategy &amp; research, content &amp; creative, and data &amp; delivery, we create results-driven campaigns that help clients maximise sales opportunities &amp; achieve business growth.</a:t>
            </a:r>
          </a:p>
        </p:txBody>
      </p:sp>
      <p:sp>
        <p:nvSpPr>
          <p:cNvPr id="13" name="Rectangle 12">
            <a:extLst>
              <a:ext uri="{FF2B5EF4-FFF2-40B4-BE49-F238E27FC236}">
                <a16:creationId xmlns:a16="http://schemas.microsoft.com/office/drawing/2014/main" id="{C27FC4FF-1B00-45E5-B6C0-512D61340129}"/>
              </a:ext>
            </a:extLst>
          </p:cNvPr>
          <p:cNvSpPr/>
          <p:nvPr/>
        </p:nvSpPr>
        <p:spPr>
          <a:xfrm>
            <a:off x="681701" y="3669805"/>
            <a:ext cx="3491591"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Raleway" pitchFamily="2" charset="0"/>
                <a:cs typeface="Gill Sans"/>
              </a:rPr>
              <a:t>Why are we here? – Mission/Purpose</a:t>
            </a:r>
          </a:p>
        </p:txBody>
      </p:sp>
      <p:sp>
        <p:nvSpPr>
          <p:cNvPr id="14" name="Rectangle 13">
            <a:extLst>
              <a:ext uri="{FF2B5EF4-FFF2-40B4-BE49-F238E27FC236}">
                <a16:creationId xmlns:a16="http://schemas.microsoft.com/office/drawing/2014/main" id="{299E369E-EEF9-4FE3-BCF8-2742BA235AF2}"/>
              </a:ext>
            </a:extLst>
          </p:cNvPr>
          <p:cNvSpPr/>
          <p:nvPr/>
        </p:nvSpPr>
        <p:spPr>
          <a:xfrm>
            <a:off x="682284" y="4674988"/>
            <a:ext cx="1773248"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Raleway" pitchFamily="2" charset="0"/>
                <a:cs typeface="Gill Sans"/>
              </a:rPr>
              <a:t>How do we do it?</a:t>
            </a:r>
          </a:p>
        </p:txBody>
      </p:sp>
      <p:sp>
        <p:nvSpPr>
          <p:cNvPr id="15" name="Rectangle 14">
            <a:extLst>
              <a:ext uri="{FF2B5EF4-FFF2-40B4-BE49-F238E27FC236}">
                <a16:creationId xmlns:a16="http://schemas.microsoft.com/office/drawing/2014/main" id="{779E45ED-E529-4537-843F-453CFD0CFED5}"/>
              </a:ext>
            </a:extLst>
          </p:cNvPr>
          <p:cNvSpPr/>
          <p:nvPr/>
        </p:nvSpPr>
        <p:spPr>
          <a:xfrm>
            <a:off x="681702" y="1912840"/>
            <a:ext cx="2651908"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Raleway" pitchFamily="2" charset="0"/>
                <a:cs typeface="Gill Sans"/>
              </a:rPr>
              <a:t>What is ReallyB2B? - Descriptor</a:t>
            </a:r>
          </a:p>
        </p:txBody>
      </p:sp>
      <p:sp>
        <p:nvSpPr>
          <p:cNvPr id="16" name="Rectangle 15">
            <a:extLst>
              <a:ext uri="{FF2B5EF4-FFF2-40B4-BE49-F238E27FC236}">
                <a16:creationId xmlns:a16="http://schemas.microsoft.com/office/drawing/2014/main" id="{93B188F9-8CC3-4863-942F-5EACDF0DBF08}"/>
              </a:ext>
            </a:extLst>
          </p:cNvPr>
          <p:cNvSpPr/>
          <p:nvPr/>
        </p:nvSpPr>
        <p:spPr>
          <a:xfrm>
            <a:off x="683752" y="2180841"/>
            <a:ext cx="11092036" cy="307777"/>
          </a:xfrm>
          <a:prstGeom prst="rect">
            <a:avLst/>
          </a:prstGeom>
          <a:ln>
            <a:solidFill>
              <a:schemeClr val="bg1">
                <a:lumMod val="65000"/>
              </a:schemeClr>
            </a:solidFill>
          </a:ln>
        </p:spPr>
        <p:txBody>
          <a:bodyPr wrap="square">
            <a:spAutoFit/>
          </a:bodyPr>
          <a:lstStyle/>
          <a:p>
            <a:r>
              <a:rPr lang="en-GB" sz="1400">
                <a:solidFill>
                  <a:schemeClr val="accent4">
                    <a:lumMod val="50000"/>
                  </a:schemeClr>
                </a:solidFill>
                <a:latin typeface="Raleway" pitchFamily="2" charset="0"/>
              </a:rPr>
              <a:t>ReallyB2B is </a:t>
            </a:r>
            <a:r>
              <a:rPr lang="en-GB" sz="1400" b="1" i="1">
                <a:solidFill>
                  <a:schemeClr val="accent4">
                    <a:lumMod val="50000"/>
                  </a:schemeClr>
                </a:solidFill>
                <a:latin typeface="Raleway" pitchFamily="2" charset="0"/>
              </a:rPr>
              <a:t>the</a:t>
            </a:r>
            <a:r>
              <a:rPr lang="en-GB" sz="1400">
                <a:solidFill>
                  <a:schemeClr val="accent4">
                    <a:lumMod val="50000"/>
                  </a:schemeClr>
                </a:solidFill>
                <a:latin typeface="Raleway" pitchFamily="2" charset="0"/>
              </a:rPr>
              <a:t> award-winning B2B marketing solutions agency.</a:t>
            </a:r>
          </a:p>
        </p:txBody>
      </p:sp>
      <p:sp>
        <p:nvSpPr>
          <p:cNvPr id="19" name="TextBox 18">
            <a:extLst>
              <a:ext uri="{FF2B5EF4-FFF2-40B4-BE49-F238E27FC236}">
                <a16:creationId xmlns:a16="http://schemas.microsoft.com/office/drawing/2014/main" id="{E2417F88-B30B-4AEE-93B9-53A6BD39CD64}"/>
              </a:ext>
            </a:extLst>
          </p:cNvPr>
          <p:cNvSpPr txBox="1"/>
          <p:nvPr/>
        </p:nvSpPr>
        <p:spPr>
          <a:xfrm>
            <a:off x="681702" y="2968909"/>
            <a:ext cx="11094084" cy="472878"/>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spcAft>
                <a:spcPts val="0"/>
              </a:spcAft>
            </a:pPr>
            <a:r>
              <a:rPr lang="en-GB" sz="1400">
                <a:solidFill>
                  <a:schemeClr val="accent4">
                    <a:lumMod val="50000"/>
                  </a:schemeClr>
                </a:solidFill>
                <a:latin typeface="Raleway" pitchFamily="2" charset="0"/>
              </a:rPr>
              <a:t>We help large businesses that are looking to better understand, connect and converse with both new and existing B2B customers in the pursuit of business growth.</a:t>
            </a:r>
          </a:p>
        </p:txBody>
      </p:sp>
      <p:sp>
        <p:nvSpPr>
          <p:cNvPr id="20" name="Rectangle 19">
            <a:extLst>
              <a:ext uri="{FF2B5EF4-FFF2-40B4-BE49-F238E27FC236}">
                <a16:creationId xmlns:a16="http://schemas.microsoft.com/office/drawing/2014/main" id="{E0ADBE57-C859-4BA3-B4FC-CF3691E6EE07}"/>
              </a:ext>
            </a:extLst>
          </p:cNvPr>
          <p:cNvSpPr/>
          <p:nvPr/>
        </p:nvSpPr>
        <p:spPr>
          <a:xfrm>
            <a:off x="681701" y="2718601"/>
            <a:ext cx="2419350"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Raleway" pitchFamily="2" charset="0"/>
                <a:cs typeface="Gill Sans"/>
              </a:rPr>
              <a:t>Who for? – Client/prospect</a:t>
            </a:r>
          </a:p>
        </p:txBody>
      </p:sp>
      <p:sp>
        <p:nvSpPr>
          <p:cNvPr id="21" name="Rectangle 20">
            <a:extLst>
              <a:ext uri="{FF2B5EF4-FFF2-40B4-BE49-F238E27FC236}">
                <a16:creationId xmlns:a16="http://schemas.microsoft.com/office/drawing/2014/main" id="{9F95F8B1-1E2E-4DB7-9CF2-4FCCC8E3C22D}"/>
              </a:ext>
            </a:extLst>
          </p:cNvPr>
          <p:cNvSpPr/>
          <p:nvPr/>
        </p:nvSpPr>
        <p:spPr>
          <a:xfrm>
            <a:off x="683750" y="5840758"/>
            <a:ext cx="713095"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Raleway" pitchFamily="2" charset="0"/>
                <a:cs typeface="Gill Sans"/>
              </a:rPr>
              <a:t>Payoff </a:t>
            </a:r>
          </a:p>
        </p:txBody>
      </p:sp>
      <p:sp>
        <p:nvSpPr>
          <p:cNvPr id="22" name="TextBox 21">
            <a:extLst>
              <a:ext uri="{FF2B5EF4-FFF2-40B4-BE49-F238E27FC236}">
                <a16:creationId xmlns:a16="http://schemas.microsoft.com/office/drawing/2014/main" id="{814B3A94-A295-4267-A0D1-5A50EF242C2F}"/>
              </a:ext>
            </a:extLst>
          </p:cNvPr>
          <p:cNvSpPr txBox="1"/>
          <p:nvPr/>
        </p:nvSpPr>
        <p:spPr>
          <a:xfrm>
            <a:off x="683750" y="6133200"/>
            <a:ext cx="11125966" cy="267600"/>
          </a:xfrm>
          <a:prstGeom prst="rect">
            <a:avLst/>
          </a:prstGeom>
          <a:solidFill>
            <a:schemeClr val="bg1">
              <a:alpha val="42000"/>
            </a:schemeClr>
          </a:solidFill>
          <a:ln>
            <a:solidFill>
              <a:schemeClr val="bg1">
                <a:lumMod val="65000"/>
              </a:schemeClr>
            </a:solidFill>
          </a:ln>
        </p:spPr>
        <p:txBody>
          <a:bodyPr vert="horz" wrap="square" lIns="91440" tIns="45720" rIns="91440" bIns="45720" rtlCol="0" anchor="ctr">
            <a:noAutofit/>
          </a:bodyPr>
          <a:lstStyle/>
          <a:p>
            <a:pPr>
              <a:spcAft>
                <a:spcPts val="0"/>
              </a:spcAft>
            </a:pPr>
            <a:r>
              <a:rPr lang="en-GB" sz="1400">
                <a:solidFill>
                  <a:schemeClr val="accent4">
                    <a:lumMod val="50000"/>
                  </a:schemeClr>
                </a:solidFill>
                <a:latin typeface="Raleway" pitchFamily="2" charset="0"/>
              </a:rPr>
              <a:t>Your Marketing Experts </a:t>
            </a:r>
          </a:p>
        </p:txBody>
      </p:sp>
    </p:spTree>
    <p:extLst>
      <p:ext uri="{BB962C8B-B14F-4D97-AF65-F5344CB8AC3E}">
        <p14:creationId xmlns:p14="http://schemas.microsoft.com/office/powerpoint/2010/main" val="2930228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357205-6AD8-4531-BD28-40DB1877E30D}"/>
              </a:ext>
            </a:extLst>
          </p:cNvPr>
          <p:cNvSpPr>
            <a:spLocks noGrp="1"/>
          </p:cNvSpPr>
          <p:nvPr>
            <p:ph type="body" sz="quarter" idx="10"/>
          </p:nvPr>
        </p:nvSpPr>
        <p:spPr/>
        <p:txBody>
          <a:bodyPr/>
          <a:lstStyle/>
          <a:p>
            <a:r>
              <a:rPr lang="en-GB" sz="2800"/>
              <a:t>11. Elevator pitch</a:t>
            </a:r>
          </a:p>
        </p:txBody>
      </p:sp>
      <p:sp>
        <p:nvSpPr>
          <p:cNvPr id="3" name="Text Placeholder 2">
            <a:extLst>
              <a:ext uri="{FF2B5EF4-FFF2-40B4-BE49-F238E27FC236}">
                <a16:creationId xmlns:a16="http://schemas.microsoft.com/office/drawing/2014/main" id="{659EABAA-752E-4C74-BE1A-BD5B61D359F9}"/>
              </a:ext>
            </a:extLst>
          </p:cNvPr>
          <p:cNvSpPr>
            <a:spLocks noGrp="1"/>
          </p:cNvSpPr>
          <p:nvPr>
            <p:ph type="body" sz="quarter" idx="11"/>
          </p:nvPr>
        </p:nvSpPr>
        <p:spPr>
          <a:xfrm>
            <a:off x="704850" y="1256399"/>
            <a:ext cx="10572750" cy="1561761"/>
          </a:xfrm>
        </p:spPr>
        <p:txBody>
          <a:bodyPr/>
          <a:lstStyle/>
          <a:p>
            <a:r>
              <a:rPr lang="en-GB" sz="1400"/>
              <a:t>How to apply:</a:t>
            </a:r>
          </a:p>
          <a:p>
            <a:endParaRPr lang="en-GB" sz="1400"/>
          </a:p>
          <a:p>
            <a:pPr algn="l" rtl="0"/>
            <a:r>
              <a:rPr lang="en-GB" sz="1400"/>
              <a:t>This script is designed specifically to be the spoken word. It should be used in scenarios where we have 30 seconds to introduce or describe ReallyB2B with accuracy. Examples of when it should be used are pitches, chance encounters with potential clients and at the start of interviews where we should use a consistent text to accurately and correctly describe ReallyB2B.</a:t>
            </a:r>
          </a:p>
          <a:p>
            <a:endParaRPr lang="en-GB" sz="1400"/>
          </a:p>
        </p:txBody>
      </p:sp>
      <p:sp>
        <p:nvSpPr>
          <p:cNvPr id="4" name="TextBox 3">
            <a:extLst>
              <a:ext uri="{FF2B5EF4-FFF2-40B4-BE49-F238E27FC236}">
                <a16:creationId xmlns:a16="http://schemas.microsoft.com/office/drawing/2014/main" id="{2DA227AA-9D9D-4A45-BDD1-5967C7AD11BC}"/>
              </a:ext>
            </a:extLst>
          </p:cNvPr>
          <p:cNvSpPr txBox="1"/>
          <p:nvPr/>
        </p:nvSpPr>
        <p:spPr>
          <a:xfrm>
            <a:off x="2895600" y="2760098"/>
            <a:ext cx="7530398" cy="1289856"/>
          </a:xfrm>
          <a:prstGeom prst="rect">
            <a:avLst/>
          </a:prstGeom>
          <a:noFill/>
        </p:spPr>
        <p:txBody>
          <a:bodyPr wrap="square" lIns="103900" tIns="51951" rIns="103900" bIns="51951" rtlCol="0">
            <a:spAutoFit/>
          </a:bodyPr>
          <a:lstStyle/>
          <a:p>
            <a:pPr marL="285750" indent="-285750">
              <a:buFontTx/>
              <a:buChar char="-"/>
              <a:defRPr/>
            </a:pPr>
            <a:r>
              <a:rPr lang="en-GB" sz="1100">
                <a:solidFill>
                  <a:srgbClr val="5C5470"/>
                </a:solidFill>
                <a:latin typeface="Raleway Light" panose="020B0003030101060003" pitchFamily="34" charset="0"/>
              </a:rPr>
              <a:t>We are a team of award-winning B2B marketing solutions experts that help brands understand the B2B market and become better connected with their audiences - to maximise sales opportunities &amp; achieve business growth.</a:t>
            </a:r>
          </a:p>
          <a:p>
            <a:pPr marL="285750" indent="-285750">
              <a:buFontTx/>
              <a:buChar char="-"/>
              <a:defRPr/>
            </a:pPr>
            <a:endParaRPr lang="en-GB" sz="1100">
              <a:solidFill>
                <a:srgbClr val="5C5470"/>
              </a:solidFill>
              <a:latin typeface="Raleway Light" panose="020B0003030101060003" pitchFamily="34" charset="0"/>
            </a:endParaRPr>
          </a:p>
          <a:p>
            <a:pPr marL="285750" indent="-285750">
              <a:buFontTx/>
              <a:buChar char="-"/>
              <a:defRPr/>
            </a:pPr>
            <a:r>
              <a:rPr lang="en-GB" sz="1100">
                <a:solidFill>
                  <a:srgbClr val="5C5470"/>
                </a:solidFill>
                <a:latin typeface="Raleway Light" panose="020B0003030101060003" pitchFamily="34" charset="0"/>
              </a:rPr>
              <a:t>Whether you’re looking to generate leads, create demand, or focus your attention in an ABM campaign, we have the knowledge and expertise in strategy &amp; research, content &amp; creative, and data &amp; delivery, to help you achieve your goals. </a:t>
            </a:r>
          </a:p>
        </p:txBody>
      </p:sp>
      <p:sp>
        <p:nvSpPr>
          <p:cNvPr id="5" name="TextBox 4">
            <a:extLst>
              <a:ext uri="{FF2B5EF4-FFF2-40B4-BE49-F238E27FC236}">
                <a16:creationId xmlns:a16="http://schemas.microsoft.com/office/drawing/2014/main" id="{6CEEC28D-3227-40A5-809B-DE7BA4098013}"/>
              </a:ext>
            </a:extLst>
          </p:cNvPr>
          <p:cNvSpPr txBox="1"/>
          <p:nvPr/>
        </p:nvSpPr>
        <p:spPr>
          <a:xfrm>
            <a:off x="692575" y="2882615"/>
            <a:ext cx="2146852" cy="636104"/>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Raleway" pitchFamily="2" charset="0"/>
              </a:rPr>
              <a:t>ReallyB2B – what do you do?</a:t>
            </a:r>
          </a:p>
        </p:txBody>
      </p:sp>
      <p:sp>
        <p:nvSpPr>
          <p:cNvPr id="6" name="TextBox 5">
            <a:extLst>
              <a:ext uri="{FF2B5EF4-FFF2-40B4-BE49-F238E27FC236}">
                <a16:creationId xmlns:a16="http://schemas.microsoft.com/office/drawing/2014/main" id="{F3EA4853-036B-44DA-A55C-63C8DB99C347}"/>
              </a:ext>
            </a:extLst>
          </p:cNvPr>
          <p:cNvSpPr txBox="1"/>
          <p:nvPr/>
        </p:nvSpPr>
        <p:spPr>
          <a:xfrm>
            <a:off x="748748" y="4481575"/>
            <a:ext cx="2146852" cy="636104"/>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Raleway" pitchFamily="2" charset="0"/>
              </a:rPr>
              <a:t>How do you do that?</a:t>
            </a:r>
          </a:p>
        </p:txBody>
      </p:sp>
      <p:sp>
        <p:nvSpPr>
          <p:cNvPr id="7" name="TextBox 6">
            <a:extLst>
              <a:ext uri="{FF2B5EF4-FFF2-40B4-BE49-F238E27FC236}">
                <a16:creationId xmlns:a16="http://schemas.microsoft.com/office/drawing/2014/main" id="{496C7B05-6204-4B33-B92E-699D85E7783B}"/>
              </a:ext>
            </a:extLst>
          </p:cNvPr>
          <p:cNvSpPr txBox="1"/>
          <p:nvPr/>
        </p:nvSpPr>
        <p:spPr>
          <a:xfrm>
            <a:off x="2895600" y="4650299"/>
            <a:ext cx="7351329" cy="951302"/>
          </a:xfrm>
          <a:prstGeom prst="rect">
            <a:avLst/>
          </a:prstGeom>
          <a:noFill/>
        </p:spPr>
        <p:txBody>
          <a:bodyPr wrap="square" lIns="103900" tIns="51951" rIns="103900" bIns="51951" rtlCol="0">
            <a:spAutoFit/>
          </a:bodyPr>
          <a:lstStyle/>
          <a:p>
            <a:pPr marL="285750" indent="-285750">
              <a:buFontTx/>
              <a:buChar char="-"/>
              <a:defRPr/>
            </a:pPr>
            <a:r>
              <a:rPr lang="en-GB" sz="1100">
                <a:solidFill>
                  <a:srgbClr val="5C5470"/>
                </a:solidFill>
                <a:latin typeface="Raleway Light" panose="020B0003030101060003" pitchFamily="34" charset="0"/>
              </a:rPr>
              <a:t>Our experts blend emotional understanding and extensive expertise to uncover insights, create engaging content, and help customers grow with results-driven campaigns. Our 20+ award wins over the past 15 years will give you the confidence that comes with knowing you are working with some of the most proven experts in the industry. </a:t>
            </a:r>
          </a:p>
          <a:p>
            <a:pPr marL="285750" indent="-285750">
              <a:buFontTx/>
              <a:buChar char="-"/>
              <a:defRPr/>
            </a:pPr>
            <a:endParaRPr lang="en-GB" sz="1100">
              <a:solidFill>
                <a:srgbClr val="5C5470"/>
              </a:solidFill>
              <a:latin typeface="Raleway Light" panose="020B0003030101060003" pitchFamily="34" charset="0"/>
            </a:endParaRPr>
          </a:p>
        </p:txBody>
      </p:sp>
    </p:spTree>
    <p:extLst>
      <p:ext uri="{BB962C8B-B14F-4D97-AF65-F5344CB8AC3E}">
        <p14:creationId xmlns:p14="http://schemas.microsoft.com/office/powerpoint/2010/main" val="2913788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357205-6AD8-4531-BD28-40DB1877E30D}"/>
              </a:ext>
            </a:extLst>
          </p:cNvPr>
          <p:cNvSpPr>
            <a:spLocks noGrp="1"/>
          </p:cNvSpPr>
          <p:nvPr>
            <p:ph type="body" sz="quarter" idx="10"/>
          </p:nvPr>
        </p:nvSpPr>
        <p:spPr/>
        <p:txBody>
          <a:bodyPr/>
          <a:lstStyle/>
          <a:p>
            <a:r>
              <a:rPr lang="en-GB" sz="2800"/>
              <a:t>11. Elevator pitch </a:t>
            </a:r>
            <a:r>
              <a:rPr lang="en-GB" sz="2000"/>
              <a:t>(continued) </a:t>
            </a:r>
            <a:endParaRPr lang="en-GB" sz="2800"/>
          </a:p>
        </p:txBody>
      </p:sp>
      <p:sp>
        <p:nvSpPr>
          <p:cNvPr id="3" name="Text Placeholder 2">
            <a:extLst>
              <a:ext uri="{FF2B5EF4-FFF2-40B4-BE49-F238E27FC236}">
                <a16:creationId xmlns:a16="http://schemas.microsoft.com/office/drawing/2014/main" id="{659EABAA-752E-4C74-BE1A-BD5B61D359F9}"/>
              </a:ext>
            </a:extLst>
          </p:cNvPr>
          <p:cNvSpPr>
            <a:spLocks noGrp="1"/>
          </p:cNvSpPr>
          <p:nvPr>
            <p:ph type="body" sz="quarter" idx="11"/>
          </p:nvPr>
        </p:nvSpPr>
        <p:spPr>
          <a:xfrm>
            <a:off x="704850" y="1256399"/>
            <a:ext cx="10572750" cy="1561761"/>
          </a:xfrm>
        </p:spPr>
        <p:txBody>
          <a:bodyPr/>
          <a:lstStyle/>
          <a:p>
            <a:r>
              <a:rPr lang="en-GB" sz="1400"/>
              <a:t>How to apply:</a:t>
            </a:r>
          </a:p>
          <a:p>
            <a:endParaRPr lang="en-GB" sz="1400"/>
          </a:p>
          <a:p>
            <a:pPr algn="l" rtl="0"/>
            <a:r>
              <a:rPr lang="en-GB" sz="1400"/>
              <a:t>This script is designed specifically to be the spoken word. It should be used in scenarios where we have 30 seconds to introduce or describe ReallyB2B with accuracy.  Examples of when it should be used are pitches, chance encounters with potential clients and at the start of interviews where we should use a consistent text to accurately and correctly describe ReallyB2B.</a:t>
            </a:r>
          </a:p>
          <a:p>
            <a:endParaRPr lang="en-GB" sz="1400"/>
          </a:p>
        </p:txBody>
      </p:sp>
      <p:sp>
        <p:nvSpPr>
          <p:cNvPr id="8" name="TextBox 7">
            <a:extLst>
              <a:ext uri="{FF2B5EF4-FFF2-40B4-BE49-F238E27FC236}">
                <a16:creationId xmlns:a16="http://schemas.microsoft.com/office/drawing/2014/main" id="{306F1024-8DF1-4B9E-8FA3-8312FCBC440C}"/>
              </a:ext>
            </a:extLst>
          </p:cNvPr>
          <p:cNvSpPr txBox="1"/>
          <p:nvPr/>
        </p:nvSpPr>
        <p:spPr>
          <a:xfrm>
            <a:off x="688808" y="2720435"/>
            <a:ext cx="2146852" cy="636104"/>
          </a:xfrm>
          <a:prstGeom prst="rect">
            <a:avLst/>
          </a:prstGeom>
        </p:spPr>
        <p:txBody>
          <a:bodyPr vert="horz" wrap="square" lIns="91440" tIns="45720" rIns="91440" bIns="4572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Raleway" pitchFamily="2" charset="0"/>
              </a:rPr>
              <a:t>What are the benefits?</a:t>
            </a:r>
          </a:p>
        </p:txBody>
      </p:sp>
      <p:sp>
        <p:nvSpPr>
          <p:cNvPr id="9" name="TextBox 8">
            <a:extLst>
              <a:ext uri="{FF2B5EF4-FFF2-40B4-BE49-F238E27FC236}">
                <a16:creationId xmlns:a16="http://schemas.microsoft.com/office/drawing/2014/main" id="{0CCB4E74-F0C9-469B-B45C-4F6692DB8A66}"/>
              </a:ext>
            </a:extLst>
          </p:cNvPr>
          <p:cNvSpPr txBox="1"/>
          <p:nvPr/>
        </p:nvSpPr>
        <p:spPr>
          <a:xfrm>
            <a:off x="3184358" y="2887484"/>
            <a:ext cx="8474242" cy="3074960"/>
          </a:xfrm>
          <a:prstGeom prst="rect">
            <a:avLst/>
          </a:prstGeom>
          <a:noFill/>
        </p:spPr>
        <p:txBody>
          <a:bodyPr wrap="square" lIns="103900" tIns="51951" rIns="103900" bIns="51951" rtlCol="0">
            <a:spAutoFit/>
          </a:bodyPr>
          <a:lstStyle/>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The one-stop-shop to achieve your marketing needs</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Maximise your sales opportunities</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Ignite conversations with your audience in an insightful and targeted way</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Prove your worth to your business</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Reduce the time it takes to connect with your audience</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Relax in the knowledge that ReallyB2B is not only doing exactly what you need, but they are doing it the right way too</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Rest assured that we have the experience to know the best way to help you confidently and efficiently achieve your goals and targets</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Make sure your budget is spent in the correct ways and in the right areas to generate maximum results and ROI</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Experience the efficiency of an aligned agency team, and enjoy the lasting impression good content can leave on the minds of your prospects</a:t>
            </a:r>
          </a:p>
          <a:p>
            <a:pPr marL="171450" marR="0" lvl="0" indent="-171450" algn="l" defTabSz="914400" rtl="0" eaLnBrk="1" fontAlgn="auto" latinLnBrk="0" hangingPunct="1">
              <a:lnSpc>
                <a:spcPct val="100000"/>
              </a:lnSpc>
              <a:spcAft>
                <a:spcPts val="600"/>
              </a:spcAft>
              <a:buClrTx/>
              <a:buSzTx/>
              <a:buFontTx/>
              <a:buChar char="-"/>
              <a:tabLst/>
              <a:defRPr/>
            </a:pPr>
            <a:r>
              <a:rPr lang="en-GB" sz="1100">
                <a:solidFill>
                  <a:srgbClr val="5C5470"/>
                </a:solidFill>
                <a:effectLst/>
                <a:latin typeface="Raleway Light" pitchFamily="2" charset="0"/>
              </a:rPr>
              <a:t>Rest assured that when you partner with ReallyB2B, you are also opening the door to a wealth of specialists in a variety of areas and leading businesses</a:t>
            </a:r>
            <a:endParaRPr lang="en-GB" sz="1100">
              <a:solidFill>
                <a:srgbClr val="5C5470"/>
              </a:solidFill>
              <a:latin typeface="Raleway Light" pitchFamily="2" charset="0"/>
            </a:endParaRPr>
          </a:p>
        </p:txBody>
      </p:sp>
    </p:spTree>
    <p:extLst>
      <p:ext uri="{BB962C8B-B14F-4D97-AF65-F5344CB8AC3E}">
        <p14:creationId xmlns:p14="http://schemas.microsoft.com/office/powerpoint/2010/main" val="14711565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94C523-4320-48C2-894A-93C1EFC73BA1}"/>
              </a:ext>
            </a:extLst>
          </p:cNvPr>
          <p:cNvSpPr>
            <a:spLocks noGrp="1"/>
          </p:cNvSpPr>
          <p:nvPr>
            <p:ph type="body" sz="quarter" idx="10"/>
          </p:nvPr>
        </p:nvSpPr>
        <p:spPr/>
        <p:txBody>
          <a:bodyPr/>
          <a:lstStyle/>
          <a:p>
            <a:r>
              <a:rPr lang="en-GB" sz="2800"/>
              <a:t>12. Visual identity overview  </a:t>
            </a:r>
          </a:p>
        </p:txBody>
      </p:sp>
      <p:sp>
        <p:nvSpPr>
          <p:cNvPr id="3" name="Text Placeholder 2">
            <a:extLst>
              <a:ext uri="{FF2B5EF4-FFF2-40B4-BE49-F238E27FC236}">
                <a16:creationId xmlns:a16="http://schemas.microsoft.com/office/drawing/2014/main" id="{0BB7BA46-EBC0-425E-AC0F-57DA7367AE8B}"/>
              </a:ext>
            </a:extLst>
          </p:cNvPr>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3570046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1EEE100-D3AE-AAF5-39F5-BF8FD9A2E7E1}"/>
              </a:ext>
            </a:extLst>
          </p:cNvPr>
          <p:cNvSpPr txBox="1">
            <a:spLocks/>
          </p:cNvSpPr>
          <p:nvPr/>
        </p:nvSpPr>
        <p:spPr>
          <a:xfrm>
            <a:off x="609600" y="457200"/>
            <a:ext cx="8977312" cy="1066800"/>
          </a:xfrm>
          <a:prstGeom prst="rect">
            <a:avLst/>
          </a:prstGeom>
        </p:spPr>
        <p:txBody>
          <a:bodyPr lIns="0" tIns="0" rIns="0" bIns="0"/>
          <a:lstStyle>
            <a:lvl1pPr marL="0" algn="l">
              <a:defRPr sz="4000" b="1">
                <a:solidFill>
                  <a:schemeClr val="bg1"/>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5400" kern="0"/>
              <a:t>Appendix </a:t>
            </a:r>
          </a:p>
        </p:txBody>
      </p:sp>
    </p:spTree>
    <p:extLst>
      <p:ext uri="{BB962C8B-B14F-4D97-AF65-F5344CB8AC3E}">
        <p14:creationId xmlns:p14="http://schemas.microsoft.com/office/powerpoint/2010/main" val="6311777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21B0191-416D-4DAE-A73D-A70F981D00C0}"/>
              </a:ext>
            </a:extLst>
          </p:cNvPr>
          <p:cNvSpPr txBox="1">
            <a:spLocks/>
          </p:cNvSpPr>
          <p:nvPr/>
        </p:nvSpPr>
        <p:spPr>
          <a:xfrm>
            <a:off x="838200" y="423765"/>
            <a:ext cx="10515600" cy="1325563"/>
          </a:xfrm>
          <a:prstGeom prst="rect">
            <a:avLst/>
          </a:prstGeom>
        </p:spPr>
        <p:txBody>
          <a:bodyPr/>
          <a:lstStyle>
            <a:lvl1pPr>
              <a:defRPr>
                <a:latin typeface="+mj-lt"/>
                <a:ea typeface="+mj-ea"/>
                <a:cs typeface="+mj-cs"/>
              </a:defRPr>
            </a:lvl1pPr>
          </a:lstStyle>
          <a:p>
            <a:r>
              <a:rPr lang="en-GB" sz="4000" b="1" kern="0">
                <a:solidFill>
                  <a:schemeClr val="bg1"/>
                </a:solidFill>
                <a:latin typeface="Raleway" pitchFamily="2" charset="0"/>
              </a:rPr>
              <a:t>Content </a:t>
            </a:r>
          </a:p>
        </p:txBody>
      </p:sp>
      <p:sp>
        <p:nvSpPr>
          <p:cNvPr id="8" name="Content Placeholder 2">
            <a:extLst>
              <a:ext uri="{FF2B5EF4-FFF2-40B4-BE49-F238E27FC236}">
                <a16:creationId xmlns:a16="http://schemas.microsoft.com/office/drawing/2014/main" id="{A564CD8E-493A-95A8-21A1-14F73233D54A}"/>
              </a:ext>
            </a:extLst>
          </p:cNvPr>
          <p:cNvSpPr txBox="1">
            <a:spLocks/>
          </p:cNvSpPr>
          <p:nvPr/>
        </p:nvSpPr>
        <p:spPr>
          <a:xfrm>
            <a:off x="908960" y="1384852"/>
            <a:ext cx="3820739" cy="1031404"/>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kern="0">
                <a:solidFill>
                  <a:schemeClr val="bg1"/>
                </a:solidFill>
                <a:latin typeface="Raleway" pitchFamily="2" charset="0"/>
              </a:rPr>
              <a:t>APPENDIX </a:t>
            </a:r>
          </a:p>
          <a:p>
            <a:pPr marL="342900" indent="-342900">
              <a:buFont typeface="+mj-lt"/>
              <a:buAutoNum type="arabicPeriod"/>
            </a:pPr>
            <a:r>
              <a:rPr lang="en-GB" kern="0">
                <a:solidFill>
                  <a:schemeClr val="bg1"/>
                </a:solidFill>
                <a:latin typeface="Raleway" pitchFamily="2" charset="0"/>
              </a:rPr>
              <a:t>Competitor Review</a:t>
            </a:r>
          </a:p>
          <a:p>
            <a:pPr marL="342900" indent="-342900">
              <a:buFont typeface="+mj-lt"/>
              <a:buAutoNum type="arabicPeriod"/>
            </a:pPr>
            <a:r>
              <a:rPr lang="en-GB" kern="0">
                <a:solidFill>
                  <a:schemeClr val="bg1"/>
                </a:solidFill>
                <a:latin typeface="Raleway" pitchFamily="2" charset="0"/>
              </a:rPr>
              <a:t>ReallyB2B Services  </a:t>
            </a:r>
            <a:r>
              <a:rPr lang="en-GB">
                <a:solidFill>
                  <a:schemeClr val="bg1"/>
                </a:solidFill>
                <a:latin typeface="Raleway" pitchFamily="2" charset="0"/>
              </a:rPr>
              <a:t>	</a:t>
            </a:r>
          </a:p>
          <a:p>
            <a:pPr>
              <a:spcBef>
                <a:spcPts val="600"/>
              </a:spcBef>
            </a:pPr>
            <a:endParaRPr lang="en-GB" kern="0">
              <a:solidFill>
                <a:schemeClr val="bg1"/>
              </a:solidFill>
              <a:latin typeface="Raleway" pitchFamily="2" charset="0"/>
            </a:endParaRPr>
          </a:p>
        </p:txBody>
      </p:sp>
    </p:spTree>
    <p:extLst>
      <p:ext uri="{BB962C8B-B14F-4D97-AF65-F5344CB8AC3E}">
        <p14:creationId xmlns:p14="http://schemas.microsoft.com/office/powerpoint/2010/main" val="31421380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FF7787-8C1A-45F9-BA7A-7AFABA98AF37}"/>
              </a:ext>
            </a:extLst>
          </p:cNvPr>
          <p:cNvSpPr>
            <a:spLocks noGrp="1"/>
          </p:cNvSpPr>
          <p:nvPr>
            <p:ph type="body" sz="quarter" idx="11"/>
          </p:nvPr>
        </p:nvSpPr>
        <p:spPr>
          <a:xfrm>
            <a:off x="685800" y="2895600"/>
            <a:ext cx="8977312" cy="1066800"/>
          </a:xfrm>
        </p:spPr>
        <p:txBody>
          <a:bodyPr/>
          <a:lstStyle/>
          <a:p>
            <a:r>
              <a:rPr lang="en-GB" sz="5400"/>
              <a:t>1.0 Competitor Review</a:t>
            </a:r>
          </a:p>
          <a:p>
            <a:r>
              <a:rPr lang="en-GB" sz="4400" b="0">
                <a:latin typeface="Raleway Light" pitchFamily="2" charset="0"/>
              </a:rPr>
              <a:t>2022 </a:t>
            </a:r>
          </a:p>
        </p:txBody>
      </p:sp>
    </p:spTree>
    <p:extLst>
      <p:ext uri="{BB962C8B-B14F-4D97-AF65-F5344CB8AC3E}">
        <p14:creationId xmlns:p14="http://schemas.microsoft.com/office/powerpoint/2010/main" val="3085849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36A3E3-23B3-48B8-8387-00B8F8F4A615}"/>
              </a:ext>
            </a:extLst>
          </p:cNvPr>
          <p:cNvSpPr txBox="1"/>
          <p:nvPr/>
        </p:nvSpPr>
        <p:spPr>
          <a:xfrm>
            <a:off x="457200" y="228600"/>
            <a:ext cx="11049000" cy="6109365"/>
          </a:xfrm>
          <a:prstGeom prst="rect">
            <a:avLst/>
          </a:prstGeom>
          <a:noFill/>
        </p:spPr>
        <p:txBody>
          <a:bodyPr wrap="square" rtlCol="0">
            <a:spAutoFit/>
          </a:bodyPr>
          <a:lstStyle/>
          <a:p>
            <a:r>
              <a:rPr lang="en-GB" sz="2800" b="1">
                <a:solidFill>
                  <a:srgbClr val="5C5470"/>
                </a:solidFill>
                <a:latin typeface="Raleway" pitchFamily="2" charset="0"/>
              </a:rPr>
              <a:t>Key Findings</a:t>
            </a:r>
          </a:p>
          <a:p>
            <a:endParaRPr lang="en-GB" sz="1600">
              <a:solidFill>
                <a:schemeClr val="tx1">
                  <a:lumMod val="65000"/>
                  <a:lumOff val="35000"/>
                </a:schemeClr>
              </a:solidFill>
              <a:latin typeface="Raleway Light" pitchFamily="2" charset="0"/>
            </a:endParaRP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We are mainly competing with </a:t>
            </a:r>
            <a:r>
              <a:rPr lang="en-GB" sz="1400" b="1">
                <a:solidFill>
                  <a:srgbClr val="5C5470"/>
                </a:solidFill>
                <a:latin typeface="Raleway Light" pitchFamily="2" charset="0"/>
              </a:rPr>
              <a:t>Primary</a:t>
            </a:r>
            <a:r>
              <a:rPr lang="en-GB" sz="1400">
                <a:solidFill>
                  <a:srgbClr val="5C5470"/>
                </a:solidFill>
                <a:latin typeface="Raleway Light" pitchFamily="2" charset="0"/>
              </a:rPr>
              <a:t> – B2B/ABM/Demand Gen Agencies –  </a:t>
            </a:r>
            <a:r>
              <a:rPr lang="en-GB" sz="1400" b="1">
                <a:solidFill>
                  <a:srgbClr val="5C5470"/>
                </a:solidFill>
                <a:latin typeface="Raleway Light" pitchFamily="2" charset="0"/>
              </a:rPr>
              <a:t>Secondary</a:t>
            </a:r>
            <a:r>
              <a:rPr lang="en-GB" sz="1400">
                <a:solidFill>
                  <a:srgbClr val="5C5470"/>
                </a:solidFill>
                <a:latin typeface="Raleway Light" pitchFamily="2" charset="0"/>
              </a:rPr>
              <a:t> – Specialist agencies/alternative disciplines i.e. PR, Digital etc. </a:t>
            </a:r>
            <a:r>
              <a:rPr lang="en-GB" sz="1400" b="1">
                <a:solidFill>
                  <a:srgbClr val="5C5470"/>
                </a:solidFill>
                <a:latin typeface="Raleway Light" pitchFamily="2" charset="0"/>
              </a:rPr>
              <a:t>Tertiary</a:t>
            </a:r>
            <a:r>
              <a:rPr lang="en-GB" sz="1400">
                <a:solidFill>
                  <a:srgbClr val="5C5470"/>
                </a:solidFill>
                <a:latin typeface="Raleway Light" pitchFamily="2" charset="0"/>
              </a:rPr>
              <a:t> – B2B tech platforms/tools.  (4. Keeping In-house)</a:t>
            </a: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All agencies studied other than ReallyB2B &amp; The Croc </a:t>
            </a:r>
            <a:r>
              <a:rPr lang="en-GB" sz="1400" b="1">
                <a:solidFill>
                  <a:srgbClr val="5C5470"/>
                </a:solidFill>
                <a:latin typeface="Raleway Light" pitchFamily="2" charset="0"/>
              </a:rPr>
              <a:t>experienced team growth in the last 12 months (averaging 13.5% growth)</a:t>
            </a:r>
            <a:endParaRPr lang="en-GB" sz="1400">
              <a:solidFill>
                <a:srgbClr val="5C5470"/>
              </a:solidFill>
              <a:latin typeface="Raleway Light" pitchFamily="2" charset="0"/>
            </a:endParaRP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More competitors are evolving from independent founder owned – </a:t>
            </a:r>
            <a:r>
              <a:rPr lang="en-GB" sz="1400" b="1">
                <a:solidFill>
                  <a:srgbClr val="5C5470"/>
                </a:solidFill>
                <a:latin typeface="Raleway Light" pitchFamily="2" charset="0"/>
              </a:rPr>
              <a:t>being acquired by larger groups as part of wider portfolio</a:t>
            </a:r>
            <a:r>
              <a:rPr lang="en-GB" sz="1400">
                <a:solidFill>
                  <a:srgbClr val="5C5470"/>
                </a:solidFill>
                <a:latin typeface="Raleway Light" pitchFamily="2" charset="0"/>
              </a:rPr>
              <a:t> </a:t>
            </a: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Majority of agencies are leading with ABM as core service </a:t>
            </a: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Some are using variance on ABM to differentiate (e.g. </a:t>
            </a:r>
            <a:r>
              <a:rPr lang="en-GB" sz="1400" b="1">
                <a:solidFill>
                  <a:srgbClr val="5C5470"/>
                </a:solidFill>
                <a:latin typeface="Raleway Light" pitchFamily="2" charset="0"/>
              </a:rPr>
              <a:t>Gilroy</a:t>
            </a:r>
            <a:r>
              <a:rPr lang="en-GB" sz="1400">
                <a:solidFill>
                  <a:srgbClr val="5C5470"/>
                </a:solidFill>
                <a:latin typeface="Raleway Light" pitchFamily="2" charset="0"/>
              </a:rPr>
              <a:t> - SMART ABX ™ Account Based Everything. </a:t>
            </a:r>
            <a:r>
              <a:rPr lang="en-GB" sz="1400" b="1">
                <a:solidFill>
                  <a:srgbClr val="5C5470"/>
                </a:solidFill>
                <a:latin typeface="Raleway Light" pitchFamily="2" charset="0"/>
              </a:rPr>
              <a:t>Differentiated – </a:t>
            </a:r>
            <a:r>
              <a:rPr lang="en-GB" sz="1400">
                <a:solidFill>
                  <a:srgbClr val="5C5470"/>
                </a:solidFill>
                <a:latin typeface="Raleway Light" pitchFamily="2" charset="0"/>
              </a:rPr>
              <a:t>Deal Based Marketing – focused on applying creativity &amp; innovation throughout the lifecycle of a bid</a:t>
            </a: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Few agencies are true specialists in one core sector – if they are it’s </a:t>
            </a:r>
            <a:r>
              <a:rPr lang="en-GB" sz="1400" b="1">
                <a:solidFill>
                  <a:srgbClr val="5C5470"/>
                </a:solidFill>
                <a:latin typeface="Raleway Light" pitchFamily="2" charset="0"/>
              </a:rPr>
              <a:t>technology</a:t>
            </a:r>
            <a:endParaRPr lang="en-GB" sz="1400">
              <a:solidFill>
                <a:srgbClr val="5C5470"/>
              </a:solidFill>
              <a:latin typeface="Raleway Light" pitchFamily="2" charset="0"/>
            </a:endParaRP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Mainly large agencies (e.g. Earnest, Ogilvy) using paid search at volume. Octopus are the exception spending on average £3,555 pm</a:t>
            </a: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All using socials &amp; content with varying success, best examples from TMP. Best examples have content frequently updated, heavy on thought leadership &amp; information sharing and case studies detailing their work with clients – and less frequent company updates &amp; wins</a:t>
            </a: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As a prospect – this a highly saturated market with little clear differentiation. Difficult to navigate and establish a small shortlist of clear market leaders – leading to more reliance on recommendations. Making the nurturing &amp; sales proposal experience critical at selection stage</a:t>
            </a:r>
          </a:p>
          <a:p>
            <a:pPr marL="285750" indent="-285750">
              <a:spcBef>
                <a:spcPts val="600"/>
              </a:spcBef>
              <a:spcAft>
                <a:spcPts val="600"/>
              </a:spcAft>
              <a:buFont typeface="Wingdings" panose="05000000000000000000" pitchFamily="2" charset="2"/>
              <a:buChar char="§"/>
            </a:pPr>
            <a:r>
              <a:rPr lang="en-GB" sz="1400">
                <a:solidFill>
                  <a:srgbClr val="5C5470"/>
                </a:solidFill>
                <a:latin typeface="Raleway Light" pitchFamily="2" charset="0"/>
              </a:rPr>
              <a:t>Most agencies include awards in their marketing strategy – most have wins to report – making the promotion of case studies around the actual work that was involved in award wins integral to standing out</a:t>
            </a:r>
          </a:p>
        </p:txBody>
      </p:sp>
    </p:spTree>
    <p:extLst>
      <p:ext uri="{BB962C8B-B14F-4D97-AF65-F5344CB8AC3E}">
        <p14:creationId xmlns:p14="http://schemas.microsoft.com/office/powerpoint/2010/main" val="3747345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ABBF51-6E31-4987-864B-44CC00A6F4F8}"/>
              </a:ext>
            </a:extLst>
          </p:cNvPr>
          <p:cNvSpPr>
            <a:spLocks noGrp="1"/>
          </p:cNvSpPr>
          <p:nvPr>
            <p:ph type="body" sz="quarter" idx="10"/>
          </p:nvPr>
        </p:nvSpPr>
        <p:spPr/>
        <p:txBody>
          <a:bodyPr/>
          <a:lstStyle/>
          <a:p>
            <a:r>
              <a:rPr lang="en-GB" sz="2800"/>
              <a:t>Competitor overview </a:t>
            </a:r>
          </a:p>
        </p:txBody>
      </p:sp>
      <p:sp>
        <p:nvSpPr>
          <p:cNvPr id="4" name="Rectangle 3">
            <a:extLst>
              <a:ext uri="{FF2B5EF4-FFF2-40B4-BE49-F238E27FC236}">
                <a16:creationId xmlns:a16="http://schemas.microsoft.com/office/drawing/2014/main" id="{8029FD9D-8537-7C67-EE27-4CB182FBD483}"/>
              </a:ext>
            </a:extLst>
          </p:cNvPr>
          <p:cNvSpPr/>
          <p:nvPr/>
        </p:nvSpPr>
        <p:spPr>
          <a:xfrm>
            <a:off x="914400" y="1371602"/>
            <a:ext cx="3352800" cy="4625748"/>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359E4276-B3C4-B03F-6834-59A3B00B371F}"/>
              </a:ext>
            </a:extLst>
          </p:cNvPr>
          <p:cNvSpPr/>
          <p:nvPr/>
        </p:nvSpPr>
        <p:spPr>
          <a:xfrm>
            <a:off x="4267200" y="1371600"/>
            <a:ext cx="3352800" cy="4625749"/>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427C760-E93C-141E-E8CB-2685A33E1A6B}"/>
              </a:ext>
            </a:extLst>
          </p:cNvPr>
          <p:cNvSpPr/>
          <p:nvPr/>
        </p:nvSpPr>
        <p:spPr>
          <a:xfrm>
            <a:off x="7620000" y="1371602"/>
            <a:ext cx="3352800" cy="4625748"/>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77497E1-CD97-24F0-606A-3C5A78928CD3}"/>
              </a:ext>
            </a:extLst>
          </p:cNvPr>
          <p:cNvSpPr txBox="1"/>
          <p:nvPr/>
        </p:nvSpPr>
        <p:spPr>
          <a:xfrm>
            <a:off x="1766549" y="1571069"/>
            <a:ext cx="1295400" cy="369332"/>
          </a:xfrm>
          <a:prstGeom prst="rect">
            <a:avLst/>
          </a:prstGeom>
          <a:noFill/>
        </p:spPr>
        <p:txBody>
          <a:bodyPr wrap="square" rtlCol="0">
            <a:spAutoFit/>
          </a:bodyPr>
          <a:lstStyle/>
          <a:p>
            <a:pPr algn="ctr"/>
            <a:r>
              <a:rPr lang="en-GB">
                <a:solidFill>
                  <a:schemeClr val="tx1">
                    <a:lumMod val="65000"/>
                    <a:lumOff val="35000"/>
                  </a:schemeClr>
                </a:solidFill>
              </a:rPr>
              <a:t>PRIMARY</a:t>
            </a:r>
          </a:p>
        </p:txBody>
      </p:sp>
      <p:sp>
        <p:nvSpPr>
          <p:cNvPr id="8" name="TextBox 7">
            <a:extLst>
              <a:ext uri="{FF2B5EF4-FFF2-40B4-BE49-F238E27FC236}">
                <a16:creationId xmlns:a16="http://schemas.microsoft.com/office/drawing/2014/main" id="{52FEA4E5-9B26-9AE9-4228-3CB8B5984FD3}"/>
              </a:ext>
            </a:extLst>
          </p:cNvPr>
          <p:cNvSpPr txBox="1"/>
          <p:nvPr/>
        </p:nvSpPr>
        <p:spPr>
          <a:xfrm>
            <a:off x="5066083" y="1539918"/>
            <a:ext cx="1752600" cy="369332"/>
          </a:xfrm>
          <a:prstGeom prst="rect">
            <a:avLst/>
          </a:prstGeom>
          <a:noFill/>
        </p:spPr>
        <p:txBody>
          <a:bodyPr wrap="square" rtlCol="0">
            <a:spAutoFit/>
          </a:bodyPr>
          <a:lstStyle/>
          <a:p>
            <a:pPr algn="ctr"/>
            <a:r>
              <a:rPr lang="en-GB">
                <a:solidFill>
                  <a:schemeClr val="tx1">
                    <a:lumMod val="65000"/>
                    <a:lumOff val="35000"/>
                  </a:schemeClr>
                </a:solidFill>
              </a:rPr>
              <a:t>SECONDARY</a:t>
            </a:r>
          </a:p>
        </p:txBody>
      </p:sp>
      <p:sp>
        <p:nvSpPr>
          <p:cNvPr id="9" name="TextBox 8">
            <a:extLst>
              <a:ext uri="{FF2B5EF4-FFF2-40B4-BE49-F238E27FC236}">
                <a16:creationId xmlns:a16="http://schemas.microsoft.com/office/drawing/2014/main" id="{6E127D16-4301-D7EA-1D09-769ECED67532}"/>
              </a:ext>
            </a:extLst>
          </p:cNvPr>
          <p:cNvSpPr txBox="1"/>
          <p:nvPr/>
        </p:nvSpPr>
        <p:spPr>
          <a:xfrm>
            <a:off x="8360834" y="1557607"/>
            <a:ext cx="1752600" cy="369332"/>
          </a:xfrm>
          <a:prstGeom prst="rect">
            <a:avLst/>
          </a:prstGeom>
          <a:noFill/>
        </p:spPr>
        <p:txBody>
          <a:bodyPr wrap="square" rtlCol="0">
            <a:spAutoFit/>
          </a:bodyPr>
          <a:lstStyle/>
          <a:p>
            <a:pPr algn="ctr"/>
            <a:r>
              <a:rPr lang="en-GB">
                <a:solidFill>
                  <a:schemeClr val="tx1">
                    <a:lumMod val="65000"/>
                    <a:lumOff val="35000"/>
                  </a:schemeClr>
                </a:solidFill>
              </a:rPr>
              <a:t>TERTIARY</a:t>
            </a:r>
          </a:p>
        </p:txBody>
      </p:sp>
      <p:pic>
        <p:nvPicPr>
          <p:cNvPr id="10" name="Picture 4" descr="Digital Radish | LinkedIn">
            <a:extLst>
              <a:ext uri="{FF2B5EF4-FFF2-40B4-BE49-F238E27FC236}">
                <a16:creationId xmlns:a16="http://schemas.microsoft.com/office/drawing/2014/main" id="{C2719E06-7D58-3D7E-2822-65EEB48B25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735" y="2263067"/>
            <a:ext cx="10287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he Octopus Group">
            <a:extLst>
              <a:ext uri="{FF2B5EF4-FFF2-40B4-BE49-F238E27FC236}">
                <a16:creationId xmlns:a16="http://schemas.microsoft.com/office/drawing/2014/main" id="{C27FAAD3-7737-6D0A-0BC9-143C684A89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100" b="25991"/>
          <a:stretch/>
        </p:blipFill>
        <p:spPr bwMode="auto">
          <a:xfrm>
            <a:off x="2817553" y="2210825"/>
            <a:ext cx="1333500" cy="6655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The Marketing Practice Jobs &amp; Projects | The Dots">
            <a:extLst>
              <a:ext uri="{FF2B5EF4-FFF2-40B4-BE49-F238E27FC236}">
                <a16:creationId xmlns:a16="http://schemas.microsoft.com/office/drawing/2014/main" id="{FF576410-9CAE-8ACA-1BC2-3826925AF6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6554" y="3441786"/>
            <a:ext cx="1147762" cy="11477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Purple Agency (@ThePurpleAgency) / Twitter">
            <a:extLst>
              <a:ext uri="{FF2B5EF4-FFF2-40B4-BE49-F238E27FC236}">
                <a16:creationId xmlns:a16="http://schemas.microsoft.com/office/drawing/2014/main" id="{52BBE12E-9D18-8A0A-1650-E95DA71B1F8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75785" y="3219258"/>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he Crocodile">
            <a:extLst>
              <a:ext uri="{FF2B5EF4-FFF2-40B4-BE49-F238E27FC236}">
                <a16:creationId xmlns:a16="http://schemas.microsoft.com/office/drawing/2014/main" id="{1E8015A6-88C3-6F8E-61E1-CEB1E46703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1197" y="4968167"/>
            <a:ext cx="8001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orpedo Group Employee Reviews | Glassdoor">
            <a:extLst>
              <a:ext uri="{FF2B5EF4-FFF2-40B4-BE49-F238E27FC236}">
                <a16:creationId xmlns:a16="http://schemas.microsoft.com/office/drawing/2014/main" id="{2965ED9A-FE35-5E57-E8E0-FB8EE3F3BEB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4640" b="23542"/>
          <a:stretch/>
        </p:blipFill>
        <p:spPr bwMode="auto">
          <a:xfrm>
            <a:off x="2674678" y="5432164"/>
            <a:ext cx="1085850" cy="45409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Agent3 – Home">
            <a:extLst>
              <a:ext uri="{FF2B5EF4-FFF2-40B4-BE49-F238E27FC236}">
                <a16:creationId xmlns:a16="http://schemas.microsoft.com/office/drawing/2014/main" id="{0106167C-DC87-2E38-7A1B-8BC59865C20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81549" y="2228760"/>
            <a:ext cx="994986" cy="381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wogether - Home | Facebook">
            <a:extLst>
              <a:ext uri="{FF2B5EF4-FFF2-40B4-BE49-F238E27FC236}">
                <a16:creationId xmlns:a16="http://schemas.microsoft.com/office/drawing/2014/main" id="{5D2B5E5F-CD9B-2A94-C458-7914C85A3E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3691" y="2983385"/>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D9A6665C-7CBA-04A2-E244-CCAE931046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45398" y="4395466"/>
            <a:ext cx="1347537" cy="2286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Punch! ABM Agency | Vidyard Partner">
            <a:extLst>
              <a:ext uri="{FF2B5EF4-FFF2-40B4-BE49-F238E27FC236}">
                <a16:creationId xmlns:a16="http://schemas.microsoft.com/office/drawing/2014/main" id="{4853C9EF-80D3-0E37-40FB-1C0BE43334A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30825" y="5290394"/>
            <a:ext cx="1285875" cy="34987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True (@TrueB2B) / Twitter">
            <a:extLst>
              <a:ext uri="{FF2B5EF4-FFF2-40B4-BE49-F238E27FC236}">
                <a16:creationId xmlns:a16="http://schemas.microsoft.com/office/drawing/2014/main" id="{C05ABC4A-CB5B-53D2-D2E4-3CE2E7138F2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62132" y="3121004"/>
            <a:ext cx="995362" cy="99536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Know Everything, So You Can Do Anything: How 6sense Is Disrupting the ABM  Industry | Martech Zone">
            <a:extLst>
              <a:ext uri="{FF2B5EF4-FFF2-40B4-BE49-F238E27FC236}">
                <a16:creationId xmlns:a16="http://schemas.microsoft.com/office/drawing/2014/main" id="{E2A92234-25BF-986A-6989-7B304D4D6DA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17996" y="2436182"/>
            <a:ext cx="1593871" cy="94431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Account-Based Marketing Software &amp; B2B Go-to-Market Tools | Demandbase">
            <a:extLst>
              <a:ext uri="{FF2B5EF4-FFF2-40B4-BE49-F238E27FC236}">
                <a16:creationId xmlns:a16="http://schemas.microsoft.com/office/drawing/2014/main" id="{6DAD2A4E-39A9-FC5B-6832-3737D815AE9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76345" y="3696341"/>
            <a:ext cx="2334455" cy="42002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Triblio - Home | Facebook">
            <a:extLst>
              <a:ext uri="{FF2B5EF4-FFF2-40B4-BE49-F238E27FC236}">
                <a16:creationId xmlns:a16="http://schemas.microsoft.com/office/drawing/2014/main" id="{01DBECD1-B7D4-CE70-6949-D1BD6E5214D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413685" y="4016198"/>
            <a:ext cx="1415966" cy="141596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DCDB39DA-54FA-BBBB-17EB-D307A884A995}"/>
              </a:ext>
            </a:extLst>
          </p:cNvPr>
          <p:cNvPicPr>
            <a:picLocks noChangeAspect="1"/>
          </p:cNvPicPr>
          <p:nvPr/>
        </p:nvPicPr>
        <p:blipFill>
          <a:blip r:embed="rId16"/>
          <a:stretch>
            <a:fillRect/>
          </a:stretch>
        </p:blipFill>
        <p:spPr>
          <a:xfrm>
            <a:off x="5985958" y="5465333"/>
            <a:ext cx="1367076" cy="436301"/>
          </a:xfrm>
          <a:prstGeom prst="rect">
            <a:avLst/>
          </a:prstGeom>
        </p:spPr>
      </p:pic>
      <p:pic>
        <p:nvPicPr>
          <p:cNvPr id="25" name="Picture 24">
            <a:extLst>
              <a:ext uri="{FF2B5EF4-FFF2-40B4-BE49-F238E27FC236}">
                <a16:creationId xmlns:a16="http://schemas.microsoft.com/office/drawing/2014/main" id="{05D8C84F-D94B-6CBB-5D36-18B418BD2CD3}"/>
              </a:ext>
            </a:extLst>
          </p:cNvPr>
          <p:cNvPicPr>
            <a:picLocks noChangeAspect="1"/>
          </p:cNvPicPr>
          <p:nvPr/>
        </p:nvPicPr>
        <p:blipFill>
          <a:blip r:embed="rId17"/>
          <a:stretch>
            <a:fillRect/>
          </a:stretch>
        </p:blipFill>
        <p:spPr>
          <a:xfrm>
            <a:off x="6096211" y="2235447"/>
            <a:ext cx="1227120" cy="468288"/>
          </a:xfrm>
          <a:prstGeom prst="rect">
            <a:avLst/>
          </a:prstGeom>
        </p:spPr>
      </p:pic>
      <p:pic>
        <p:nvPicPr>
          <p:cNvPr id="26" name="Picture 25">
            <a:extLst>
              <a:ext uri="{FF2B5EF4-FFF2-40B4-BE49-F238E27FC236}">
                <a16:creationId xmlns:a16="http://schemas.microsoft.com/office/drawing/2014/main" id="{8047AD52-7055-4F6D-8EE6-5EB62A36E2B6}"/>
              </a:ext>
            </a:extLst>
          </p:cNvPr>
          <p:cNvPicPr>
            <a:picLocks noChangeAspect="1"/>
          </p:cNvPicPr>
          <p:nvPr/>
        </p:nvPicPr>
        <p:blipFill>
          <a:blip r:embed="rId18"/>
          <a:stretch>
            <a:fillRect/>
          </a:stretch>
        </p:blipFill>
        <p:spPr>
          <a:xfrm>
            <a:off x="2894849" y="4552758"/>
            <a:ext cx="1198512" cy="580695"/>
          </a:xfrm>
          <a:prstGeom prst="rect">
            <a:avLst/>
          </a:prstGeom>
        </p:spPr>
      </p:pic>
      <p:pic>
        <p:nvPicPr>
          <p:cNvPr id="27" name="Picture 26">
            <a:extLst>
              <a:ext uri="{FF2B5EF4-FFF2-40B4-BE49-F238E27FC236}">
                <a16:creationId xmlns:a16="http://schemas.microsoft.com/office/drawing/2014/main" id="{992C0989-47AC-F522-799B-F99523E4FA1D}"/>
              </a:ext>
            </a:extLst>
          </p:cNvPr>
          <p:cNvPicPr>
            <a:picLocks noChangeAspect="1"/>
          </p:cNvPicPr>
          <p:nvPr/>
        </p:nvPicPr>
        <p:blipFill>
          <a:blip r:embed="rId19"/>
          <a:stretch>
            <a:fillRect/>
          </a:stretch>
        </p:blipFill>
        <p:spPr>
          <a:xfrm>
            <a:off x="4924332" y="4153106"/>
            <a:ext cx="778166" cy="713319"/>
          </a:xfrm>
          <a:prstGeom prst="rect">
            <a:avLst/>
          </a:prstGeom>
        </p:spPr>
      </p:pic>
      <p:pic>
        <p:nvPicPr>
          <p:cNvPr id="28" name="Picture 27">
            <a:extLst>
              <a:ext uri="{FF2B5EF4-FFF2-40B4-BE49-F238E27FC236}">
                <a16:creationId xmlns:a16="http://schemas.microsoft.com/office/drawing/2014/main" id="{05A52A0D-17EA-ADDE-CA6F-018FB8BD2227}"/>
              </a:ext>
            </a:extLst>
          </p:cNvPr>
          <p:cNvPicPr>
            <a:picLocks noChangeAspect="1"/>
          </p:cNvPicPr>
          <p:nvPr/>
        </p:nvPicPr>
        <p:blipFill>
          <a:blip r:embed="rId20"/>
          <a:stretch>
            <a:fillRect/>
          </a:stretch>
        </p:blipFill>
        <p:spPr>
          <a:xfrm>
            <a:off x="7752917" y="4670164"/>
            <a:ext cx="1609725" cy="762000"/>
          </a:xfrm>
          <a:prstGeom prst="rect">
            <a:avLst/>
          </a:prstGeom>
        </p:spPr>
      </p:pic>
    </p:spTree>
    <p:extLst>
      <p:ext uri="{BB962C8B-B14F-4D97-AF65-F5344CB8AC3E}">
        <p14:creationId xmlns:p14="http://schemas.microsoft.com/office/powerpoint/2010/main" val="37000350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71600" y="1828800"/>
            <a:ext cx="9372600" cy="2743200"/>
          </a:xfrm>
        </p:spPr>
        <p:txBody>
          <a:bodyPr/>
          <a:lstStyle/>
          <a:p>
            <a:r>
              <a:rPr lang="en-GB"/>
              <a:t>Primary</a:t>
            </a:r>
          </a:p>
        </p:txBody>
      </p:sp>
    </p:spTree>
    <p:extLst>
      <p:ext uri="{BB962C8B-B14F-4D97-AF65-F5344CB8AC3E}">
        <p14:creationId xmlns:p14="http://schemas.microsoft.com/office/powerpoint/2010/main" val="1007203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igital Radish | LinkedIn">
            <a:extLst>
              <a:ext uri="{FF2B5EF4-FFF2-40B4-BE49-F238E27FC236}">
                <a16:creationId xmlns:a16="http://schemas.microsoft.com/office/drawing/2014/main" id="{B6CF1FA6-791E-4FA9-AA9B-1969824AC0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028700" cy="10287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7D8B53D-FF8D-4789-B1BF-0F2E7DE3E5F2}"/>
              </a:ext>
            </a:extLst>
          </p:cNvPr>
          <p:cNvSpPr txBox="1"/>
          <p:nvPr/>
        </p:nvSpPr>
        <p:spPr>
          <a:xfrm>
            <a:off x="152400" y="2057400"/>
            <a:ext cx="11811000" cy="4524315"/>
          </a:xfrm>
          <a:prstGeom prst="rect">
            <a:avLst/>
          </a:prstGeom>
          <a:noFill/>
        </p:spPr>
        <p:txBody>
          <a:bodyPr wrap="square" rtlCol="0">
            <a:spAutoFit/>
          </a:bodyPr>
          <a:lstStyle/>
          <a:p>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www.digitalradish.co.uk</a:t>
            </a:r>
            <a:r>
              <a:rPr lang="en-GB">
                <a:solidFill>
                  <a:srgbClr val="5C5470"/>
                </a:solidFill>
                <a:latin typeface="Raleway Light" pitchFamily="2" charset="0"/>
              </a:rPr>
              <a:t>  – “Breaking new ground in brand and ABM”</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ABM, Brand Strategy, Creative</a:t>
            </a:r>
          </a:p>
          <a:p>
            <a:pPr marL="285750" indent="-285750">
              <a:buFont typeface="Arial" panose="020B0604020202020204" pitchFamily="34" charset="0"/>
              <a:buChar char="•"/>
            </a:pPr>
            <a:r>
              <a:rPr lang="en-GB">
                <a:solidFill>
                  <a:srgbClr val="5C5470"/>
                </a:solidFill>
                <a:latin typeface="Raleway Light" pitchFamily="2" charset="0"/>
              </a:rPr>
              <a:t>Technology, Software/SaaS, Automotive</a:t>
            </a:r>
          </a:p>
          <a:p>
            <a:pPr marL="285750" indent="-285750">
              <a:buFont typeface="Arial" panose="020B0604020202020204" pitchFamily="34" charset="0"/>
              <a:buChar char="•"/>
            </a:pPr>
            <a:r>
              <a:rPr lang="en-GB">
                <a:solidFill>
                  <a:srgbClr val="5C5470"/>
                </a:solidFill>
                <a:latin typeface="Raleway Light" pitchFamily="2" charset="0"/>
              </a:rPr>
              <a:t>Capita, BSI, Trainline, Cisco, Lenovo, Oracle</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5,834),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2,830),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181), </a:t>
            </a:r>
            <a:r>
              <a:rPr lang="en-GB">
                <a:solidFill>
                  <a:srgbClr val="5C5470"/>
                </a:solidFill>
                <a:latin typeface="Raleway Light" pitchFamily="2" charset="0"/>
                <a:hlinkClick r:id="rId7">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(2,414)</a:t>
            </a:r>
          </a:p>
          <a:p>
            <a:endParaRPr lang="en-GB">
              <a:solidFill>
                <a:srgbClr val="5C5470"/>
              </a:solidFill>
              <a:latin typeface="Raleway Light" pitchFamily="2" charset="0"/>
            </a:endParaRPr>
          </a:p>
          <a:p>
            <a:r>
              <a:rPr lang="en-GB">
                <a:solidFill>
                  <a:srgbClr val="5C5470"/>
                </a:solidFill>
                <a:latin typeface="Raleway Light" pitchFamily="2" charset="0"/>
              </a:rPr>
              <a:t>Awards – 4 x B2B Marketing Awards 2021, B2B Marketing Agency of the Year 2021, The Drum Awards</a:t>
            </a:r>
          </a:p>
          <a:p>
            <a:endParaRPr lang="en-GB">
              <a:solidFill>
                <a:srgbClr val="5C5470"/>
              </a:solidFill>
              <a:latin typeface="Raleway Light" pitchFamily="2" charset="0"/>
            </a:endParaRPr>
          </a:p>
          <a:p>
            <a:r>
              <a:rPr lang="en-GB">
                <a:solidFill>
                  <a:srgbClr val="5C5470"/>
                </a:solidFill>
                <a:latin typeface="Raleway Light" pitchFamily="2" charset="0"/>
              </a:rPr>
              <a:t>Content – Not recently updated in 2022, was more frequent previous year, award wins, recruitment drives, 	  blogs on ABM &amp; creative. Not best example compared with likes of together and The Marketing 	  Practice.</a:t>
            </a:r>
          </a:p>
          <a:p>
            <a:endParaRPr lang="en-GB">
              <a:solidFill>
                <a:srgbClr val="5C5470"/>
              </a:solidFill>
              <a:latin typeface="Raleway Light" pitchFamily="2" charset="0"/>
            </a:endParaRPr>
          </a:p>
          <a:p>
            <a:r>
              <a:rPr lang="en-GB">
                <a:solidFill>
                  <a:srgbClr val="5C5470"/>
                </a:solidFill>
                <a:latin typeface="Raleway Light" pitchFamily="2" charset="0"/>
              </a:rPr>
              <a:t>Search – no paid search – 303 organic clicks pm.</a:t>
            </a:r>
          </a:p>
          <a:p>
            <a:endParaRPr lang="en-GB">
              <a:solidFill>
                <a:srgbClr val="5C5470"/>
              </a:solidFill>
              <a:latin typeface="Raleway Light" pitchFamily="2" charset="0"/>
            </a:endParaRP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8229600" cy="2031325"/>
          </a:xfrm>
          <a:prstGeom prst="rect">
            <a:avLst/>
          </a:prstGeom>
          <a:noFill/>
        </p:spPr>
        <p:txBody>
          <a:bodyPr wrap="square" rtlCol="0">
            <a:spAutoFit/>
          </a:bodyPr>
          <a:lstStyle/>
          <a:p>
            <a:r>
              <a:rPr lang="en-GB" b="1">
                <a:solidFill>
                  <a:srgbClr val="5C5470"/>
                </a:solidFill>
                <a:latin typeface="Raleway Bold" pitchFamily="2" charset="0"/>
              </a:rPr>
              <a:t>Digital Radish </a:t>
            </a:r>
          </a:p>
          <a:p>
            <a:r>
              <a:rPr lang="en-GB">
                <a:solidFill>
                  <a:srgbClr val="5C5470"/>
                </a:solidFill>
                <a:latin typeface="Raleway Light" pitchFamily="2" charset="0"/>
              </a:rPr>
              <a:t>Est – 2013</a:t>
            </a:r>
          </a:p>
          <a:p>
            <a:r>
              <a:rPr lang="en-GB">
                <a:solidFill>
                  <a:srgbClr val="5C5470"/>
                </a:solidFill>
                <a:latin typeface="Raleway Light" pitchFamily="2" charset="0"/>
              </a:rPr>
              <a:t>Employees – 34 – 6% 12 month growth</a:t>
            </a:r>
          </a:p>
          <a:p>
            <a:r>
              <a:rPr lang="en-GB">
                <a:solidFill>
                  <a:srgbClr val="5C5470"/>
                </a:solidFill>
                <a:latin typeface="Raleway Light" pitchFamily="2" charset="0"/>
              </a:rPr>
              <a:t>London</a:t>
            </a:r>
          </a:p>
          <a:p>
            <a:r>
              <a:rPr lang="en-GB">
                <a:solidFill>
                  <a:srgbClr val="5C5470"/>
                </a:solidFill>
                <a:latin typeface="Raleway Light" pitchFamily="2" charset="0"/>
              </a:rPr>
              <a:t>Agency of the Year – B2B Marketing. Cheryl moving there. </a:t>
            </a:r>
          </a:p>
          <a:p>
            <a:endParaRPr lang="en-GB">
              <a:solidFill>
                <a:srgbClr val="5C5470"/>
              </a:solidFill>
              <a:latin typeface="Raleway Light" pitchFamily="2" charset="0"/>
            </a:endParaRPr>
          </a:p>
          <a:p>
            <a:endParaRPr lang="en-GB">
              <a:solidFill>
                <a:srgbClr val="5C5470"/>
              </a:solidFill>
              <a:latin typeface="Raleway Light" pitchFamily="2" charset="0"/>
            </a:endParaRPr>
          </a:p>
        </p:txBody>
      </p:sp>
    </p:spTree>
    <p:extLst>
      <p:ext uri="{BB962C8B-B14F-4D97-AF65-F5344CB8AC3E}">
        <p14:creationId xmlns:p14="http://schemas.microsoft.com/office/powerpoint/2010/main" val="36613085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igital Radish | LinkedIn">
            <a:extLst>
              <a:ext uri="{FF2B5EF4-FFF2-40B4-BE49-F238E27FC236}">
                <a16:creationId xmlns:a16="http://schemas.microsoft.com/office/drawing/2014/main" id="{B6CF1FA6-791E-4FA9-AA9B-1969824AC0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028700" cy="10287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923330"/>
          </a:xfrm>
          <a:prstGeom prst="rect">
            <a:avLst/>
          </a:prstGeom>
          <a:noFill/>
        </p:spPr>
        <p:txBody>
          <a:bodyPr wrap="square" rtlCol="0">
            <a:spAutoFit/>
          </a:bodyPr>
          <a:lstStyle/>
          <a:p>
            <a:endParaRPr lang="en-GB"/>
          </a:p>
          <a:p>
            <a:r>
              <a:rPr lang="en-GB"/>
              <a:t>     </a:t>
            </a:r>
          </a:p>
          <a:p>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8229600" cy="2031325"/>
          </a:xfrm>
          <a:prstGeom prst="rect">
            <a:avLst/>
          </a:prstGeom>
          <a:noFill/>
        </p:spPr>
        <p:txBody>
          <a:bodyPr wrap="square" rtlCol="0">
            <a:spAutoFit/>
          </a:bodyPr>
          <a:lstStyle/>
          <a:p>
            <a:r>
              <a:rPr lang="en-GB" b="1">
                <a:solidFill>
                  <a:schemeClr val="tx1">
                    <a:lumMod val="65000"/>
                    <a:lumOff val="35000"/>
                  </a:schemeClr>
                </a:solidFill>
                <a:latin typeface="Raleway Bold" pitchFamily="2" charset="0"/>
              </a:rPr>
              <a:t>Digital Radish </a:t>
            </a:r>
          </a:p>
          <a:p>
            <a:r>
              <a:rPr lang="en-GB">
                <a:solidFill>
                  <a:schemeClr val="tx1">
                    <a:lumMod val="65000"/>
                    <a:lumOff val="35000"/>
                  </a:schemeClr>
                </a:solidFill>
                <a:latin typeface="Raleway Light" pitchFamily="2" charset="0"/>
              </a:rPr>
              <a:t>Est – 2013</a:t>
            </a:r>
          </a:p>
          <a:p>
            <a:r>
              <a:rPr lang="en-GB">
                <a:solidFill>
                  <a:schemeClr val="tx1">
                    <a:lumMod val="65000"/>
                    <a:lumOff val="35000"/>
                  </a:schemeClr>
                </a:solidFill>
                <a:latin typeface="Raleway Light" pitchFamily="2" charset="0"/>
              </a:rPr>
              <a:t>Employees – 34 – </a:t>
            </a:r>
            <a:r>
              <a:rPr lang="en-GB">
                <a:solidFill>
                  <a:srgbClr val="00B050"/>
                </a:solidFill>
                <a:latin typeface="Raleway Light" pitchFamily="2" charset="0"/>
              </a:rPr>
              <a:t>6% </a:t>
            </a:r>
            <a:r>
              <a:rPr lang="en-GB">
                <a:solidFill>
                  <a:schemeClr val="tx1">
                    <a:lumMod val="65000"/>
                    <a:lumOff val="35000"/>
                  </a:schemeClr>
                </a:solidFill>
                <a:latin typeface="Raleway Light" pitchFamily="2" charset="0"/>
              </a:rPr>
              <a:t>12 month growth</a:t>
            </a:r>
          </a:p>
          <a:p>
            <a:r>
              <a:rPr lang="en-GB">
                <a:solidFill>
                  <a:schemeClr val="tx1">
                    <a:lumMod val="65000"/>
                    <a:lumOff val="35000"/>
                  </a:schemeClr>
                </a:solidFill>
                <a:latin typeface="Raleway Light" pitchFamily="2" charset="0"/>
              </a:rPr>
              <a:t>London</a:t>
            </a:r>
          </a:p>
          <a:p>
            <a:r>
              <a:rPr lang="en-GB">
                <a:solidFill>
                  <a:schemeClr val="tx1">
                    <a:lumMod val="65000"/>
                    <a:lumOff val="35000"/>
                  </a:schemeClr>
                </a:solidFill>
                <a:latin typeface="Raleway Light" pitchFamily="2" charset="0"/>
              </a:rPr>
              <a:t>Agency of the Year – B2B Marketing. Cheryl moving there. </a:t>
            </a:r>
          </a:p>
          <a:p>
            <a:endParaRPr lang="en-GB">
              <a:latin typeface="Raleway Light" pitchFamily="2" charset="0"/>
            </a:endParaRPr>
          </a:p>
          <a:p>
            <a:endParaRPr lang="en-GB">
              <a:latin typeface="Raleway Light" pitchFamily="2" charset="0"/>
            </a:endParaRPr>
          </a:p>
        </p:txBody>
      </p:sp>
      <p:pic>
        <p:nvPicPr>
          <p:cNvPr id="2" name="Picture 1">
            <a:extLst>
              <a:ext uri="{FF2B5EF4-FFF2-40B4-BE49-F238E27FC236}">
                <a16:creationId xmlns:a16="http://schemas.microsoft.com/office/drawing/2014/main" id="{E4811AEE-79F4-48BC-982D-FD8EAD36C580}"/>
              </a:ext>
            </a:extLst>
          </p:cNvPr>
          <p:cNvPicPr>
            <a:picLocks noChangeAspect="1"/>
          </p:cNvPicPr>
          <p:nvPr/>
        </p:nvPicPr>
        <p:blipFill>
          <a:blip r:embed="rId3"/>
          <a:stretch>
            <a:fillRect/>
          </a:stretch>
        </p:blipFill>
        <p:spPr>
          <a:xfrm>
            <a:off x="228600" y="1600200"/>
            <a:ext cx="4058550" cy="46482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5A4890E5-22D9-4894-B0EE-23ABE772B3A2}"/>
              </a:ext>
            </a:extLst>
          </p:cNvPr>
          <p:cNvPicPr>
            <a:picLocks noChangeAspect="1"/>
          </p:cNvPicPr>
          <p:nvPr/>
        </p:nvPicPr>
        <p:blipFill>
          <a:blip r:embed="rId4"/>
          <a:stretch>
            <a:fillRect/>
          </a:stretch>
        </p:blipFill>
        <p:spPr>
          <a:xfrm>
            <a:off x="2971800" y="2182862"/>
            <a:ext cx="4707490" cy="2662535"/>
          </a:xfrm>
          <a:prstGeom prst="rect">
            <a:avLst/>
          </a:prstGeom>
          <a:ln>
            <a:noFill/>
          </a:ln>
          <a:effectLst>
            <a:outerShdw blurRad="292100" dist="139700" dir="2700000" algn="tl" rotWithShape="0">
              <a:srgbClr val="333333">
                <a:alpha val="65000"/>
              </a:srgbClr>
            </a:outerShdw>
          </a:effectLst>
        </p:spPr>
      </p:pic>
      <p:pic>
        <p:nvPicPr>
          <p:cNvPr id="7" name="Picture 2" descr="Graphical user interface, website&#10;&#10;Description automatically generated">
            <a:extLst>
              <a:ext uri="{FF2B5EF4-FFF2-40B4-BE49-F238E27FC236}">
                <a16:creationId xmlns:a16="http://schemas.microsoft.com/office/drawing/2014/main" id="{2DAB7FA7-2AAA-94E2-D39E-8C45C7CF9412}"/>
              </a:ext>
            </a:extLst>
          </p:cNvPr>
          <p:cNvPicPr>
            <a:picLocks noChangeAspect="1"/>
          </p:cNvPicPr>
          <p:nvPr/>
        </p:nvPicPr>
        <p:blipFill>
          <a:blip r:embed="rId5"/>
          <a:stretch>
            <a:fillRect/>
          </a:stretch>
        </p:blipFill>
        <p:spPr>
          <a:xfrm>
            <a:off x="7969454" y="1181100"/>
            <a:ext cx="3593896" cy="50501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5861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906726"/>
            <a:ext cx="11353800" cy="4431983"/>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www.octopusgrp.com</a:t>
            </a:r>
            <a:r>
              <a:rPr lang="en-GB">
                <a:solidFill>
                  <a:srgbClr val="5C5470"/>
                </a:solidFill>
                <a:latin typeface="Raleway Light" pitchFamily="2" charset="0"/>
              </a:rPr>
              <a:t> – “Everything we do is about helping B2B brands get to sales faster”</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Brand to sales, Demand Gen, Content &amp; Creative</a:t>
            </a:r>
          </a:p>
          <a:p>
            <a:pPr marL="285750" indent="-285750">
              <a:buFont typeface="Arial" panose="020B0604020202020204" pitchFamily="34" charset="0"/>
              <a:buChar char="•"/>
            </a:pPr>
            <a:r>
              <a:rPr lang="en-GB">
                <a:solidFill>
                  <a:srgbClr val="5C5470"/>
                </a:solidFill>
                <a:latin typeface="Raleway Light" pitchFamily="2" charset="0"/>
              </a:rPr>
              <a:t>Telecoms, Software/SaaS, Manufacturing</a:t>
            </a:r>
          </a:p>
          <a:p>
            <a:pPr marL="285750" indent="-285750">
              <a:buFont typeface="Arial" panose="020B0604020202020204" pitchFamily="34" charset="0"/>
              <a:buChar char="•"/>
            </a:pPr>
            <a:r>
              <a:rPr lang="en-GB">
                <a:solidFill>
                  <a:srgbClr val="5C5470"/>
                </a:solidFill>
                <a:latin typeface="Raleway Light" pitchFamily="2" charset="0"/>
              </a:rPr>
              <a:t>Adobe, Airbus, SSE/Neos     </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3,217),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(13,015),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275),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503)</a:t>
            </a:r>
          </a:p>
          <a:p>
            <a:endParaRPr lang="en-GB">
              <a:solidFill>
                <a:srgbClr val="5C5470"/>
              </a:solidFill>
              <a:latin typeface="Raleway Light" pitchFamily="2" charset="0"/>
            </a:endParaRPr>
          </a:p>
          <a:p>
            <a:r>
              <a:rPr lang="en-GB">
                <a:solidFill>
                  <a:srgbClr val="5C5470"/>
                </a:solidFill>
                <a:latin typeface="Raleway Light" pitchFamily="2" charset="0"/>
              </a:rPr>
              <a:t>Awards – Technology Agency of the Year – PR Moment Awards, B2B Marketing Awards Best Limited 	 	  Campaign, Best SME targeted campaign, Best Use of PR, Best Campaign Using Humour.</a:t>
            </a:r>
          </a:p>
          <a:p>
            <a:endParaRPr lang="en-GB">
              <a:solidFill>
                <a:srgbClr val="5C5470"/>
              </a:solidFill>
              <a:latin typeface="Raleway Light" pitchFamily="2" charset="0"/>
            </a:endParaRPr>
          </a:p>
          <a:p>
            <a:r>
              <a:rPr lang="en-GB">
                <a:solidFill>
                  <a:srgbClr val="5C5470"/>
                </a:solidFill>
                <a:latin typeface="Raleway Light" pitchFamily="2" charset="0"/>
              </a:rPr>
              <a:t>Content – Weekly content uploaded in form of blogs covering thought leadership, informative 	  	  	   commentary &amp; company updates &amp; wins. Most impressive in terms of very regular, consistent 	  	   quality content.</a:t>
            </a:r>
          </a:p>
          <a:p>
            <a:pPr marL="285750" indent="-285750">
              <a:buFont typeface="Arial" panose="020B0604020202020204" pitchFamily="34" charset="0"/>
              <a:buChar char="•"/>
            </a:pPr>
            <a:endParaRPr lang="en-GB" sz="1200">
              <a:solidFill>
                <a:srgbClr val="5C5470"/>
              </a:solidFill>
              <a:latin typeface="Raleway Light" pitchFamily="2" charset="0"/>
            </a:endParaRPr>
          </a:p>
          <a:p>
            <a:r>
              <a:rPr lang="en-GB">
                <a:solidFill>
                  <a:srgbClr val="5C5470"/>
                </a:solidFill>
                <a:latin typeface="Raleway Light" pitchFamily="2" charset="0"/>
              </a:rPr>
              <a:t>Search – 436 paid clicks pm – estimated budget £5,330 – 854 organic clicks pm.</a:t>
            </a: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8915400" cy="1754326"/>
          </a:xfrm>
          <a:prstGeom prst="rect">
            <a:avLst/>
          </a:prstGeom>
          <a:noFill/>
        </p:spPr>
        <p:txBody>
          <a:bodyPr wrap="square" rtlCol="0">
            <a:spAutoFit/>
          </a:bodyPr>
          <a:lstStyle/>
          <a:p>
            <a:r>
              <a:rPr lang="en-GB" b="1">
                <a:solidFill>
                  <a:srgbClr val="5C5470"/>
                </a:solidFill>
                <a:latin typeface="Raleway Bold" pitchFamily="2" charset="0"/>
              </a:rPr>
              <a:t>Octopush Group </a:t>
            </a:r>
          </a:p>
          <a:p>
            <a:r>
              <a:rPr lang="en-GB">
                <a:solidFill>
                  <a:srgbClr val="5C5470"/>
                </a:solidFill>
                <a:latin typeface="Raleway Light" pitchFamily="2" charset="0"/>
              </a:rPr>
              <a:t>Est – 2001 – part of Publicis Group UK</a:t>
            </a:r>
          </a:p>
          <a:p>
            <a:r>
              <a:rPr lang="en-GB">
                <a:solidFill>
                  <a:srgbClr val="5C5470"/>
                </a:solidFill>
                <a:latin typeface="Raleway Light" pitchFamily="2" charset="0"/>
              </a:rPr>
              <a:t>Employees – 182 – 8% 12 month growth</a:t>
            </a:r>
          </a:p>
          <a:p>
            <a:r>
              <a:rPr lang="en-GB">
                <a:solidFill>
                  <a:srgbClr val="5C5470"/>
                </a:solidFill>
                <a:latin typeface="Raleway Light" pitchFamily="2" charset="0"/>
              </a:rPr>
              <a:t>London</a:t>
            </a:r>
          </a:p>
          <a:p>
            <a:r>
              <a:rPr lang="en-GB">
                <a:solidFill>
                  <a:srgbClr val="5C5470"/>
                </a:solidFill>
                <a:latin typeface="Raleway Light" pitchFamily="2" charset="0"/>
              </a:rPr>
              <a:t>Agency of the Year – B2B Marketing. Chris M, Nic T, Kirstie Orpen, Tash V.. </a:t>
            </a:r>
          </a:p>
          <a:p>
            <a:endParaRPr lang="en-GB">
              <a:solidFill>
                <a:srgbClr val="5C5470"/>
              </a:solidFill>
              <a:latin typeface="Raleway Light" pitchFamily="2" charset="0"/>
            </a:endParaRPr>
          </a:p>
        </p:txBody>
      </p:sp>
      <p:pic>
        <p:nvPicPr>
          <p:cNvPr id="5" name="Picture 2" descr="The Octopus Group">
            <a:extLst>
              <a:ext uri="{FF2B5EF4-FFF2-40B4-BE49-F238E27FC236}">
                <a16:creationId xmlns:a16="http://schemas.microsoft.com/office/drawing/2014/main" id="{150ED8E1-5655-4556-8AF9-8102992276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 y="12441"/>
            <a:ext cx="1333500" cy="133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3227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8915400" cy="1754326"/>
          </a:xfrm>
          <a:prstGeom prst="rect">
            <a:avLst/>
          </a:prstGeom>
          <a:noFill/>
        </p:spPr>
        <p:txBody>
          <a:bodyPr wrap="square" rtlCol="0">
            <a:spAutoFit/>
          </a:bodyPr>
          <a:lstStyle/>
          <a:p>
            <a:r>
              <a:rPr lang="en-GB" b="1">
                <a:solidFill>
                  <a:srgbClr val="5C5470"/>
                </a:solidFill>
                <a:latin typeface="Raleway Bold" pitchFamily="2" charset="0"/>
              </a:rPr>
              <a:t>Octopush Group</a:t>
            </a:r>
            <a:r>
              <a:rPr lang="en-GB" b="1">
                <a:solidFill>
                  <a:srgbClr val="5C5470"/>
                </a:solidFill>
                <a:latin typeface="Raleway Light" pitchFamily="2" charset="0"/>
              </a:rPr>
              <a:t> </a:t>
            </a:r>
            <a:endParaRPr lang="en-GB">
              <a:solidFill>
                <a:srgbClr val="5C5470"/>
              </a:solidFill>
              <a:latin typeface="Raleway Light" pitchFamily="2" charset="0"/>
            </a:endParaRPr>
          </a:p>
          <a:p>
            <a:r>
              <a:rPr lang="en-GB">
                <a:solidFill>
                  <a:srgbClr val="5C5470"/>
                </a:solidFill>
                <a:latin typeface="Raleway Light" pitchFamily="2" charset="0"/>
              </a:rPr>
              <a:t>Est – 2001 – part of Publicis Group UK</a:t>
            </a:r>
          </a:p>
          <a:p>
            <a:r>
              <a:rPr lang="en-GB">
                <a:solidFill>
                  <a:srgbClr val="5C5470"/>
                </a:solidFill>
                <a:latin typeface="Raleway Light" pitchFamily="2" charset="0"/>
              </a:rPr>
              <a:t>Employees – 182 – 8% 12 month growth</a:t>
            </a:r>
          </a:p>
          <a:p>
            <a:r>
              <a:rPr lang="en-GB">
                <a:solidFill>
                  <a:srgbClr val="5C5470"/>
                </a:solidFill>
                <a:latin typeface="Raleway Light" pitchFamily="2" charset="0"/>
              </a:rPr>
              <a:t>London</a:t>
            </a:r>
          </a:p>
          <a:p>
            <a:r>
              <a:rPr lang="en-GB">
                <a:solidFill>
                  <a:srgbClr val="5C5470"/>
                </a:solidFill>
                <a:latin typeface="Raleway Light" pitchFamily="2" charset="0"/>
              </a:rPr>
              <a:t>Agency of the Year – B2B Marketing. Chris M, Nic T, Kirstie Orpen, Tash V.. </a:t>
            </a:r>
          </a:p>
          <a:p>
            <a:endParaRPr lang="en-GB">
              <a:solidFill>
                <a:srgbClr val="5C5470"/>
              </a:solidFill>
              <a:latin typeface="Raleway Light" pitchFamily="2" charset="0"/>
            </a:endParaRPr>
          </a:p>
        </p:txBody>
      </p:sp>
      <p:pic>
        <p:nvPicPr>
          <p:cNvPr id="5" name="Picture 2" descr="The Octopus Group">
            <a:extLst>
              <a:ext uri="{FF2B5EF4-FFF2-40B4-BE49-F238E27FC236}">
                <a16:creationId xmlns:a16="http://schemas.microsoft.com/office/drawing/2014/main" id="{150ED8E1-5655-4556-8AF9-810299227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 y="12441"/>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6A96AA4-7EE1-4CC7-8429-A535C17F9F31}"/>
              </a:ext>
            </a:extLst>
          </p:cNvPr>
          <p:cNvPicPr>
            <a:picLocks noChangeAspect="1"/>
          </p:cNvPicPr>
          <p:nvPr/>
        </p:nvPicPr>
        <p:blipFill>
          <a:blip r:embed="rId3"/>
          <a:stretch>
            <a:fillRect/>
          </a:stretch>
        </p:blipFill>
        <p:spPr>
          <a:xfrm>
            <a:off x="434583" y="2277037"/>
            <a:ext cx="2360688" cy="2602468"/>
          </a:xfrm>
          <a:prstGeom prst="rect">
            <a:avLst/>
          </a:prstGeom>
          <a:ln>
            <a:noFill/>
          </a:ln>
          <a:effectLst>
            <a:outerShdw blurRad="292100" dist="139700" dir="2700000" algn="tl" rotWithShape="0">
              <a:srgbClr val="333333">
                <a:alpha val="65000"/>
              </a:srgbClr>
            </a:outerShdw>
          </a:effectLst>
        </p:spPr>
      </p:pic>
      <p:sp>
        <p:nvSpPr>
          <p:cNvPr id="6" name="Arrow: Right 5">
            <a:extLst>
              <a:ext uri="{FF2B5EF4-FFF2-40B4-BE49-F238E27FC236}">
                <a16:creationId xmlns:a16="http://schemas.microsoft.com/office/drawing/2014/main" id="{9E7D1BE5-EBB8-45A9-93DA-9675D0CF299F}"/>
              </a:ext>
            </a:extLst>
          </p:cNvPr>
          <p:cNvSpPr/>
          <p:nvPr/>
        </p:nvSpPr>
        <p:spPr>
          <a:xfrm>
            <a:off x="126053" y="2256984"/>
            <a:ext cx="457200" cy="22860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188D67C6-69D1-4C41-BAE3-FA3AE3BBDF75}"/>
              </a:ext>
            </a:extLst>
          </p:cNvPr>
          <p:cNvPicPr>
            <a:picLocks noChangeAspect="1"/>
          </p:cNvPicPr>
          <p:nvPr/>
        </p:nvPicPr>
        <p:blipFill>
          <a:blip r:embed="rId4"/>
          <a:stretch>
            <a:fillRect/>
          </a:stretch>
        </p:blipFill>
        <p:spPr>
          <a:xfrm>
            <a:off x="2325251" y="1613399"/>
            <a:ext cx="3843582" cy="461960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A0FE7B3A-D42D-4782-8439-861D04977738}"/>
              </a:ext>
            </a:extLst>
          </p:cNvPr>
          <p:cNvPicPr>
            <a:picLocks noChangeAspect="1"/>
          </p:cNvPicPr>
          <p:nvPr/>
        </p:nvPicPr>
        <p:blipFill>
          <a:blip r:embed="rId5"/>
          <a:stretch>
            <a:fillRect/>
          </a:stretch>
        </p:blipFill>
        <p:spPr>
          <a:xfrm>
            <a:off x="5809247" y="2256984"/>
            <a:ext cx="6132404" cy="35272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28402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224589" y="1779687"/>
            <a:ext cx="11353800" cy="4539704"/>
          </a:xfrm>
          <a:prstGeom prst="rect">
            <a:avLst/>
          </a:prstGeom>
          <a:noFill/>
        </p:spPr>
        <p:txBody>
          <a:bodyPr wrap="square" rtlCol="0">
            <a:spAutoFit/>
          </a:bodyPr>
          <a:lstStyle/>
          <a:p>
            <a:r>
              <a:rPr lang="en-GB" sz="1700">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www.themarketingpractice.com</a:t>
            </a:r>
            <a:r>
              <a:rPr lang="en-GB" sz="1700">
                <a:solidFill>
                  <a:srgbClr val="5C5470"/>
                </a:solidFill>
                <a:latin typeface="Raleway Light" pitchFamily="2" charset="0"/>
              </a:rPr>
              <a:t>  – “We believe there’s a better way to do B2B marketing. And we’re building a growth platform to deliver it. In 2021 we acquired brand and digital experience agency Omobono, and media, data and audience insight agency Kingpin. Together we’re helping clients join up customer experience through the funnel and across channels.”</a:t>
            </a:r>
          </a:p>
          <a:p>
            <a:endParaRPr lang="en-GB" sz="1700">
              <a:solidFill>
                <a:srgbClr val="5C5470"/>
              </a:solidFill>
              <a:latin typeface="Raleway Light" pitchFamily="2" charset="0"/>
            </a:endParaRPr>
          </a:p>
          <a:p>
            <a:pPr marL="285750" indent="-285750">
              <a:buFont typeface="Arial" panose="020B0604020202020204" pitchFamily="34" charset="0"/>
              <a:buChar char="•"/>
            </a:pPr>
            <a:r>
              <a:rPr lang="en-GB" sz="1700">
                <a:solidFill>
                  <a:srgbClr val="5C5470"/>
                </a:solidFill>
                <a:latin typeface="Raleway Light" pitchFamily="2" charset="0"/>
              </a:rPr>
              <a:t>ABM, Demand Gen, Partner Marketing</a:t>
            </a:r>
          </a:p>
          <a:p>
            <a:pPr marL="285750" indent="-285750">
              <a:buFont typeface="Arial" panose="020B0604020202020204" pitchFamily="34" charset="0"/>
              <a:buChar char="•"/>
            </a:pPr>
            <a:r>
              <a:rPr lang="en-GB" sz="1700">
                <a:solidFill>
                  <a:srgbClr val="5C5470"/>
                </a:solidFill>
                <a:latin typeface="Raleway Light" pitchFamily="2" charset="0"/>
              </a:rPr>
              <a:t>Telecoms, Software/SaaS, Technology</a:t>
            </a:r>
          </a:p>
          <a:p>
            <a:pPr marL="285750" indent="-285750">
              <a:buFont typeface="Arial" panose="020B0604020202020204" pitchFamily="34" charset="0"/>
              <a:buChar char="•"/>
            </a:pPr>
            <a:r>
              <a:rPr lang="en-GB" sz="1700">
                <a:solidFill>
                  <a:srgbClr val="5C5470"/>
                </a:solidFill>
                <a:latin typeface="Raleway Light" pitchFamily="2" charset="0"/>
              </a:rPr>
              <a:t>O2 Business, Microsoft, Sage, Atos, Citrix </a:t>
            </a:r>
          </a:p>
          <a:p>
            <a:pPr marL="285750" indent="-285750">
              <a:buFont typeface="Arial" panose="020B0604020202020204" pitchFamily="34" charset="0"/>
              <a:buChar char="•"/>
            </a:pPr>
            <a:endParaRPr lang="en-GB" sz="1700">
              <a:solidFill>
                <a:srgbClr val="5C5470"/>
              </a:solidFill>
              <a:latin typeface="Raleway Light" pitchFamily="2" charset="0"/>
            </a:endParaRPr>
          </a:p>
          <a:p>
            <a:r>
              <a:rPr lang="en-GB" sz="1700">
                <a:solidFill>
                  <a:srgbClr val="5C5470"/>
                </a:solidFill>
                <a:latin typeface="Raleway Light" pitchFamily="2" charset="0"/>
              </a:rPr>
              <a:t>Socials – </a:t>
            </a:r>
            <a:r>
              <a:rPr lang="en-GB" sz="1700">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sz="1700">
                <a:solidFill>
                  <a:srgbClr val="5C5470"/>
                </a:solidFill>
                <a:latin typeface="Raleway Light" pitchFamily="2" charset="0"/>
              </a:rPr>
              <a:t> (f 2,194), </a:t>
            </a:r>
            <a:r>
              <a:rPr lang="en-GB" sz="1700">
                <a:solidFill>
                  <a:srgbClr val="5C5470"/>
                </a:solidFill>
                <a:latin typeface="Raleway Light" pitchFamily="2" charset="0"/>
                <a:hlinkClick r:id="rId3">
                  <a:extLst>
                    <a:ext uri="{A12FA001-AC4F-418D-AE19-62706E023703}">
                      <ahyp:hlinkClr xmlns:ahyp="http://schemas.microsoft.com/office/drawing/2018/hyperlinkcolor" val="tx"/>
                    </a:ext>
                  </a:extLst>
                </a:hlinkClick>
              </a:rPr>
              <a:t>LinkedIn</a:t>
            </a:r>
            <a:r>
              <a:rPr lang="en-GB" sz="1700">
                <a:solidFill>
                  <a:srgbClr val="5C5470"/>
                </a:solidFill>
                <a:latin typeface="Raleway Light" pitchFamily="2" charset="0"/>
              </a:rPr>
              <a:t> (f 14,031), </a:t>
            </a:r>
            <a:r>
              <a:rPr lang="en-GB" sz="1700">
                <a:solidFill>
                  <a:srgbClr val="5C5470"/>
                </a:solidFill>
                <a:latin typeface="Raleway Light" pitchFamily="2" charset="0"/>
                <a:hlinkClick r:id="rId4">
                  <a:extLst>
                    <a:ext uri="{A12FA001-AC4F-418D-AE19-62706E023703}">
                      <ahyp:hlinkClr xmlns:ahyp="http://schemas.microsoft.com/office/drawing/2018/hyperlinkcolor" val="tx"/>
                    </a:ext>
                  </a:extLst>
                </a:hlinkClick>
              </a:rPr>
              <a:t>Facebook</a:t>
            </a:r>
            <a:r>
              <a:rPr lang="en-GB" sz="1700">
                <a:solidFill>
                  <a:srgbClr val="5C5470"/>
                </a:solidFill>
                <a:latin typeface="Raleway Light" pitchFamily="2" charset="0"/>
              </a:rPr>
              <a:t> (f 558), </a:t>
            </a:r>
            <a:r>
              <a:rPr lang="en-GB" sz="1700">
                <a:solidFill>
                  <a:srgbClr val="5C5470"/>
                </a:solidFill>
                <a:latin typeface="Raleway Light" pitchFamily="2" charset="0"/>
                <a:hlinkClick r:id="rId5">
                  <a:extLst>
                    <a:ext uri="{A12FA001-AC4F-418D-AE19-62706E023703}">
                      <ahyp:hlinkClr xmlns:ahyp="http://schemas.microsoft.com/office/drawing/2018/hyperlinkcolor" val="tx"/>
                    </a:ext>
                  </a:extLst>
                </a:hlinkClick>
              </a:rPr>
              <a:t>Instagram</a:t>
            </a:r>
            <a:r>
              <a:rPr lang="en-GB" sz="1700">
                <a:solidFill>
                  <a:srgbClr val="5C5470"/>
                </a:solidFill>
                <a:latin typeface="Raleway Light" pitchFamily="2" charset="0"/>
              </a:rPr>
              <a:t> (f 679)</a:t>
            </a:r>
          </a:p>
          <a:p>
            <a:endParaRPr lang="en-GB" sz="1700">
              <a:solidFill>
                <a:srgbClr val="5C5470"/>
              </a:solidFill>
              <a:latin typeface="Raleway Light" pitchFamily="2" charset="0"/>
            </a:endParaRPr>
          </a:p>
          <a:p>
            <a:r>
              <a:rPr lang="en-GB" sz="1700">
                <a:solidFill>
                  <a:srgbClr val="5C5470"/>
                </a:solidFill>
                <a:latin typeface="Raleway Light" pitchFamily="2" charset="0"/>
              </a:rPr>
              <a:t>Awards – ServiceNow ABM at B2B Awards, Best ROI campaign for Microsoft The Drum, Most Commercially 	 	 Successful campaign.</a:t>
            </a:r>
          </a:p>
          <a:p>
            <a:endParaRPr lang="en-GB" sz="1700">
              <a:solidFill>
                <a:srgbClr val="5C5470"/>
              </a:solidFill>
              <a:latin typeface="Raleway Light" pitchFamily="2" charset="0"/>
            </a:endParaRPr>
          </a:p>
          <a:p>
            <a:r>
              <a:rPr lang="en-GB" sz="1700">
                <a:solidFill>
                  <a:srgbClr val="5C5470"/>
                </a:solidFill>
                <a:latin typeface="Raleway Light" pitchFamily="2" charset="0"/>
              </a:rPr>
              <a:t>Content – Good quality, varied content in form of reports, forums, interviews, insight, news &amp; blog – one to mirror.</a:t>
            </a:r>
          </a:p>
          <a:p>
            <a:endParaRPr lang="en-GB" sz="1700">
              <a:solidFill>
                <a:srgbClr val="5C5470"/>
              </a:solidFill>
              <a:latin typeface="Raleway Light" pitchFamily="2" charset="0"/>
            </a:endParaRPr>
          </a:p>
          <a:p>
            <a:r>
              <a:rPr lang="en-GB" sz="1700">
                <a:solidFill>
                  <a:srgbClr val="5C5470"/>
                </a:solidFill>
                <a:latin typeface="Raleway Light" pitchFamily="2" charset="0"/>
              </a:rPr>
              <a:t>Search – No paid search – 607 organic clicks pm.</a:t>
            </a: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5029200" cy="2031325"/>
          </a:xfrm>
          <a:prstGeom prst="rect">
            <a:avLst/>
          </a:prstGeom>
          <a:noFill/>
        </p:spPr>
        <p:txBody>
          <a:bodyPr wrap="square" rtlCol="0">
            <a:spAutoFit/>
          </a:bodyPr>
          <a:lstStyle/>
          <a:p>
            <a:r>
              <a:rPr lang="en-GB" b="1">
                <a:solidFill>
                  <a:srgbClr val="5C5470"/>
                </a:solidFill>
                <a:latin typeface="Raleway Bold" pitchFamily="2" charset="0"/>
              </a:rPr>
              <a:t>The Marketing Practice </a:t>
            </a:r>
          </a:p>
          <a:p>
            <a:r>
              <a:rPr lang="en-GB">
                <a:solidFill>
                  <a:srgbClr val="5C5470"/>
                </a:solidFill>
                <a:latin typeface="Raleway Light" pitchFamily="2" charset="0"/>
              </a:rPr>
              <a:t>Est – 2002</a:t>
            </a:r>
          </a:p>
          <a:p>
            <a:r>
              <a:rPr lang="en-GB">
                <a:solidFill>
                  <a:srgbClr val="5C5470"/>
                </a:solidFill>
                <a:latin typeface="Raleway Light" pitchFamily="2" charset="0"/>
              </a:rPr>
              <a:t>Employees – 241 – 14% 12 month growth</a:t>
            </a:r>
          </a:p>
          <a:p>
            <a:r>
              <a:rPr lang="en-GB">
                <a:solidFill>
                  <a:srgbClr val="5C5470"/>
                </a:solidFill>
                <a:latin typeface="Raleway Light" pitchFamily="2" charset="0"/>
              </a:rPr>
              <a:t>Oxfordshire</a:t>
            </a:r>
          </a:p>
          <a:p>
            <a:r>
              <a:rPr lang="en-GB">
                <a:solidFill>
                  <a:srgbClr val="5C5470"/>
                </a:solidFill>
                <a:latin typeface="Raleway Light" pitchFamily="2" charset="0"/>
              </a:rPr>
              <a:t>Identified in 2021 brand workshop</a:t>
            </a:r>
          </a:p>
          <a:p>
            <a:endParaRPr lang="en-GB">
              <a:solidFill>
                <a:srgbClr val="5C5470"/>
              </a:solidFill>
              <a:latin typeface="Raleway Light" pitchFamily="2" charset="0"/>
            </a:endParaRPr>
          </a:p>
          <a:p>
            <a:endParaRPr lang="en-GB">
              <a:solidFill>
                <a:srgbClr val="5C5470"/>
              </a:solidFill>
              <a:latin typeface="Raleway Light" pitchFamily="2" charset="0"/>
            </a:endParaRPr>
          </a:p>
        </p:txBody>
      </p:sp>
      <p:pic>
        <p:nvPicPr>
          <p:cNvPr id="6" name="Picture 2" descr="The Marketing Practice Jobs &amp; Projects | The Dots">
            <a:extLst>
              <a:ext uri="{FF2B5EF4-FFF2-40B4-BE49-F238E27FC236}">
                <a16:creationId xmlns:a16="http://schemas.microsoft.com/office/drawing/2014/main" id="{D5F400EB-76A8-4E3D-B340-156D6D1B4B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52400"/>
            <a:ext cx="1147762" cy="114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045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646331"/>
          </a:xfrm>
          <a:prstGeom prst="rect">
            <a:avLst/>
          </a:prstGeom>
          <a:noFill/>
        </p:spPr>
        <p:txBody>
          <a:bodyPr wrap="square" rtlCol="0">
            <a:spAutoFit/>
          </a:bodyPr>
          <a:lstStyle/>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5029200" cy="2031325"/>
          </a:xfrm>
          <a:prstGeom prst="rect">
            <a:avLst/>
          </a:prstGeom>
          <a:noFill/>
        </p:spPr>
        <p:txBody>
          <a:bodyPr wrap="square" rtlCol="0">
            <a:spAutoFit/>
          </a:bodyPr>
          <a:lstStyle/>
          <a:p>
            <a:r>
              <a:rPr lang="en-GB" b="1">
                <a:solidFill>
                  <a:schemeClr val="tx1">
                    <a:lumMod val="65000"/>
                    <a:lumOff val="35000"/>
                  </a:schemeClr>
                </a:solidFill>
                <a:latin typeface="Raleway Bold" pitchFamily="2" charset="0"/>
              </a:rPr>
              <a:t>The Marketing Practice </a:t>
            </a:r>
          </a:p>
          <a:p>
            <a:r>
              <a:rPr lang="en-GB">
                <a:solidFill>
                  <a:schemeClr val="tx1">
                    <a:lumMod val="65000"/>
                    <a:lumOff val="35000"/>
                  </a:schemeClr>
                </a:solidFill>
                <a:latin typeface="Raleway Light" pitchFamily="2" charset="0"/>
              </a:rPr>
              <a:t>Est – 2002</a:t>
            </a:r>
          </a:p>
          <a:p>
            <a:r>
              <a:rPr lang="en-GB">
                <a:solidFill>
                  <a:schemeClr val="tx1">
                    <a:lumMod val="65000"/>
                    <a:lumOff val="35000"/>
                  </a:schemeClr>
                </a:solidFill>
                <a:latin typeface="Raleway Light" pitchFamily="2" charset="0"/>
              </a:rPr>
              <a:t>Employees – 241 – </a:t>
            </a:r>
            <a:r>
              <a:rPr lang="en-GB">
                <a:solidFill>
                  <a:srgbClr val="00B050"/>
                </a:solidFill>
                <a:latin typeface="Raleway Light" pitchFamily="2" charset="0"/>
              </a:rPr>
              <a:t>14%</a:t>
            </a:r>
            <a:r>
              <a:rPr lang="en-GB">
                <a:latin typeface="Raleway Light" pitchFamily="2" charset="0"/>
              </a:rPr>
              <a:t> </a:t>
            </a:r>
            <a:r>
              <a:rPr lang="en-GB">
                <a:solidFill>
                  <a:schemeClr val="tx1">
                    <a:lumMod val="65000"/>
                    <a:lumOff val="35000"/>
                  </a:schemeClr>
                </a:solidFill>
                <a:latin typeface="Raleway Light" pitchFamily="2" charset="0"/>
              </a:rPr>
              <a:t>12 month growth</a:t>
            </a:r>
          </a:p>
          <a:p>
            <a:r>
              <a:rPr lang="en-GB">
                <a:solidFill>
                  <a:schemeClr val="tx1">
                    <a:lumMod val="65000"/>
                    <a:lumOff val="35000"/>
                  </a:schemeClr>
                </a:solidFill>
                <a:latin typeface="Raleway Light" pitchFamily="2" charset="0"/>
              </a:rPr>
              <a:t>Oxfordshire</a:t>
            </a:r>
          </a:p>
          <a:p>
            <a:r>
              <a:rPr lang="en-GB">
                <a:solidFill>
                  <a:schemeClr val="tx1">
                    <a:lumMod val="65000"/>
                    <a:lumOff val="35000"/>
                  </a:schemeClr>
                </a:solidFill>
                <a:latin typeface="Raleway Light" pitchFamily="2" charset="0"/>
              </a:rPr>
              <a:t>Identified in 2021 brand workshop</a:t>
            </a:r>
          </a:p>
          <a:p>
            <a:endParaRPr lang="en-GB">
              <a:latin typeface="Raleway Light" pitchFamily="2" charset="0"/>
            </a:endParaRPr>
          </a:p>
          <a:p>
            <a:endParaRPr lang="en-GB">
              <a:latin typeface="Raleway Light" pitchFamily="2" charset="0"/>
            </a:endParaRPr>
          </a:p>
        </p:txBody>
      </p:sp>
      <p:pic>
        <p:nvPicPr>
          <p:cNvPr id="6" name="Picture 2" descr="The Marketing Practice Jobs &amp; Projects | The Dots">
            <a:extLst>
              <a:ext uri="{FF2B5EF4-FFF2-40B4-BE49-F238E27FC236}">
                <a16:creationId xmlns:a16="http://schemas.microsoft.com/office/drawing/2014/main" id="{D5F400EB-76A8-4E3D-B340-156D6D1B4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147762" cy="11477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FE0D41E-06B6-4704-9A02-537F3DBDFAEE}"/>
              </a:ext>
            </a:extLst>
          </p:cNvPr>
          <p:cNvPicPr>
            <a:picLocks noChangeAspect="1"/>
          </p:cNvPicPr>
          <p:nvPr/>
        </p:nvPicPr>
        <p:blipFill>
          <a:blip r:embed="rId3"/>
          <a:stretch>
            <a:fillRect/>
          </a:stretch>
        </p:blipFill>
        <p:spPr>
          <a:xfrm>
            <a:off x="802105" y="1735981"/>
            <a:ext cx="3094890" cy="461848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DA034CE7-A86C-4B52-817B-551D1D0CE5AE}"/>
              </a:ext>
            </a:extLst>
          </p:cNvPr>
          <p:cNvPicPr>
            <a:picLocks noChangeAspect="1"/>
          </p:cNvPicPr>
          <p:nvPr/>
        </p:nvPicPr>
        <p:blipFill>
          <a:blip r:embed="rId4"/>
          <a:stretch>
            <a:fillRect/>
          </a:stretch>
        </p:blipFill>
        <p:spPr>
          <a:xfrm>
            <a:off x="4191000" y="2255163"/>
            <a:ext cx="6781800" cy="36828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9155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653791"/>
            <a:ext cx="11353800" cy="4524315"/>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www.purple.agency.com</a:t>
            </a:r>
            <a:r>
              <a:rPr lang="en-GB">
                <a:solidFill>
                  <a:srgbClr val="5C5470"/>
                </a:solidFill>
                <a:latin typeface="Raleway Light" pitchFamily="2" charset="0"/>
              </a:rPr>
              <a:t> – “Part of HH Global We are an international marketing agency making 					   communications that actually work”</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ABM, Demand Gen, Content &amp; Creative</a:t>
            </a:r>
          </a:p>
          <a:p>
            <a:pPr marL="285750" indent="-285750">
              <a:buFont typeface="Arial" panose="020B0604020202020204" pitchFamily="34" charset="0"/>
              <a:buChar char="•"/>
            </a:pPr>
            <a:r>
              <a:rPr lang="en-GB">
                <a:solidFill>
                  <a:srgbClr val="5C5470"/>
                </a:solidFill>
                <a:latin typeface="Raleway Light" pitchFamily="2" charset="0"/>
              </a:rPr>
              <a:t>Technology, Healthcare, Food &amp; Beverages</a:t>
            </a:r>
          </a:p>
          <a:p>
            <a:pPr marL="285750" indent="-285750">
              <a:buFont typeface="Arial" panose="020B0604020202020204" pitchFamily="34" charset="0"/>
              <a:buChar char="•"/>
            </a:pPr>
            <a:r>
              <a:rPr lang="en-GB">
                <a:solidFill>
                  <a:srgbClr val="5C5470"/>
                </a:solidFill>
                <a:latin typeface="Raleway Light" pitchFamily="2" charset="0"/>
              </a:rPr>
              <a:t>IBM, Carlsberg, Pfizer – refer to clients at partners </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2,433)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6,819),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706),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742)</a:t>
            </a:r>
          </a:p>
          <a:p>
            <a:endParaRPr lang="en-GB">
              <a:solidFill>
                <a:srgbClr val="5C5470"/>
              </a:solidFill>
              <a:latin typeface="Raleway Light" pitchFamily="2" charset="0"/>
            </a:endParaRPr>
          </a:p>
          <a:p>
            <a:r>
              <a:rPr lang="en-GB">
                <a:solidFill>
                  <a:srgbClr val="5C5470"/>
                </a:solidFill>
                <a:latin typeface="Raleway Light" pitchFamily="2" charset="0"/>
              </a:rPr>
              <a:t>Awards – ServiceNow ABM at B2B Awards, Best ROI campaign for Microsoft The Drum, Most 	  	  	  Commercially Successful campaign, Best Content Strategy and Creation agency The Drum. </a:t>
            </a:r>
          </a:p>
          <a:p>
            <a:endParaRPr lang="en-GB">
              <a:solidFill>
                <a:srgbClr val="5C5470"/>
              </a:solidFill>
              <a:latin typeface="Raleway Light" pitchFamily="2" charset="0"/>
            </a:endParaRPr>
          </a:p>
          <a:p>
            <a:r>
              <a:rPr lang="en-GB">
                <a:solidFill>
                  <a:srgbClr val="5C5470"/>
                </a:solidFill>
                <a:latin typeface="Raleway Light" pitchFamily="2" charset="0"/>
              </a:rPr>
              <a:t>Content – In from of ‘News’ – mainly with company updates typically award wins and ‘Views’ thought   		   leadership, industry updates and standard blogs written by team members.</a:t>
            </a:r>
          </a:p>
          <a:p>
            <a:endParaRPr lang="en-GB">
              <a:solidFill>
                <a:srgbClr val="5C5470"/>
              </a:solidFill>
              <a:latin typeface="Raleway Light" pitchFamily="2" charset="0"/>
            </a:endParaRPr>
          </a:p>
          <a:p>
            <a:r>
              <a:rPr lang="en-GB">
                <a:solidFill>
                  <a:srgbClr val="5C5470"/>
                </a:solidFill>
                <a:latin typeface="Raleway Light" pitchFamily="2" charset="0"/>
              </a:rPr>
              <a:t>Search – No paid search – 239 organic clicks pm.</a:t>
            </a: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5029200" cy="1477328"/>
          </a:xfrm>
          <a:prstGeom prst="rect">
            <a:avLst/>
          </a:prstGeom>
          <a:noFill/>
        </p:spPr>
        <p:txBody>
          <a:bodyPr wrap="square" rtlCol="0">
            <a:spAutoFit/>
          </a:bodyPr>
          <a:lstStyle/>
          <a:p>
            <a:r>
              <a:rPr lang="en-GB" b="1">
                <a:solidFill>
                  <a:srgbClr val="5C5470"/>
                </a:solidFill>
                <a:latin typeface="Raleway Bold" pitchFamily="2" charset="0"/>
              </a:rPr>
              <a:t>Purple Agency </a:t>
            </a:r>
          </a:p>
          <a:p>
            <a:r>
              <a:rPr lang="en-GB">
                <a:solidFill>
                  <a:srgbClr val="5C5470"/>
                </a:solidFill>
                <a:latin typeface="Raleway Light" pitchFamily="2" charset="0"/>
              </a:rPr>
              <a:t>Est – 2008</a:t>
            </a:r>
          </a:p>
          <a:p>
            <a:r>
              <a:rPr lang="en-GB">
                <a:solidFill>
                  <a:srgbClr val="5C5470"/>
                </a:solidFill>
                <a:latin typeface="Raleway Light" pitchFamily="2" charset="0"/>
              </a:rPr>
              <a:t>Employees – 129 - 1% 12 month growth</a:t>
            </a:r>
          </a:p>
          <a:p>
            <a:r>
              <a:rPr lang="en-GB">
                <a:solidFill>
                  <a:srgbClr val="5C5470"/>
                </a:solidFill>
                <a:latin typeface="Raleway Light" pitchFamily="2" charset="0"/>
              </a:rPr>
              <a:t>Basingstoke</a:t>
            </a:r>
          </a:p>
          <a:p>
            <a:endParaRPr lang="en-GB">
              <a:solidFill>
                <a:srgbClr val="5C5470"/>
              </a:solidFill>
              <a:latin typeface="Raleway Light" pitchFamily="2" charset="0"/>
            </a:endParaRPr>
          </a:p>
        </p:txBody>
      </p:sp>
      <p:pic>
        <p:nvPicPr>
          <p:cNvPr id="5" name="Picture 2" descr="Purple Agency (@ThePurpleAgency) / Twitter">
            <a:extLst>
              <a:ext uri="{FF2B5EF4-FFF2-40B4-BE49-F238E27FC236}">
                <a16:creationId xmlns:a16="http://schemas.microsoft.com/office/drawing/2014/main" id="{F5807ABB-5ED7-4A31-9E33-5AB249C7604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0" y="152400"/>
            <a:ext cx="9906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460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646331"/>
          </a:xfrm>
          <a:prstGeom prst="rect">
            <a:avLst/>
          </a:prstGeom>
          <a:noFill/>
        </p:spPr>
        <p:txBody>
          <a:bodyPr wrap="square" rtlCol="0">
            <a:spAutoFit/>
          </a:bodyPr>
          <a:lstStyle/>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5029200" cy="1477328"/>
          </a:xfrm>
          <a:prstGeom prst="rect">
            <a:avLst/>
          </a:prstGeom>
          <a:noFill/>
        </p:spPr>
        <p:txBody>
          <a:bodyPr wrap="square" rtlCol="0">
            <a:spAutoFit/>
          </a:bodyPr>
          <a:lstStyle/>
          <a:p>
            <a:r>
              <a:rPr lang="en-GB" b="1">
                <a:solidFill>
                  <a:schemeClr val="tx1">
                    <a:lumMod val="65000"/>
                    <a:lumOff val="35000"/>
                  </a:schemeClr>
                </a:solidFill>
                <a:latin typeface="Raleway Bold" pitchFamily="2" charset="0"/>
              </a:rPr>
              <a:t>Purple Agency</a:t>
            </a:r>
          </a:p>
          <a:p>
            <a:r>
              <a:rPr lang="en-GB">
                <a:solidFill>
                  <a:schemeClr val="tx1">
                    <a:lumMod val="65000"/>
                    <a:lumOff val="35000"/>
                  </a:schemeClr>
                </a:solidFill>
                <a:latin typeface="Raleway Light" pitchFamily="2" charset="0"/>
              </a:rPr>
              <a:t>Est – 2008</a:t>
            </a:r>
          </a:p>
          <a:p>
            <a:r>
              <a:rPr lang="en-GB">
                <a:solidFill>
                  <a:schemeClr val="tx1">
                    <a:lumMod val="65000"/>
                    <a:lumOff val="35000"/>
                  </a:schemeClr>
                </a:solidFill>
                <a:latin typeface="Raleway Light" pitchFamily="2" charset="0"/>
              </a:rPr>
              <a:t>Employees – 129 - </a:t>
            </a:r>
            <a:r>
              <a:rPr lang="en-GB">
                <a:solidFill>
                  <a:srgbClr val="00B050"/>
                </a:solidFill>
                <a:latin typeface="Raleway Light" pitchFamily="2" charset="0"/>
              </a:rPr>
              <a:t>1%</a:t>
            </a:r>
            <a:r>
              <a:rPr lang="en-GB">
                <a:latin typeface="Raleway Light" pitchFamily="2" charset="0"/>
              </a:rPr>
              <a:t> </a:t>
            </a:r>
            <a:r>
              <a:rPr lang="en-GB">
                <a:solidFill>
                  <a:schemeClr val="tx1">
                    <a:lumMod val="65000"/>
                    <a:lumOff val="35000"/>
                  </a:schemeClr>
                </a:solidFill>
                <a:latin typeface="Raleway Light" pitchFamily="2" charset="0"/>
              </a:rPr>
              <a:t>12 month growth</a:t>
            </a:r>
          </a:p>
          <a:p>
            <a:r>
              <a:rPr lang="en-GB">
                <a:solidFill>
                  <a:schemeClr val="tx1">
                    <a:lumMod val="65000"/>
                    <a:lumOff val="35000"/>
                  </a:schemeClr>
                </a:solidFill>
                <a:latin typeface="Raleway Light" pitchFamily="2" charset="0"/>
              </a:rPr>
              <a:t>Basingstoke</a:t>
            </a:r>
          </a:p>
          <a:p>
            <a:endParaRPr lang="en-GB">
              <a:latin typeface="Raleway Light" pitchFamily="2" charset="0"/>
            </a:endParaRPr>
          </a:p>
        </p:txBody>
      </p:sp>
      <p:pic>
        <p:nvPicPr>
          <p:cNvPr id="5" name="Picture 2" descr="Purple Agency (@ThePurpleAgency) / Twitter">
            <a:extLst>
              <a:ext uri="{FF2B5EF4-FFF2-40B4-BE49-F238E27FC236}">
                <a16:creationId xmlns:a16="http://schemas.microsoft.com/office/drawing/2014/main" id="{F5807ABB-5ED7-4A31-9E33-5AB249C7604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A0A9C20-66B9-4765-9693-45149775D5FB}"/>
              </a:ext>
            </a:extLst>
          </p:cNvPr>
          <p:cNvPicPr>
            <a:picLocks noChangeAspect="1"/>
          </p:cNvPicPr>
          <p:nvPr/>
        </p:nvPicPr>
        <p:blipFill>
          <a:blip r:embed="rId3"/>
          <a:stretch>
            <a:fillRect/>
          </a:stretch>
        </p:blipFill>
        <p:spPr>
          <a:xfrm>
            <a:off x="4017697" y="1355558"/>
            <a:ext cx="7340247" cy="3698033"/>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DA5C68A-697B-401E-A9BD-09FC5610810B}"/>
              </a:ext>
            </a:extLst>
          </p:cNvPr>
          <p:cNvPicPr>
            <a:picLocks noChangeAspect="1"/>
          </p:cNvPicPr>
          <p:nvPr/>
        </p:nvPicPr>
        <p:blipFill>
          <a:blip r:embed="rId4"/>
          <a:stretch>
            <a:fillRect/>
          </a:stretch>
        </p:blipFill>
        <p:spPr>
          <a:xfrm>
            <a:off x="304801" y="3602311"/>
            <a:ext cx="4876800" cy="269109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A2B78D1-C1B8-45C8-9DC9-B5265A413959}"/>
              </a:ext>
            </a:extLst>
          </p:cNvPr>
          <p:cNvPicPr>
            <a:picLocks noChangeAspect="1"/>
          </p:cNvPicPr>
          <p:nvPr/>
        </p:nvPicPr>
        <p:blipFill>
          <a:blip r:embed="rId5"/>
          <a:stretch>
            <a:fillRect/>
          </a:stretch>
        </p:blipFill>
        <p:spPr>
          <a:xfrm>
            <a:off x="1765278" y="1645770"/>
            <a:ext cx="2455159" cy="2037667"/>
          </a:xfrm>
          <a:prstGeom prst="rect">
            <a:avLst/>
          </a:prstGeom>
          <a:ln>
            <a:noFill/>
          </a:ln>
          <a:effectLst>
            <a:outerShdw blurRad="292100" dist="139700" dir="2700000" algn="tl" rotWithShape="0">
              <a:srgbClr val="333333">
                <a:alpha val="65000"/>
              </a:srgbClr>
            </a:outerShdw>
          </a:effectLst>
        </p:spPr>
      </p:pic>
      <p:pic>
        <p:nvPicPr>
          <p:cNvPr id="8" name="Picture 2" descr="Text&#10;&#10;Description automatically generated">
            <a:extLst>
              <a:ext uri="{FF2B5EF4-FFF2-40B4-BE49-F238E27FC236}">
                <a16:creationId xmlns:a16="http://schemas.microsoft.com/office/drawing/2014/main" id="{A237A8CA-E827-3D85-6779-C9706F72B354}"/>
              </a:ext>
            </a:extLst>
          </p:cNvPr>
          <p:cNvPicPr>
            <a:picLocks noChangeAspect="1"/>
          </p:cNvPicPr>
          <p:nvPr/>
        </p:nvPicPr>
        <p:blipFill>
          <a:blip r:embed="rId6"/>
          <a:stretch>
            <a:fillRect/>
          </a:stretch>
        </p:blipFill>
        <p:spPr>
          <a:xfrm>
            <a:off x="9408548" y="2851860"/>
            <a:ext cx="2478651" cy="34498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7018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a:spLocks noGrp="1" noRot="1" noMove="1" noResize="1" noEditPoints="1" noAdjustHandles="1" noChangeArrowheads="1" noChangeShapeType="1"/>
          </p:cNvSpPr>
          <p:nvPr/>
        </p:nvSpPr>
        <p:spPr>
          <a:xfrm>
            <a:off x="152400" y="1371600"/>
            <a:ext cx="11353800" cy="4801314"/>
          </a:xfrm>
          <a:prstGeom prst="rect">
            <a:avLst/>
          </a:prstGeom>
          <a:noFill/>
        </p:spPr>
        <p:txBody>
          <a:bodyPr wrap="square" rtlCol="0">
            <a:spAutoFit/>
          </a:bodyPr>
          <a:lstStyle/>
          <a:p>
            <a:endPar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endParaRPr>
          </a:p>
          <a:p>
            <a:endPar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endParaRPr>
          </a:p>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www.thecroc.com</a:t>
            </a:r>
            <a:r>
              <a:rPr lang="en-GB">
                <a:solidFill>
                  <a:srgbClr val="5C5470"/>
                </a:solidFill>
                <a:latin typeface="Raleway Light" pitchFamily="2" charset="0"/>
              </a:rPr>
              <a:t> – “Where Fierce Thinking lives. We are the Customer Experience agency for B2B brands 		       and believe in the power of creativity to solve the toughest business challenges.”</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Consultancy, Marketing Strategy, Marketing Automation</a:t>
            </a:r>
          </a:p>
          <a:p>
            <a:pPr marL="285750" indent="-285750">
              <a:buFont typeface="Arial" panose="020B0604020202020204" pitchFamily="34" charset="0"/>
              <a:buChar char="•"/>
            </a:pPr>
            <a:r>
              <a:rPr lang="en-GB">
                <a:solidFill>
                  <a:srgbClr val="5C5470"/>
                </a:solidFill>
                <a:latin typeface="Raleway Light" pitchFamily="2" charset="0"/>
              </a:rPr>
              <a:t>Technology, Manufacturing, Professional Services</a:t>
            </a:r>
          </a:p>
          <a:p>
            <a:pPr marL="285750" indent="-285750">
              <a:buFont typeface="Arial" panose="020B0604020202020204" pitchFamily="34" charset="0"/>
              <a:buChar char="•"/>
            </a:pPr>
            <a:r>
              <a:rPr lang="en-GB">
                <a:solidFill>
                  <a:srgbClr val="5C5470"/>
                </a:solidFill>
                <a:latin typeface="Raleway Light" pitchFamily="2" charset="0"/>
              </a:rPr>
              <a:t>Sohonet, ServiceNow, AppDynamics </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2,801),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10,001),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389),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347)</a:t>
            </a:r>
          </a:p>
          <a:p>
            <a:endParaRPr lang="en-GB">
              <a:solidFill>
                <a:srgbClr val="5C5470"/>
              </a:solidFill>
              <a:latin typeface="Raleway Light" pitchFamily="2" charset="0"/>
            </a:endParaRPr>
          </a:p>
          <a:p>
            <a:r>
              <a:rPr lang="en-GB">
                <a:solidFill>
                  <a:srgbClr val="5C5470"/>
                </a:solidFill>
                <a:latin typeface="Raleway Light" pitchFamily="2" charset="0"/>
              </a:rPr>
              <a:t>Awards – B2B Marketing – Gold, Best Creative Sohonet. Winner Best CX &amp; Best Digital Technologies - 	 	  ServiceNow, Drum Awards winner – best demand generation App Dynamics.</a:t>
            </a:r>
          </a:p>
          <a:p>
            <a:endParaRPr lang="en-GB">
              <a:solidFill>
                <a:srgbClr val="5C5470"/>
              </a:solidFill>
              <a:latin typeface="Raleway Light" pitchFamily="2" charset="0"/>
            </a:endParaRPr>
          </a:p>
          <a:p>
            <a:r>
              <a:rPr lang="en-GB">
                <a:solidFill>
                  <a:srgbClr val="5C5470"/>
                </a:solidFill>
                <a:latin typeface="Raleway Light" pitchFamily="2" charset="0"/>
              </a:rPr>
              <a:t>Content – Regular varied content in form of events news, ‘conversation’, Croc News, Brand, B2B insights</a:t>
            </a:r>
          </a:p>
          <a:p>
            <a:endParaRPr lang="en-GB">
              <a:solidFill>
                <a:srgbClr val="5C5470"/>
              </a:solidFill>
              <a:latin typeface="Raleway Light" pitchFamily="2" charset="0"/>
            </a:endParaRPr>
          </a:p>
          <a:p>
            <a:r>
              <a:rPr lang="en-GB">
                <a:solidFill>
                  <a:srgbClr val="5C5470"/>
                </a:solidFill>
                <a:latin typeface="Raleway Light" pitchFamily="2" charset="0"/>
              </a:rPr>
              <a:t>Search – 173 paid clicks pm – estimated budget £1517 – 226 organic clicks pm.</a:t>
            </a: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10210800" cy="1754326"/>
          </a:xfrm>
          <a:prstGeom prst="rect">
            <a:avLst/>
          </a:prstGeom>
          <a:noFill/>
        </p:spPr>
        <p:txBody>
          <a:bodyPr wrap="square" rtlCol="0">
            <a:spAutoFit/>
          </a:bodyPr>
          <a:lstStyle/>
          <a:p>
            <a:r>
              <a:rPr lang="en-GB" b="1">
                <a:solidFill>
                  <a:srgbClr val="5C5470"/>
                </a:solidFill>
                <a:latin typeface="Raleway Bold" pitchFamily="2" charset="0"/>
              </a:rPr>
              <a:t>The Croc</a:t>
            </a:r>
          </a:p>
          <a:p>
            <a:r>
              <a:rPr lang="en-GB">
                <a:solidFill>
                  <a:srgbClr val="5C5470"/>
                </a:solidFill>
                <a:latin typeface="Raleway Light" pitchFamily="2" charset="0"/>
              </a:rPr>
              <a:t>Est – 1990 – Founding member of the Affinita Network – a group of independent agencies.</a:t>
            </a:r>
          </a:p>
          <a:p>
            <a:r>
              <a:rPr lang="en-GB">
                <a:solidFill>
                  <a:srgbClr val="5C5470"/>
                </a:solidFill>
                <a:latin typeface="Raleway Light" pitchFamily="2" charset="0"/>
              </a:rPr>
              <a:t>Employees – 60 -  -15% 12 month growth</a:t>
            </a:r>
          </a:p>
          <a:p>
            <a:r>
              <a:rPr lang="en-GB">
                <a:solidFill>
                  <a:srgbClr val="5C5470"/>
                </a:solidFill>
                <a:latin typeface="Raleway Light" pitchFamily="2" charset="0"/>
              </a:rPr>
              <a:t>London</a:t>
            </a:r>
          </a:p>
          <a:p>
            <a:r>
              <a:rPr lang="en-GB">
                <a:solidFill>
                  <a:srgbClr val="5C5470"/>
                </a:solidFill>
                <a:latin typeface="Raleway Light" pitchFamily="2" charset="0"/>
              </a:rPr>
              <a:t>Identified in 2021 brand workshop</a:t>
            </a:r>
          </a:p>
          <a:p>
            <a:endParaRPr lang="en-GB">
              <a:solidFill>
                <a:srgbClr val="5C5470"/>
              </a:solidFill>
              <a:latin typeface="Raleway Light" pitchFamily="2" charset="0"/>
            </a:endParaRPr>
          </a:p>
        </p:txBody>
      </p:sp>
      <p:pic>
        <p:nvPicPr>
          <p:cNvPr id="6" name="Picture 2" descr="The Crocodile">
            <a:extLst>
              <a:ext uri="{FF2B5EF4-FFF2-40B4-BE49-F238E27FC236}">
                <a16:creationId xmlns:a16="http://schemas.microsoft.com/office/drawing/2014/main" id="{342AEF6C-EE60-44BF-BC32-4D2B8027788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600" y="228600"/>
            <a:ext cx="800100" cy="80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6686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646331"/>
          </a:xfrm>
          <a:prstGeom prst="rect">
            <a:avLst/>
          </a:prstGeom>
          <a:noFill/>
        </p:spPr>
        <p:txBody>
          <a:bodyPr wrap="square" rtlCol="0">
            <a:spAutoFit/>
          </a:bodyPr>
          <a:lstStyle/>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152400"/>
            <a:ext cx="10210800" cy="1754326"/>
          </a:xfrm>
          <a:prstGeom prst="rect">
            <a:avLst/>
          </a:prstGeom>
          <a:noFill/>
        </p:spPr>
        <p:txBody>
          <a:bodyPr wrap="square" rtlCol="0">
            <a:spAutoFit/>
          </a:bodyPr>
          <a:lstStyle/>
          <a:p>
            <a:r>
              <a:rPr lang="en-GB" b="1">
                <a:solidFill>
                  <a:schemeClr val="tx1">
                    <a:lumMod val="65000"/>
                    <a:lumOff val="35000"/>
                  </a:schemeClr>
                </a:solidFill>
                <a:latin typeface="Raleway Bold" pitchFamily="2" charset="0"/>
              </a:rPr>
              <a:t>The Croc </a:t>
            </a:r>
          </a:p>
          <a:p>
            <a:r>
              <a:rPr lang="en-GB">
                <a:solidFill>
                  <a:schemeClr val="tx1">
                    <a:lumMod val="65000"/>
                    <a:lumOff val="35000"/>
                  </a:schemeClr>
                </a:solidFill>
                <a:latin typeface="Raleway Light" pitchFamily="2" charset="0"/>
              </a:rPr>
              <a:t>Est – 1990 – Founding member of the Affinita Network – a group of independent agencies.</a:t>
            </a:r>
          </a:p>
          <a:p>
            <a:r>
              <a:rPr lang="en-GB">
                <a:solidFill>
                  <a:schemeClr val="tx1">
                    <a:lumMod val="65000"/>
                    <a:lumOff val="35000"/>
                  </a:schemeClr>
                </a:solidFill>
                <a:latin typeface="Raleway Light" pitchFamily="2" charset="0"/>
              </a:rPr>
              <a:t>Employees – 60 -  </a:t>
            </a:r>
            <a:r>
              <a:rPr lang="en-GB">
                <a:solidFill>
                  <a:srgbClr val="FF0000"/>
                </a:solidFill>
                <a:latin typeface="Raleway Light" pitchFamily="2" charset="0"/>
              </a:rPr>
              <a:t>-15% </a:t>
            </a:r>
            <a:r>
              <a:rPr lang="en-GB">
                <a:solidFill>
                  <a:schemeClr val="tx1">
                    <a:lumMod val="65000"/>
                    <a:lumOff val="35000"/>
                  </a:schemeClr>
                </a:solidFill>
                <a:latin typeface="Raleway Light" pitchFamily="2" charset="0"/>
              </a:rPr>
              <a:t>12 month growth</a:t>
            </a:r>
          </a:p>
          <a:p>
            <a:r>
              <a:rPr lang="en-GB">
                <a:solidFill>
                  <a:schemeClr val="tx1">
                    <a:lumMod val="65000"/>
                    <a:lumOff val="35000"/>
                  </a:schemeClr>
                </a:solidFill>
                <a:latin typeface="Raleway Light" pitchFamily="2" charset="0"/>
              </a:rPr>
              <a:t>London</a:t>
            </a:r>
          </a:p>
          <a:p>
            <a:r>
              <a:rPr lang="en-GB">
                <a:solidFill>
                  <a:schemeClr val="tx1">
                    <a:lumMod val="65000"/>
                    <a:lumOff val="35000"/>
                  </a:schemeClr>
                </a:solidFill>
                <a:latin typeface="Raleway Light" pitchFamily="2" charset="0"/>
              </a:rPr>
              <a:t>Identified in 2021 brand workshop</a:t>
            </a:r>
          </a:p>
          <a:p>
            <a:endParaRPr lang="en-GB">
              <a:latin typeface="Raleway Light" pitchFamily="2" charset="0"/>
            </a:endParaRPr>
          </a:p>
        </p:txBody>
      </p:sp>
      <p:pic>
        <p:nvPicPr>
          <p:cNvPr id="6" name="Picture 2" descr="The Crocodile">
            <a:extLst>
              <a:ext uri="{FF2B5EF4-FFF2-40B4-BE49-F238E27FC236}">
                <a16:creationId xmlns:a16="http://schemas.microsoft.com/office/drawing/2014/main" id="{342AEF6C-EE60-44BF-BC32-4D2B802778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28600"/>
            <a:ext cx="8001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08A4AD2-FF4A-4655-ABCD-D7D11C00BB14}"/>
              </a:ext>
            </a:extLst>
          </p:cNvPr>
          <p:cNvPicPr>
            <a:picLocks noChangeAspect="1"/>
          </p:cNvPicPr>
          <p:nvPr/>
        </p:nvPicPr>
        <p:blipFill>
          <a:blip r:embed="rId3"/>
          <a:stretch>
            <a:fillRect/>
          </a:stretch>
        </p:blipFill>
        <p:spPr>
          <a:xfrm>
            <a:off x="457200" y="1683879"/>
            <a:ext cx="3198515" cy="452589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CC0BE90C-7089-41CF-921E-8677B753E56A}"/>
              </a:ext>
            </a:extLst>
          </p:cNvPr>
          <p:cNvPicPr>
            <a:picLocks noChangeAspect="1"/>
          </p:cNvPicPr>
          <p:nvPr/>
        </p:nvPicPr>
        <p:blipFill>
          <a:blip r:embed="rId4"/>
          <a:stretch>
            <a:fillRect/>
          </a:stretch>
        </p:blipFill>
        <p:spPr>
          <a:xfrm>
            <a:off x="3895283" y="2300344"/>
            <a:ext cx="7315200" cy="3881359"/>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1D2CF43-9D2E-4262-A981-DC8104F83BBF}"/>
              </a:ext>
            </a:extLst>
          </p:cNvPr>
          <p:cNvPicPr>
            <a:picLocks noChangeAspect="1"/>
          </p:cNvPicPr>
          <p:nvPr/>
        </p:nvPicPr>
        <p:blipFill>
          <a:blip r:embed="rId5"/>
          <a:stretch>
            <a:fillRect/>
          </a:stretch>
        </p:blipFill>
        <p:spPr>
          <a:xfrm>
            <a:off x="7458279" y="1425463"/>
            <a:ext cx="4047921" cy="21084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5672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228600" y="1850742"/>
            <a:ext cx="11353800" cy="4524315"/>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a:t>
            </a:r>
            <a:r>
              <a:rPr lang="en-GB" u="sng">
                <a:solidFill>
                  <a:srgbClr val="5C5470"/>
                </a:solidFill>
                <a:latin typeface="Raleway Light" pitchFamily="2" charset="0"/>
                <a:hlinkClick r:id="rId3">
                  <a:extLst>
                    <a:ext uri="{A12FA001-AC4F-418D-AE19-62706E023703}">
                      <ahyp:hlinkClr xmlns:ahyp="http://schemas.microsoft.com/office/drawing/2018/hyperlinkcolor" val="tx"/>
                    </a:ext>
                  </a:extLst>
                </a:hlinkClick>
              </a:rPr>
              <a:t>torpedogroup.com</a:t>
            </a:r>
            <a:r>
              <a:rPr lang="en-GB">
                <a:solidFill>
                  <a:srgbClr val="5C5470"/>
                </a:solidFill>
                <a:latin typeface="Raleway Light" pitchFamily="2" charset="0"/>
              </a:rPr>
              <a:t> – “Connected experiences for the world of business.”</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ABM, Strategy &amp; Planning, Digital</a:t>
            </a:r>
          </a:p>
          <a:p>
            <a:pPr marL="285750" indent="-285750">
              <a:buFont typeface="Arial" panose="020B0604020202020204" pitchFamily="34" charset="0"/>
              <a:buChar char="•"/>
            </a:pPr>
            <a:r>
              <a:rPr lang="en-GB">
                <a:solidFill>
                  <a:srgbClr val="5C5470"/>
                </a:solidFill>
                <a:latin typeface="Raleway Light" pitchFamily="2" charset="0"/>
              </a:rPr>
              <a:t>Technology, Manufacturing, Software/SaaS</a:t>
            </a:r>
          </a:p>
          <a:p>
            <a:pPr marL="285750" indent="-285750">
              <a:buFont typeface="Arial" panose="020B0604020202020204" pitchFamily="34" charset="0"/>
              <a:buChar char="•"/>
            </a:pPr>
            <a:r>
              <a:rPr lang="en-GB">
                <a:solidFill>
                  <a:srgbClr val="5C5470"/>
                </a:solidFill>
                <a:latin typeface="Raleway Light" pitchFamily="2" charset="0"/>
              </a:rPr>
              <a:t>Panasonic Business, Autodesk, Isuzu Trucks, Miele Professional</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1,042),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3,818),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279), </a:t>
            </a:r>
            <a:r>
              <a:rPr lang="en-GB">
                <a:solidFill>
                  <a:srgbClr val="5C5470"/>
                </a:solidFill>
                <a:latin typeface="Raleway Light" pitchFamily="2" charset="0"/>
                <a:hlinkClick r:id="rId7">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509)</a:t>
            </a:r>
          </a:p>
          <a:p>
            <a:endParaRPr lang="en-GB">
              <a:solidFill>
                <a:srgbClr val="5C5470"/>
              </a:solidFill>
              <a:latin typeface="Raleway Light" pitchFamily="2" charset="0"/>
            </a:endParaRPr>
          </a:p>
          <a:p>
            <a:r>
              <a:rPr lang="en-GB">
                <a:solidFill>
                  <a:srgbClr val="5C5470"/>
                </a:solidFill>
                <a:latin typeface="Raleway Light" pitchFamily="2" charset="0"/>
              </a:rPr>
              <a:t>Awards – The Drum – Email Marketing &amp; Website Design. </a:t>
            </a:r>
          </a:p>
          <a:p>
            <a:endParaRPr lang="en-GB">
              <a:solidFill>
                <a:srgbClr val="5C5470"/>
              </a:solidFill>
              <a:latin typeface="Raleway Light" pitchFamily="2" charset="0"/>
            </a:endParaRPr>
          </a:p>
          <a:p>
            <a:r>
              <a:rPr lang="en-GB">
                <a:solidFill>
                  <a:srgbClr val="5C5470"/>
                </a:solidFill>
                <a:latin typeface="Raleway Light" pitchFamily="2" charset="0"/>
              </a:rPr>
              <a:t>Content – Infrequent monthly web content uploaded, fun company updates, awards wins, B2B Best 	  	   practice Blogs, Team day in the life.</a:t>
            </a:r>
          </a:p>
          <a:p>
            <a:endParaRPr lang="en-GB">
              <a:solidFill>
                <a:srgbClr val="5C5470"/>
              </a:solidFill>
              <a:latin typeface="Raleway Light" pitchFamily="2" charset="0"/>
            </a:endParaRPr>
          </a:p>
          <a:p>
            <a:r>
              <a:rPr lang="en-GB">
                <a:solidFill>
                  <a:srgbClr val="5C5470"/>
                </a:solidFill>
                <a:latin typeface="Raleway Light" pitchFamily="2" charset="0"/>
              </a:rPr>
              <a:t>Search – 8 paid clicks pm – estimated budget £106 – 557 organic clicks pm.</a:t>
            </a:r>
          </a:p>
          <a:p>
            <a:endParaRPr lang="en-GB">
              <a:solidFill>
                <a:srgbClr val="5C5470"/>
              </a:solidFill>
              <a:latin typeface="Raleway Light" pitchFamily="2" charset="0"/>
            </a:endParaRPr>
          </a:p>
          <a:p>
            <a:pPr marL="285750" indent="-285750">
              <a:buFont typeface="Arial" panose="020B0604020202020204" pitchFamily="34" charset="0"/>
              <a:buChar char="•"/>
            </a:pPr>
            <a:endParaRPr lang="en-GB">
              <a:solidFill>
                <a:srgbClr val="5C5470"/>
              </a:solidFill>
              <a:latin typeface="Raleway Light" pitchFamily="2" charset="0"/>
            </a:endParaRP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96416"/>
            <a:ext cx="5029200" cy="1754326"/>
          </a:xfrm>
          <a:prstGeom prst="rect">
            <a:avLst/>
          </a:prstGeom>
          <a:noFill/>
        </p:spPr>
        <p:txBody>
          <a:bodyPr wrap="square" rtlCol="0">
            <a:spAutoFit/>
          </a:bodyPr>
          <a:lstStyle/>
          <a:p>
            <a:r>
              <a:rPr lang="en-GB" b="1">
                <a:solidFill>
                  <a:srgbClr val="5C5470"/>
                </a:solidFill>
                <a:latin typeface="Raleway Bold" pitchFamily="2" charset="0"/>
              </a:rPr>
              <a:t>Torpedo </a:t>
            </a:r>
          </a:p>
          <a:p>
            <a:r>
              <a:rPr lang="en-GB">
                <a:solidFill>
                  <a:srgbClr val="5C5470"/>
                </a:solidFill>
                <a:latin typeface="Raleway Light" pitchFamily="2" charset="0"/>
              </a:rPr>
              <a:t>Est – 2003</a:t>
            </a:r>
          </a:p>
          <a:p>
            <a:r>
              <a:rPr lang="en-GB">
                <a:solidFill>
                  <a:srgbClr val="5C5470"/>
                </a:solidFill>
                <a:latin typeface="Raleway Light" pitchFamily="2" charset="0"/>
              </a:rPr>
              <a:t>Employees – 70 – 9% 12 month growth</a:t>
            </a:r>
          </a:p>
          <a:p>
            <a:r>
              <a:rPr lang="en-GB">
                <a:solidFill>
                  <a:srgbClr val="5C5470"/>
                </a:solidFill>
                <a:latin typeface="Raleway Light" pitchFamily="2" charset="0"/>
              </a:rPr>
              <a:t>Oxfordshire</a:t>
            </a:r>
          </a:p>
          <a:p>
            <a:r>
              <a:rPr lang="en-GB">
                <a:solidFill>
                  <a:srgbClr val="5C5470"/>
                </a:solidFill>
                <a:latin typeface="Raleway Light" pitchFamily="2" charset="0"/>
              </a:rPr>
              <a:t>Identified in 2021 brand workshop</a:t>
            </a:r>
          </a:p>
          <a:p>
            <a:endParaRPr lang="en-GB">
              <a:solidFill>
                <a:srgbClr val="5C5470"/>
              </a:solidFill>
              <a:latin typeface="Raleway Light" pitchFamily="2" charset="0"/>
            </a:endParaRPr>
          </a:p>
        </p:txBody>
      </p:sp>
      <p:pic>
        <p:nvPicPr>
          <p:cNvPr id="5" name="Picture 2" descr="Torpedo Group Employee Reviews | Glassdoor">
            <a:extLst>
              <a:ext uri="{FF2B5EF4-FFF2-40B4-BE49-F238E27FC236}">
                <a16:creationId xmlns:a16="http://schemas.microsoft.com/office/drawing/2014/main" id="{7D96500A-9656-4C36-A80F-7270F3FB7A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76200"/>
            <a:ext cx="1085850"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58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646331"/>
          </a:xfrm>
          <a:prstGeom prst="rect">
            <a:avLst/>
          </a:prstGeom>
          <a:noFill/>
        </p:spPr>
        <p:txBody>
          <a:bodyPr wrap="square" rtlCol="0">
            <a:spAutoFit/>
          </a:bodyPr>
          <a:lstStyle/>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96416"/>
            <a:ext cx="5029200" cy="1754326"/>
          </a:xfrm>
          <a:prstGeom prst="rect">
            <a:avLst/>
          </a:prstGeom>
          <a:noFill/>
        </p:spPr>
        <p:txBody>
          <a:bodyPr wrap="square" rtlCol="0">
            <a:spAutoFit/>
          </a:bodyPr>
          <a:lstStyle/>
          <a:p>
            <a:r>
              <a:rPr lang="en-GB" b="1">
                <a:solidFill>
                  <a:srgbClr val="5C5470"/>
                </a:solidFill>
                <a:latin typeface="Raleway Bold" pitchFamily="2" charset="0"/>
              </a:rPr>
              <a:t>Torpedo </a:t>
            </a:r>
          </a:p>
          <a:p>
            <a:r>
              <a:rPr lang="en-GB">
                <a:solidFill>
                  <a:srgbClr val="5C5470"/>
                </a:solidFill>
                <a:latin typeface="Raleway Light" pitchFamily="2" charset="0"/>
              </a:rPr>
              <a:t>Est – 2003</a:t>
            </a:r>
          </a:p>
          <a:p>
            <a:r>
              <a:rPr lang="en-GB">
                <a:solidFill>
                  <a:srgbClr val="5C5470"/>
                </a:solidFill>
                <a:latin typeface="Raleway Light" pitchFamily="2" charset="0"/>
              </a:rPr>
              <a:t>Employees – 70 – 9% 12 month growth</a:t>
            </a:r>
          </a:p>
          <a:p>
            <a:r>
              <a:rPr lang="en-GB">
                <a:solidFill>
                  <a:srgbClr val="5C5470"/>
                </a:solidFill>
                <a:latin typeface="Raleway Light" pitchFamily="2" charset="0"/>
              </a:rPr>
              <a:t>Oxfordshire</a:t>
            </a:r>
          </a:p>
          <a:p>
            <a:r>
              <a:rPr lang="en-GB">
                <a:solidFill>
                  <a:srgbClr val="5C5470"/>
                </a:solidFill>
                <a:latin typeface="Raleway Light" pitchFamily="2" charset="0"/>
              </a:rPr>
              <a:t>Identified in 2021 brand workshop</a:t>
            </a:r>
          </a:p>
          <a:p>
            <a:endParaRPr lang="en-GB">
              <a:solidFill>
                <a:srgbClr val="5C5470"/>
              </a:solidFill>
              <a:latin typeface="Raleway Light" pitchFamily="2" charset="0"/>
            </a:endParaRPr>
          </a:p>
        </p:txBody>
      </p:sp>
      <p:pic>
        <p:nvPicPr>
          <p:cNvPr id="5" name="Picture 2" descr="Torpedo Group Employee Reviews | Glassdoor">
            <a:extLst>
              <a:ext uri="{FF2B5EF4-FFF2-40B4-BE49-F238E27FC236}">
                <a16:creationId xmlns:a16="http://schemas.microsoft.com/office/drawing/2014/main" id="{7D96500A-9656-4C36-A80F-7270F3FB7A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
            <a:ext cx="10858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16D75C7-7448-4024-B17A-09F6461E8800}"/>
              </a:ext>
            </a:extLst>
          </p:cNvPr>
          <p:cNvPicPr>
            <a:picLocks noChangeAspect="1"/>
          </p:cNvPicPr>
          <p:nvPr/>
        </p:nvPicPr>
        <p:blipFill>
          <a:blip r:embed="rId3"/>
          <a:stretch>
            <a:fillRect/>
          </a:stretch>
        </p:blipFill>
        <p:spPr>
          <a:xfrm>
            <a:off x="5077091" y="2027678"/>
            <a:ext cx="6319321" cy="395338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6D0CDE5-2854-4680-91DD-32ECFF9DBE99}"/>
              </a:ext>
            </a:extLst>
          </p:cNvPr>
          <p:cNvPicPr>
            <a:picLocks noChangeAspect="1"/>
          </p:cNvPicPr>
          <p:nvPr/>
        </p:nvPicPr>
        <p:blipFill>
          <a:blip r:embed="rId4"/>
          <a:stretch>
            <a:fillRect/>
          </a:stretch>
        </p:blipFill>
        <p:spPr>
          <a:xfrm>
            <a:off x="795588" y="1694765"/>
            <a:ext cx="3685337" cy="46979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298938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71600" y="1828800"/>
            <a:ext cx="9372600" cy="2743200"/>
          </a:xfrm>
        </p:spPr>
        <p:txBody>
          <a:bodyPr/>
          <a:lstStyle/>
          <a:p>
            <a:r>
              <a:rPr lang="en-GB"/>
              <a:t>Secondary</a:t>
            </a:r>
          </a:p>
        </p:txBody>
      </p:sp>
    </p:spTree>
    <p:extLst>
      <p:ext uri="{BB962C8B-B14F-4D97-AF65-F5344CB8AC3E}">
        <p14:creationId xmlns:p14="http://schemas.microsoft.com/office/powerpoint/2010/main" val="9901785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752600"/>
            <a:ext cx="11658600" cy="3970318"/>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a:t>
            </a:r>
            <a:r>
              <a:rPr lang="en-GB" u="sng">
                <a:solidFill>
                  <a:srgbClr val="5C5470"/>
                </a:solidFill>
                <a:latin typeface="Raleway Light" pitchFamily="2" charset="0"/>
                <a:hlinkClick r:id="rId2">
                  <a:extLst>
                    <a:ext uri="{A12FA001-AC4F-418D-AE19-62706E023703}">
                      <ahyp:hlinkClr xmlns:ahyp="http://schemas.microsoft.com/office/drawing/2018/hyperlinkcolor" val="tx"/>
                    </a:ext>
                  </a:extLst>
                </a:hlinkClick>
              </a:rPr>
              <a:t>agent3.com</a:t>
            </a:r>
            <a:r>
              <a:rPr lang="en-GB" u="sng">
                <a:solidFill>
                  <a:srgbClr val="5C5470"/>
                </a:solidFill>
                <a:latin typeface="Raleway Light" pitchFamily="2" charset="0"/>
              </a:rPr>
              <a:t> </a:t>
            </a:r>
            <a:r>
              <a:rPr lang="en-GB">
                <a:solidFill>
                  <a:srgbClr val="5C5470"/>
                </a:solidFill>
                <a:latin typeface="Raleway Light" pitchFamily="2" charset="0"/>
              </a:rPr>
              <a:t>– “Turn chaos into clarity - ABM with the power of data, creativity and technology, together.”</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Insight &amp; Intelligence, Strategy &amp; Planning, Content &amp; Creative</a:t>
            </a:r>
          </a:p>
          <a:p>
            <a:pPr marL="285750" indent="-285750">
              <a:buFont typeface="Arial" panose="020B0604020202020204" pitchFamily="34" charset="0"/>
              <a:buChar char="•"/>
            </a:pPr>
            <a:r>
              <a:rPr lang="en-GB">
                <a:solidFill>
                  <a:srgbClr val="5C5470"/>
                </a:solidFill>
                <a:latin typeface="Raleway Light" pitchFamily="2" charset="0"/>
              </a:rPr>
              <a:t>Technology, Telecoms, Software/SaaS</a:t>
            </a:r>
          </a:p>
          <a:p>
            <a:pPr marL="285750" indent="-285750">
              <a:buFont typeface="Arial" panose="020B0604020202020204" pitchFamily="34" charset="0"/>
              <a:buChar char="•"/>
            </a:pPr>
            <a:r>
              <a:rPr lang="en-GB">
                <a:solidFill>
                  <a:srgbClr val="5C5470"/>
                </a:solidFill>
                <a:latin typeface="Raleway Light" pitchFamily="2" charset="0"/>
              </a:rPr>
              <a:t>BT, Cisco, Salesforce, Sony</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739),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4,485),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48)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227)</a:t>
            </a:r>
          </a:p>
          <a:p>
            <a:endParaRPr lang="en-GB">
              <a:solidFill>
                <a:srgbClr val="5C5470"/>
              </a:solidFill>
              <a:latin typeface="Raleway Light" pitchFamily="2" charset="0"/>
            </a:endParaRPr>
          </a:p>
          <a:p>
            <a:r>
              <a:rPr lang="en-GB">
                <a:solidFill>
                  <a:srgbClr val="5C5470"/>
                </a:solidFill>
                <a:latin typeface="Raleway Light" pitchFamily="2" charset="0"/>
              </a:rPr>
              <a:t>Awards – Winners ITSMA Marketing Excellence Awards, </a:t>
            </a:r>
          </a:p>
          <a:p>
            <a:endParaRPr lang="en-GB">
              <a:solidFill>
                <a:srgbClr val="5C5470"/>
              </a:solidFill>
              <a:latin typeface="Raleway Light" pitchFamily="2" charset="0"/>
            </a:endParaRPr>
          </a:p>
          <a:p>
            <a:r>
              <a:rPr lang="en-GB">
                <a:solidFill>
                  <a:srgbClr val="5C5470"/>
                </a:solidFill>
                <a:latin typeface="Raleway Light" pitchFamily="2" charset="0"/>
              </a:rPr>
              <a:t>Content – Regular content in form of blogs, guides &amp; video. Several updates &amp; wins seem to celebrate the 	   wider large group of companies rather than specifically Agent 3.</a:t>
            </a:r>
          </a:p>
          <a:p>
            <a:endParaRPr lang="en-GB">
              <a:solidFill>
                <a:srgbClr val="5C5470"/>
              </a:solidFill>
              <a:latin typeface="Raleway Light" pitchFamily="2" charset="0"/>
            </a:endParaRPr>
          </a:p>
          <a:p>
            <a:r>
              <a:rPr lang="en-GB">
                <a:solidFill>
                  <a:srgbClr val="5C5470"/>
                </a:solidFill>
                <a:latin typeface="Raleway Light" pitchFamily="2" charset="0"/>
              </a:rPr>
              <a:t>Search – No paid search – 172 organic clicks pm.</a:t>
            </a: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96416"/>
            <a:ext cx="9220200" cy="1754326"/>
          </a:xfrm>
          <a:prstGeom prst="rect">
            <a:avLst/>
          </a:prstGeom>
          <a:noFill/>
        </p:spPr>
        <p:txBody>
          <a:bodyPr wrap="square" rtlCol="0">
            <a:spAutoFit/>
          </a:bodyPr>
          <a:lstStyle/>
          <a:p>
            <a:r>
              <a:rPr lang="en-GB" b="1">
                <a:solidFill>
                  <a:srgbClr val="5C5470"/>
                </a:solidFill>
                <a:latin typeface="Raleway Bold" pitchFamily="2" charset="0"/>
              </a:rPr>
              <a:t>Agent 3</a:t>
            </a:r>
          </a:p>
          <a:p>
            <a:r>
              <a:rPr lang="en-GB">
                <a:solidFill>
                  <a:srgbClr val="5C5470"/>
                </a:solidFill>
                <a:latin typeface="Raleway Light" pitchFamily="2" charset="0"/>
              </a:rPr>
              <a:t>Est – 2013 – part of Next15 digital communications group portfolio </a:t>
            </a:r>
          </a:p>
          <a:p>
            <a:r>
              <a:rPr lang="en-GB">
                <a:solidFill>
                  <a:srgbClr val="5C5470"/>
                </a:solidFill>
                <a:latin typeface="Raleway Light" pitchFamily="2" charset="0"/>
              </a:rPr>
              <a:t>Employees – 120 – 27% 12 month growth</a:t>
            </a:r>
          </a:p>
          <a:p>
            <a:r>
              <a:rPr lang="en-GB">
                <a:solidFill>
                  <a:srgbClr val="5C5470"/>
                </a:solidFill>
                <a:latin typeface="Raleway Light" pitchFamily="2" charset="0"/>
              </a:rPr>
              <a:t>London</a:t>
            </a:r>
          </a:p>
          <a:p>
            <a:r>
              <a:rPr lang="en-GB">
                <a:solidFill>
                  <a:srgbClr val="5C5470"/>
                </a:solidFill>
                <a:latin typeface="Raleway Light" pitchFamily="2" charset="0"/>
              </a:rPr>
              <a:t>Metlife went with, Kristina Haddrell moved to</a:t>
            </a:r>
          </a:p>
          <a:p>
            <a:endParaRPr lang="en-GB">
              <a:solidFill>
                <a:srgbClr val="5C5470"/>
              </a:solidFill>
              <a:latin typeface="Raleway Light" pitchFamily="2" charset="0"/>
            </a:endParaRPr>
          </a:p>
        </p:txBody>
      </p:sp>
      <p:pic>
        <p:nvPicPr>
          <p:cNvPr id="6" name="Picture 2" descr="Agent3 – Home">
            <a:extLst>
              <a:ext uri="{FF2B5EF4-FFF2-40B4-BE49-F238E27FC236}">
                <a16:creationId xmlns:a16="http://schemas.microsoft.com/office/drawing/2014/main" id="{2D99F7F2-AC71-434E-A74E-9984F017AFA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601" y="228600"/>
            <a:ext cx="994986" cy="38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3111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646331"/>
          </a:xfrm>
          <a:prstGeom prst="rect">
            <a:avLst/>
          </a:prstGeom>
          <a:noFill/>
        </p:spPr>
        <p:txBody>
          <a:bodyPr wrap="square" rtlCol="0">
            <a:spAutoFit/>
          </a:bodyPr>
          <a:lstStyle/>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96416"/>
            <a:ext cx="9220200" cy="1785104"/>
          </a:xfrm>
          <a:prstGeom prst="rect">
            <a:avLst/>
          </a:prstGeom>
          <a:noFill/>
        </p:spPr>
        <p:txBody>
          <a:bodyPr wrap="square" rtlCol="0">
            <a:spAutoFit/>
          </a:bodyPr>
          <a:lstStyle/>
          <a:p>
            <a:r>
              <a:rPr lang="en-GB" b="1">
                <a:solidFill>
                  <a:srgbClr val="5C5470"/>
                </a:solidFill>
                <a:latin typeface="Raleway Bold" pitchFamily="2" charset="0"/>
              </a:rPr>
              <a:t>Agent 3 </a:t>
            </a:r>
          </a:p>
          <a:p>
            <a:r>
              <a:rPr lang="en-GB">
                <a:solidFill>
                  <a:srgbClr val="5C5470"/>
                </a:solidFill>
                <a:latin typeface="Raleway Light" pitchFamily="2" charset="0"/>
              </a:rPr>
              <a:t>Est – 2013 – part of Next15 digital communications group portfolio </a:t>
            </a:r>
          </a:p>
          <a:p>
            <a:r>
              <a:rPr lang="en-GB">
                <a:solidFill>
                  <a:srgbClr val="5C5470"/>
                </a:solidFill>
                <a:latin typeface="Raleway Light" pitchFamily="2" charset="0"/>
              </a:rPr>
              <a:t>Employees – 120 – 27% 12 month growth</a:t>
            </a:r>
          </a:p>
          <a:p>
            <a:r>
              <a:rPr lang="en-GB">
                <a:solidFill>
                  <a:srgbClr val="5C5470"/>
                </a:solidFill>
                <a:latin typeface="Raleway Light" pitchFamily="2" charset="0"/>
              </a:rPr>
              <a:t>London</a:t>
            </a:r>
          </a:p>
          <a:p>
            <a:r>
              <a:rPr lang="en-GB">
                <a:solidFill>
                  <a:srgbClr val="5C5470"/>
                </a:solidFill>
                <a:latin typeface="Raleway Light" pitchFamily="2" charset="0"/>
              </a:rPr>
              <a:t>Metlife went with, Kristina Haddrell moved to</a:t>
            </a:r>
          </a:p>
          <a:p>
            <a:endParaRPr lang="en-GB">
              <a:solidFill>
                <a:srgbClr val="5C5470"/>
              </a:solidFill>
              <a:latin typeface="Raleway Light" pitchFamily="2" charset="0"/>
            </a:endParaRPr>
          </a:p>
        </p:txBody>
      </p:sp>
      <p:pic>
        <p:nvPicPr>
          <p:cNvPr id="6" name="Picture 2" descr="Agent3 – Home">
            <a:extLst>
              <a:ext uri="{FF2B5EF4-FFF2-40B4-BE49-F238E27FC236}">
                <a16:creationId xmlns:a16="http://schemas.microsoft.com/office/drawing/2014/main" id="{2D99F7F2-AC71-434E-A74E-9984F017AFA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1" y="228600"/>
            <a:ext cx="994986" cy="381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678108F-FEB9-4D6D-9D16-DB04C458D087}"/>
              </a:ext>
            </a:extLst>
          </p:cNvPr>
          <p:cNvPicPr>
            <a:picLocks noChangeAspect="1"/>
          </p:cNvPicPr>
          <p:nvPr/>
        </p:nvPicPr>
        <p:blipFill>
          <a:blip r:embed="rId3"/>
          <a:stretch>
            <a:fillRect/>
          </a:stretch>
        </p:blipFill>
        <p:spPr>
          <a:xfrm>
            <a:off x="685800" y="1658388"/>
            <a:ext cx="4049982" cy="236220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98889403-DF29-40EE-865F-A4EF4719A8A9}"/>
              </a:ext>
            </a:extLst>
          </p:cNvPr>
          <p:cNvPicPr>
            <a:picLocks noChangeAspect="1"/>
          </p:cNvPicPr>
          <p:nvPr/>
        </p:nvPicPr>
        <p:blipFill>
          <a:blip r:embed="rId4"/>
          <a:stretch>
            <a:fillRect/>
          </a:stretch>
        </p:blipFill>
        <p:spPr>
          <a:xfrm>
            <a:off x="264696" y="4179308"/>
            <a:ext cx="4315381" cy="2209800"/>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BDC0C67E-AA70-4CCF-8099-813CFF89756E}"/>
              </a:ext>
            </a:extLst>
          </p:cNvPr>
          <p:cNvPicPr>
            <a:picLocks noChangeAspect="1"/>
          </p:cNvPicPr>
          <p:nvPr/>
        </p:nvPicPr>
        <p:blipFill>
          <a:blip r:embed="rId5"/>
          <a:stretch>
            <a:fillRect/>
          </a:stretch>
        </p:blipFill>
        <p:spPr>
          <a:xfrm>
            <a:off x="9582508" y="2115727"/>
            <a:ext cx="2475607" cy="3687128"/>
          </a:xfrm>
          <a:prstGeom prst="rect">
            <a:avLst/>
          </a:prstGeom>
          <a:ln>
            <a:noFill/>
          </a:ln>
          <a:effectLst>
            <a:outerShdw blurRad="292100" dist="139700" dir="2700000" algn="tl" rotWithShape="0">
              <a:srgbClr val="333333">
                <a:alpha val="65000"/>
              </a:srgbClr>
            </a:outerShdw>
          </a:effectLst>
        </p:spPr>
      </p:pic>
      <p:sp>
        <p:nvSpPr>
          <p:cNvPr id="8" name="Arrow: Right 7">
            <a:extLst>
              <a:ext uri="{FF2B5EF4-FFF2-40B4-BE49-F238E27FC236}">
                <a16:creationId xmlns:a16="http://schemas.microsoft.com/office/drawing/2014/main" id="{28370811-03F6-4340-BB05-C437A3D334F7}"/>
              </a:ext>
            </a:extLst>
          </p:cNvPr>
          <p:cNvSpPr/>
          <p:nvPr/>
        </p:nvSpPr>
        <p:spPr>
          <a:xfrm>
            <a:off x="9430108" y="5432323"/>
            <a:ext cx="304800" cy="265330"/>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99C9A18-CB97-4364-8A31-CE22134BF69C}"/>
              </a:ext>
            </a:extLst>
          </p:cNvPr>
          <p:cNvPicPr>
            <a:picLocks noChangeAspect="1"/>
          </p:cNvPicPr>
          <p:nvPr/>
        </p:nvPicPr>
        <p:blipFill>
          <a:blip r:embed="rId6"/>
          <a:stretch>
            <a:fillRect/>
          </a:stretch>
        </p:blipFill>
        <p:spPr>
          <a:xfrm>
            <a:off x="3235782" y="2494837"/>
            <a:ext cx="5932708" cy="3687128"/>
          </a:xfrm>
          <a:prstGeom prst="rect">
            <a:avLst/>
          </a:prstGeom>
          <a:ln>
            <a:noFill/>
          </a:ln>
          <a:effectLst>
            <a:outerShdw blurRad="292100" dist="139700" dir="2700000" algn="tl" rotWithShape="0">
              <a:srgbClr val="333333">
                <a:alpha val="65000"/>
              </a:srgbClr>
            </a:outerShdw>
          </a:effectLst>
        </p:spPr>
      </p:pic>
      <p:pic>
        <p:nvPicPr>
          <p:cNvPr id="10" name="Picture 2">
            <a:extLst>
              <a:ext uri="{FF2B5EF4-FFF2-40B4-BE49-F238E27FC236}">
                <a16:creationId xmlns:a16="http://schemas.microsoft.com/office/drawing/2014/main" id="{CF3A5001-892F-9819-98BE-3806E1DAAF22}"/>
              </a:ext>
            </a:extLst>
          </p:cNvPr>
          <p:cNvPicPr>
            <a:picLocks noChangeAspect="1"/>
          </p:cNvPicPr>
          <p:nvPr/>
        </p:nvPicPr>
        <p:blipFill>
          <a:blip r:embed="rId7"/>
          <a:stretch>
            <a:fillRect/>
          </a:stretch>
        </p:blipFill>
        <p:spPr>
          <a:xfrm>
            <a:off x="6889296" y="1055145"/>
            <a:ext cx="2773136" cy="39213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50165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92505" y="1850742"/>
            <a:ext cx="11353800" cy="4247317"/>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www.wearetwogether.com</a:t>
            </a:r>
            <a:r>
              <a:rPr lang="en-GB">
                <a:solidFill>
                  <a:srgbClr val="5C5470"/>
                </a:solidFill>
                <a:latin typeface="Raleway Light" pitchFamily="2" charset="0"/>
              </a:rPr>
              <a:t> – “The multi-award winning, global B2B marketing agency with a </a:t>
            </a:r>
            <a:r>
              <a:rPr lang="en-GB" b="1">
                <a:solidFill>
                  <a:srgbClr val="5C5470"/>
                </a:solidFill>
                <a:latin typeface="Raleway Light" pitchFamily="2" charset="0"/>
              </a:rPr>
              <a:t>100% focus on 		                      Technology. </a:t>
            </a:r>
            <a:r>
              <a:rPr lang="en-GB">
                <a:solidFill>
                  <a:srgbClr val="5C5470"/>
                </a:solidFill>
                <a:latin typeface="Raleway Light" pitchFamily="2" charset="0"/>
              </a:rPr>
              <a:t>And the only one able to deliver a total service, fully-integrated, </a:t>
            </a:r>
          </a:p>
          <a:p>
            <a:r>
              <a:rPr lang="en-GB">
                <a:solidFill>
                  <a:srgbClr val="5C5470"/>
                </a:solidFill>
                <a:latin typeface="Raleway Light" pitchFamily="2" charset="0"/>
              </a:rPr>
              <a:t>			       in-house.”</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ABM, Strategy &amp; Planning, Digital</a:t>
            </a:r>
          </a:p>
          <a:p>
            <a:pPr marL="285750" indent="-285750">
              <a:buFont typeface="Arial" panose="020B0604020202020204" pitchFamily="34" charset="0"/>
              <a:buChar char="•"/>
            </a:pPr>
            <a:r>
              <a:rPr lang="en-GB">
                <a:solidFill>
                  <a:srgbClr val="5C5470"/>
                </a:solidFill>
                <a:latin typeface="Raleway Light" pitchFamily="2" charset="0"/>
              </a:rPr>
              <a:t>Manufacturing, Software/SaaS, Technology</a:t>
            </a:r>
          </a:p>
          <a:p>
            <a:pPr marL="285750" indent="-285750">
              <a:buFont typeface="Arial" panose="020B0604020202020204" pitchFamily="34" charset="0"/>
              <a:buChar char="•"/>
            </a:pPr>
            <a:r>
              <a:rPr lang="en-GB">
                <a:solidFill>
                  <a:srgbClr val="5C5470"/>
                </a:solidFill>
                <a:latin typeface="Raleway Light" pitchFamily="2" charset="0"/>
              </a:rPr>
              <a:t>Adobe, ADP, AWS, Dell, Hitachi </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1,390),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4,472),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267),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443)</a:t>
            </a:r>
          </a:p>
          <a:p>
            <a:endParaRPr lang="en-GB">
              <a:solidFill>
                <a:srgbClr val="5C5470"/>
              </a:solidFill>
              <a:latin typeface="Raleway Light" pitchFamily="2" charset="0"/>
            </a:endParaRPr>
          </a:p>
          <a:p>
            <a:r>
              <a:rPr lang="en-GB">
                <a:solidFill>
                  <a:srgbClr val="5C5470"/>
                </a:solidFill>
                <a:latin typeface="Raleway Light" pitchFamily="2" charset="0"/>
              </a:rPr>
              <a:t>Awards – #1 fastest growing B2B agency in B2B agency league table 2021 (credit immersion in B2B tech), 	  2020 B2B Marketing agency of the year</a:t>
            </a:r>
          </a:p>
          <a:p>
            <a:endParaRPr lang="en-GB">
              <a:solidFill>
                <a:srgbClr val="5C5470"/>
              </a:solidFill>
              <a:latin typeface="Raleway Light" pitchFamily="2" charset="0"/>
            </a:endParaRPr>
          </a:p>
          <a:p>
            <a:r>
              <a:rPr lang="en-GB">
                <a:solidFill>
                  <a:srgbClr val="5C5470"/>
                </a:solidFill>
                <a:latin typeface="Raleway Light" pitchFamily="2" charset="0"/>
              </a:rPr>
              <a:t>Content – Podcast (50+ episodes) available on Stitcher, Apple &amp; Spotify. Regular 3 minute read blogs.</a:t>
            </a:r>
          </a:p>
          <a:p>
            <a:pPr marL="285750" indent="-285750">
              <a:buFont typeface="Arial" panose="020B0604020202020204" pitchFamily="34" charset="0"/>
              <a:buChar char="•"/>
            </a:pPr>
            <a:endParaRPr lang="en-GB">
              <a:solidFill>
                <a:srgbClr val="5C5470"/>
              </a:solidFill>
              <a:latin typeface="Raleway Light" pitchFamily="2" charset="0"/>
            </a:endParaRPr>
          </a:p>
        </p:txBody>
      </p:sp>
      <p:sp>
        <p:nvSpPr>
          <p:cNvPr id="4" name="TextBox 3">
            <a:extLst>
              <a:ext uri="{FF2B5EF4-FFF2-40B4-BE49-F238E27FC236}">
                <a16:creationId xmlns:a16="http://schemas.microsoft.com/office/drawing/2014/main" id="{BFCDCC0A-7617-4442-9F24-96A08C9DACE0}"/>
              </a:ext>
            </a:extLst>
          </p:cNvPr>
          <p:cNvSpPr txBox="1"/>
          <p:nvPr/>
        </p:nvSpPr>
        <p:spPr>
          <a:xfrm>
            <a:off x="1371600" y="96416"/>
            <a:ext cx="6705600" cy="1754326"/>
          </a:xfrm>
          <a:prstGeom prst="rect">
            <a:avLst/>
          </a:prstGeom>
          <a:noFill/>
        </p:spPr>
        <p:txBody>
          <a:bodyPr wrap="square" rtlCol="0">
            <a:spAutoFit/>
          </a:bodyPr>
          <a:lstStyle/>
          <a:p>
            <a:r>
              <a:rPr lang="en-GB" b="1">
                <a:solidFill>
                  <a:srgbClr val="5C5470"/>
                </a:solidFill>
                <a:latin typeface="Raleway Bold" pitchFamily="2" charset="0"/>
              </a:rPr>
              <a:t>Twogether </a:t>
            </a:r>
          </a:p>
          <a:p>
            <a:r>
              <a:rPr lang="en-GB">
                <a:solidFill>
                  <a:srgbClr val="5C5470"/>
                </a:solidFill>
                <a:latin typeface="Raleway Light" pitchFamily="2" charset="0"/>
              </a:rPr>
              <a:t>Est – 2014 – part of Next15 portfolio – same as Agent3 </a:t>
            </a:r>
          </a:p>
          <a:p>
            <a:r>
              <a:rPr lang="en-GB">
                <a:solidFill>
                  <a:srgbClr val="5C5470"/>
                </a:solidFill>
                <a:latin typeface="Raleway Light" pitchFamily="2" charset="0"/>
              </a:rPr>
              <a:t>Employees – 172 – 19% 12 month growth</a:t>
            </a:r>
          </a:p>
          <a:p>
            <a:r>
              <a:rPr lang="en-GB">
                <a:solidFill>
                  <a:srgbClr val="5C5470"/>
                </a:solidFill>
                <a:latin typeface="Raleway Light" pitchFamily="2" charset="0"/>
              </a:rPr>
              <a:t>Buckinghamshire</a:t>
            </a:r>
          </a:p>
          <a:p>
            <a:r>
              <a:rPr lang="en-GB">
                <a:solidFill>
                  <a:srgbClr val="5C5470"/>
                </a:solidFill>
                <a:latin typeface="Raleway Light" pitchFamily="2" charset="0"/>
              </a:rPr>
              <a:t>Identified in 2021 brand workshop</a:t>
            </a:r>
          </a:p>
          <a:p>
            <a:endParaRPr lang="en-GB">
              <a:solidFill>
                <a:srgbClr val="5C5470"/>
              </a:solidFill>
              <a:latin typeface="Raleway Light" pitchFamily="2" charset="0"/>
            </a:endParaRPr>
          </a:p>
        </p:txBody>
      </p:sp>
      <p:pic>
        <p:nvPicPr>
          <p:cNvPr id="5" name="Picture 2" descr="Twogether - Home | Facebook">
            <a:extLst>
              <a:ext uri="{FF2B5EF4-FFF2-40B4-BE49-F238E27FC236}">
                <a16:creationId xmlns:a16="http://schemas.microsoft.com/office/drawing/2014/main" id="{5A30F915-B93F-47CA-BB73-9E4AD0AD88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228600"/>
            <a:ext cx="9906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4625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CDCC0A-7617-4442-9F24-96A08C9DACE0}"/>
              </a:ext>
            </a:extLst>
          </p:cNvPr>
          <p:cNvSpPr txBox="1"/>
          <p:nvPr/>
        </p:nvSpPr>
        <p:spPr>
          <a:xfrm>
            <a:off x="1371600" y="96416"/>
            <a:ext cx="6705600" cy="1754326"/>
          </a:xfrm>
          <a:prstGeom prst="rect">
            <a:avLst/>
          </a:prstGeom>
          <a:noFill/>
        </p:spPr>
        <p:txBody>
          <a:bodyPr wrap="square" rtlCol="0">
            <a:spAutoFit/>
          </a:bodyPr>
          <a:lstStyle/>
          <a:p>
            <a:r>
              <a:rPr lang="en-GB" b="1">
                <a:solidFill>
                  <a:srgbClr val="5C5470"/>
                </a:solidFill>
                <a:latin typeface="Raleway Bold" pitchFamily="2" charset="0"/>
              </a:rPr>
              <a:t>Twogether</a:t>
            </a:r>
          </a:p>
          <a:p>
            <a:r>
              <a:rPr lang="en-GB">
                <a:solidFill>
                  <a:srgbClr val="5C5470"/>
                </a:solidFill>
                <a:latin typeface="Raleway Light" pitchFamily="2" charset="0"/>
              </a:rPr>
              <a:t>Est – 2014 – part of Next15 portfolio – same as Agent3 </a:t>
            </a:r>
          </a:p>
          <a:p>
            <a:r>
              <a:rPr lang="en-GB">
                <a:solidFill>
                  <a:srgbClr val="5C5470"/>
                </a:solidFill>
                <a:latin typeface="Raleway Light" pitchFamily="2" charset="0"/>
              </a:rPr>
              <a:t>Employees – 172 – 19% 12 month growth</a:t>
            </a:r>
          </a:p>
          <a:p>
            <a:r>
              <a:rPr lang="en-GB">
                <a:solidFill>
                  <a:srgbClr val="5C5470"/>
                </a:solidFill>
                <a:latin typeface="Raleway Light" pitchFamily="2" charset="0"/>
              </a:rPr>
              <a:t>Buckinghamshire</a:t>
            </a:r>
          </a:p>
          <a:p>
            <a:r>
              <a:rPr lang="en-GB">
                <a:solidFill>
                  <a:srgbClr val="5C5470"/>
                </a:solidFill>
                <a:latin typeface="Raleway Light" pitchFamily="2" charset="0"/>
              </a:rPr>
              <a:t>Identified in 2021 brand workshop</a:t>
            </a:r>
          </a:p>
          <a:p>
            <a:endParaRPr lang="en-GB">
              <a:solidFill>
                <a:srgbClr val="5C5470"/>
              </a:solidFill>
              <a:latin typeface="Raleway Light" pitchFamily="2" charset="0"/>
            </a:endParaRPr>
          </a:p>
        </p:txBody>
      </p:sp>
      <p:pic>
        <p:nvPicPr>
          <p:cNvPr id="5" name="Picture 2" descr="Twogether - Home | Facebook">
            <a:extLst>
              <a:ext uri="{FF2B5EF4-FFF2-40B4-BE49-F238E27FC236}">
                <a16:creationId xmlns:a16="http://schemas.microsoft.com/office/drawing/2014/main" id="{5A30F915-B93F-47CA-BB73-9E4AD0AD88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17C5F89-5B84-427A-A88B-0BF7A8844EBE}"/>
              </a:ext>
            </a:extLst>
          </p:cNvPr>
          <p:cNvPicPr>
            <a:picLocks noChangeAspect="1"/>
          </p:cNvPicPr>
          <p:nvPr/>
        </p:nvPicPr>
        <p:blipFill>
          <a:blip r:embed="rId3"/>
          <a:stretch>
            <a:fillRect/>
          </a:stretch>
        </p:blipFill>
        <p:spPr>
          <a:xfrm>
            <a:off x="5293629" y="1227221"/>
            <a:ext cx="6858892" cy="3533203"/>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9FCDFB5-6577-4517-A760-1C9706B6B115}"/>
              </a:ext>
            </a:extLst>
          </p:cNvPr>
          <p:cNvPicPr>
            <a:picLocks noChangeAspect="1"/>
          </p:cNvPicPr>
          <p:nvPr/>
        </p:nvPicPr>
        <p:blipFill>
          <a:blip r:embed="rId4"/>
          <a:stretch>
            <a:fillRect/>
          </a:stretch>
        </p:blipFill>
        <p:spPr>
          <a:xfrm>
            <a:off x="152400" y="2209800"/>
            <a:ext cx="4988829" cy="412147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9C2154A-4CE6-A965-8281-9AFEBB8CF410}"/>
              </a:ext>
            </a:extLst>
          </p:cNvPr>
          <p:cNvPicPr>
            <a:picLocks noChangeAspect="1"/>
          </p:cNvPicPr>
          <p:nvPr/>
        </p:nvPicPr>
        <p:blipFill>
          <a:blip r:embed="rId5"/>
          <a:stretch>
            <a:fillRect/>
          </a:stretch>
        </p:blipFill>
        <p:spPr>
          <a:xfrm>
            <a:off x="9372600" y="2526400"/>
            <a:ext cx="2483005" cy="34882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55804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204537" y="1600200"/>
            <a:ext cx="11353800" cy="4524315"/>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www.ambitionabm.com</a:t>
            </a:r>
            <a:r>
              <a:rPr lang="en-GB">
                <a:solidFill>
                  <a:srgbClr val="5C5470"/>
                </a:solidFill>
                <a:latin typeface="Raleway Light" pitchFamily="2" charset="0"/>
              </a:rPr>
              <a:t> – “Accelerating the relationships that matter. AmbitionABM is an award-winning pure-play ABM agency. We are experts in the strategy, data deep dives, digital platforms and compelling creative content that are hallmarks of successful ABM campaigns.” </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ABM, Sales Enablement, Content</a:t>
            </a:r>
          </a:p>
          <a:p>
            <a:pPr marL="285750" indent="-285750">
              <a:buFont typeface="Arial" panose="020B0604020202020204" pitchFamily="34" charset="0"/>
              <a:buChar char="•"/>
            </a:pPr>
            <a:r>
              <a:rPr lang="en-GB">
                <a:solidFill>
                  <a:srgbClr val="5C5470"/>
                </a:solidFill>
                <a:latin typeface="Raleway Light" pitchFamily="2" charset="0"/>
              </a:rPr>
              <a:t>Business Intelligence</a:t>
            </a:r>
          </a:p>
          <a:p>
            <a:pPr marL="285750" indent="-285750">
              <a:buFont typeface="Arial" panose="020B0604020202020204" pitchFamily="34" charset="0"/>
              <a:buChar char="•"/>
            </a:pPr>
            <a:r>
              <a:rPr lang="en-GB">
                <a:solidFill>
                  <a:srgbClr val="5C5470"/>
                </a:solidFill>
                <a:latin typeface="Raleway Light" pitchFamily="2" charset="0"/>
              </a:rPr>
              <a:t>Refinitiv </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215),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658),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2), Facebook N/A</a:t>
            </a:r>
          </a:p>
          <a:p>
            <a:endParaRPr lang="en-GB">
              <a:solidFill>
                <a:srgbClr val="5C5470"/>
              </a:solidFill>
              <a:latin typeface="Raleway Light" pitchFamily="2" charset="0"/>
            </a:endParaRPr>
          </a:p>
          <a:p>
            <a:r>
              <a:rPr lang="en-GB">
                <a:solidFill>
                  <a:srgbClr val="5C5470"/>
                </a:solidFill>
                <a:latin typeface="Raleway Light" pitchFamily="2" charset="0"/>
              </a:rPr>
              <a:t>Awards – #1 fastest growing B2B agency in B2B agency league table 2021 (credit immersion in B2B tech),    	  2020 B2B Marketing agency of the year</a:t>
            </a:r>
          </a:p>
          <a:p>
            <a:endParaRPr lang="en-GB">
              <a:solidFill>
                <a:srgbClr val="5C5470"/>
              </a:solidFill>
              <a:latin typeface="Raleway Light" pitchFamily="2" charset="0"/>
            </a:endParaRPr>
          </a:p>
          <a:p>
            <a:r>
              <a:rPr lang="en-GB">
                <a:solidFill>
                  <a:srgbClr val="5C5470"/>
                </a:solidFill>
                <a:latin typeface="Raleway Light" pitchFamily="2" charset="0"/>
              </a:rPr>
              <a:t>Content – Podcast (50+ episodes) available on Stitcher, Apple &amp; Spotify. Regular 3 minute read blogs.</a:t>
            </a:r>
          </a:p>
          <a:p>
            <a:endParaRPr lang="en-GB">
              <a:solidFill>
                <a:srgbClr val="5C5470"/>
              </a:solidFill>
              <a:latin typeface="Raleway Light" pitchFamily="2" charset="0"/>
            </a:endParaRPr>
          </a:p>
          <a:p>
            <a:r>
              <a:rPr lang="en-GB">
                <a:solidFill>
                  <a:srgbClr val="5C5470"/>
                </a:solidFill>
                <a:latin typeface="Raleway Light" pitchFamily="2" charset="0"/>
              </a:rPr>
              <a:t>Search – No paid search – 6 organic clicks pm.</a:t>
            </a:r>
          </a:p>
        </p:txBody>
      </p:sp>
      <p:sp>
        <p:nvSpPr>
          <p:cNvPr id="4" name="TextBox 3">
            <a:extLst>
              <a:ext uri="{FF2B5EF4-FFF2-40B4-BE49-F238E27FC236}">
                <a16:creationId xmlns:a16="http://schemas.microsoft.com/office/drawing/2014/main" id="{BFCDCC0A-7617-4442-9F24-96A08C9DACE0}"/>
              </a:ext>
            </a:extLst>
          </p:cNvPr>
          <p:cNvSpPr txBox="1"/>
          <p:nvPr/>
        </p:nvSpPr>
        <p:spPr>
          <a:xfrm>
            <a:off x="1828800" y="96416"/>
            <a:ext cx="4572000" cy="1754326"/>
          </a:xfrm>
          <a:prstGeom prst="rect">
            <a:avLst/>
          </a:prstGeom>
          <a:noFill/>
        </p:spPr>
        <p:txBody>
          <a:bodyPr wrap="square" rtlCol="0">
            <a:spAutoFit/>
          </a:bodyPr>
          <a:lstStyle/>
          <a:p>
            <a:r>
              <a:rPr lang="en-GB" b="1">
                <a:solidFill>
                  <a:srgbClr val="5C5470"/>
                </a:solidFill>
                <a:latin typeface="Raleway Bold" pitchFamily="2" charset="0"/>
              </a:rPr>
              <a:t>Ambition ABM</a:t>
            </a:r>
          </a:p>
          <a:p>
            <a:r>
              <a:rPr lang="en-GB">
                <a:solidFill>
                  <a:srgbClr val="5C5470"/>
                </a:solidFill>
                <a:latin typeface="Raleway Light" pitchFamily="2" charset="0"/>
              </a:rPr>
              <a:t>Est – 2019</a:t>
            </a:r>
          </a:p>
          <a:p>
            <a:r>
              <a:rPr lang="en-GB">
                <a:solidFill>
                  <a:srgbClr val="5C5470"/>
                </a:solidFill>
                <a:latin typeface="Raleway Light" pitchFamily="2" charset="0"/>
              </a:rPr>
              <a:t>Employees – 4 – 33% 12 month growth</a:t>
            </a:r>
          </a:p>
          <a:p>
            <a:r>
              <a:rPr lang="en-GB">
                <a:solidFill>
                  <a:srgbClr val="5C5470"/>
                </a:solidFill>
                <a:latin typeface="Raleway Light" pitchFamily="2" charset="0"/>
              </a:rPr>
              <a:t>London</a:t>
            </a:r>
          </a:p>
          <a:p>
            <a:r>
              <a:rPr lang="en-GB">
                <a:solidFill>
                  <a:srgbClr val="5C5470"/>
                </a:solidFill>
                <a:latin typeface="Raleway Light" pitchFamily="2" charset="0"/>
              </a:rPr>
              <a:t>New challenger brand</a:t>
            </a:r>
          </a:p>
          <a:p>
            <a:endParaRPr lang="en-GB">
              <a:solidFill>
                <a:srgbClr val="5C5470"/>
              </a:solidFill>
              <a:latin typeface="Raleway Light" pitchFamily="2" charset="0"/>
            </a:endParaRPr>
          </a:p>
        </p:txBody>
      </p:sp>
      <p:pic>
        <p:nvPicPr>
          <p:cNvPr id="6" name="Picture 2">
            <a:extLst>
              <a:ext uri="{FF2B5EF4-FFF2-40B4-BE49-F238E27FC236}">
                <a16:creationId xmlns:a16="http://schemas.microsoft.com/office/drawing/2014/main" id="{118B40DE-B070-46DC-B424-92C0415FCC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537" y="733485"/>
            <a:ext cx="1347537"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2846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646331"/>
          </a:xfrm>
          <a:prstGeom prst="rect">
            <a:avLst/>
          </a:prstGeom>
          <a:noFill/>
        </p:spPr>
        <p:txBody>
          <a:bodyPr wrap="square" rtlCol="0">
            <a:spAutoFit/>
          </a:bodyPr>
          <a:lstStyle/>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828800" y="96416"/>
            <a:ext cx="4572000" cy="1754326"/>
          </a:xfrm>
          <a:prstGeom prst="rect">
            <a:avLst/>
          </a:prstGeom>
          <a:noFill/>
        </p:spPr>
        <p:txBody>
          <a:bodyPr wrap="square" rtlCol="0">
            <a:spAutoFit/>
          </a:bodyPr>
          <a:lstStyle/>
          <a:p>
            <a:r>
              <a:rPr lang="en-GB" b="1">
                <a:solidFill>
                  <a:srgbClr val="5C5470"/>
                </a:solidFill>
                <a:latin typeface="Raleway Bold" pitchFamily="2" charset="0"/>
              </a:rPr>
              <a:t>Ambition ABM</a:t>
            </a:r>
          </a:p>
          <a:p>
            <a:r>
              <a:rPr lang="en-GB">
                <a:solidFill>
                  <a:schemeClr val="tx1">
                    <a:lumMod val="65000"/>
                    <a:lumOff val="35000"/>
                  </a:schemeClr>
                </a:solidFill>
                <a:latin typeface="Raleway Light" pitchFamily="2" charset="0"/>
              </a:rPr>
              <a:t>Est – 2019</a:t>
            </a:r>
          </a:p>
          <a:p>
            <a:r>
              <a:rPr lang="en-GB">
                <a:solidFill>
                  <a:schemeClr val="tx1">
                    <a:lumMod val="65000"/>
                    <a:lumOff val="35000"/>
                  </a:schemeClr>
                </a:solidFill>
                <a:latin typeface="Raleway Light" pitchFamily="2" charset="0"/>
              </a:rPr>
              <a:t>Employees – 4 – </a:t>
            </a:r>
            <a:r>
              <a:rPr lang="en-GB">
                <a:solidFill>
                  <a:srgbClr val="00B050"/>
                </a:solidFill>
                <a:latin typeface="Raleway Light" pitchFamily="2" charset="0"/>
              </a:rPr>
              <a:t>33%</a:t>
            </a:r>
            <a:r>
              <a:rPr lang="en-GB">
                <a:latin typeface="Raleway Light" pitchFamily="2" charset="0"/>
              </a:rPr>
              <a:t> </a:t>
            </a:r>
            <a:r>
              <a:rPr lang="en-GB">
                <a:solidFill>
                  <a:schemeClr val="tx1">
                    <a:lumMod val="65000"/>
                    <a:lumOff val="35000"/>
                  </a:schemeClr>
                </a:solidFill>
                <a:latin typeface="Raleway Light" pitchFamily="2" charset="0"/>
              </a:rPr>
              <a:t>12 month growth</a:t>
            </a:r>
          </a:p>
          <a:p>
            <a:r>
              <a:rPr lang="en-GB">
                <a:solidFill>
                  <a:schemeClr val="tx1">
                    <a:lumMod val="65000"/>
                    <a:lumOff val="35000"/>
                  </a:schemeClr>
                </a:solidFill>
                <a:latin typeface="Raleway Light" pitchFamily="2" charset="0"/>
              </a:rPr>
              <a:t>London</a:t>
            </a:r>
          </a:p>
          <a:p>
            <a:r>
              <a:rPr lang="en-GB">
                <a:solidFill>
                  <a:srgbClr val="00B050"/>
                </a:solidFill>
                <a:latin typeface="Raleway Light" pitchFamily="2" charset="0"/>
              </a:rPr>
              <a:t>New challenger brand</a:t>
            </a:r>
          </a:p>
          <a:p>
            <a:endParaRPr lang="en-GB">
              <a:latin typeface="Raleway Light" pitchFamily="2" charset="0"/>
            </a:endParaRPr>
          </a:p>
        </p:txBody>
      </p:sp>
      <p:pic>
        <p:nvPicPr>
          <p:cNvPr id="2" name="Picture 1">
            <a:extLst>
              <a:ext uri="{FF2B5EF4-FFF2-40B4-BE49-F238E27FC236}">
                <a16:creationId xmlns:a16="http://schemas.microsoft.com/office/drawing/2014/main" id="{81094FC5-F202-4BFC-8CA1-E4398EE4D46B}"/>
              </a:ext>
            </a:extLst>
          </p:cNvPr>
          <p:cNvPicPr>
            <a:picLocks noChangeAspect="1"/>
          </p:cNvPicPr>
          <p:nvPr/>
        </p:nvPicPr>
        <p:blipFill>
          <a:blip r:embed="rId2"/>
          <a:stretch>
            <a:fillRect/>
          </a:stretch>
        </p:blipFill>
        <p:spPr>
          <a:xfrm>
            <a:off x="4446021" y="1850742"/>
            <a:ext cx="6962274" cy="4127035"/>
          </a:xfrm>
          <a:prstGeom prst="rect">
            <a:avLst/>
          </a:prstGeom>
        </p:spPr>
      </p:pic>
      <p:pic>
        <p:nvPicPr>
          <p:cNvPr id="5" name="Picture 4">
            <a:extLst>
              <a:ext uri="{FF2B5EF4-FFF2-40B4-BE49-F238E27FC236}">
                <a16:creationId xmlns:a16="http://schemas.microsoft.com/office/drawing/2014/main" id="{83407DFE-540D-436D-B98F-816FB6CEFCCF}"/>
              </a:ext>
            </a:extLst>
          </p:cNvPr>
          <p:cNvPicPr>
            <a:picLocks noChangeAspect="1"/>
          </p:cNvPicPr>
          <p:nvPr/>
        </p:nvPicPr>
        <p:blipFill>
          <a:blip r:embed="rId3"/>
          <a:stretch>
            <a:fillRect/>
          </a:stretch>
        </p:blipFill>
        <p:spPr>
          <a:xfrm>
            <a:off x="685800" y="1575179"/>
            <a:ext cx="3384018" cy="4698620"/>
          </a:xfrm>
          <a:prstGeom prst="rect">
            <a:avLst/>
          </a:prstGeom>
          <a:ln>
            <a:noFill/>
          </a:ln>
          <a:effectLst>
            <a:outerShdw blurRad="292100" dist="139700" dir="2700000" algn="tl" rotWithShape="0">
              <a:srgbClr val="333333">
                <a:alpha val="65000"/>
              </a:srgbClr>
            </a:outerShdw>
          </a:effectLst>
        </p:spPr>
      </p:pic>
      <p:pic>
        <p:nvPicPr>
          <p:cNvPr id="7" name="Picture 2">
            <a:extLst>
              <a:ext uri="{FF2B5EF4-FFF2-40B4-BE49-F238E27FC236}">
                <a16:creationId xmlns:a16="http://schemas.microsoft.com/office/drawing/2014/main" id="{1E7FE00B-00A2-A958-2E02-77A1A7CAFC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537" y="733485"/>
            <a:ext cx="1347537"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3792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228600" y="1763918"/>
            <a:ext cx="11353800" cy="4801314"/>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www.punchabm.com</a:t>
            </a:r>
            <a:r>
              <a:rPr lang="en-GB">
                <a:solidFill>
                  <a:srgbClr val="5C5470"/>
                </a:solidFill>
                <a:latin typeface="Raleway Light" pitchFamily="2" charset="0"/>
              </a:rPr>
              <a:t> – “B2B marketing agency obsessed with growth”</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ABM, Video, Content &amp; Creative</a:t>
            </a:r>
          </a:p>
          <a:p>
            <a:pPr marL="285750" indent="-285750">
              <a:buFont typeface="Arial" panose="020B0604020202020204" pitchFamily="34" charset="0"/>
              <a:buChar char="•"/>
            </a:pPr>
            <a:r>
              <a:rPr lang="en-GB">
                <a:solidFill>
                  <a:srgbClr val="5C5470"/>
                </a:solidFill>
                <a:latin typeface="Raleway Light" pitchFamily="2" charset="0"/>
              </a:rPr>
              <a:t>Professional Services, Software/SaaS, Technology</a:t>
            </a:r>
          </a:p>
          <a:p>
            <a:pPr marL="285750" indent="-285750">
              <a:buFont typeface="Arial" panose="020B0604020202020204" pitchFamily="34" charset="0"/>
              <a:buChar char="•"/>
            </a:pPr>
            <a:r>
              <a:rPr lang="en-GB">
                <a:solidFill>
                  <a:srgbClr val="5C5470"/>
                </a:solidFill>
                <a:latin typeface="Raleway Light" pitchFamily="2" charset="0"/>
              </a:rPr>
              <a:t>Sage, Zendesk, Pitney Bowes </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1,262)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(f 2,786),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541)</a:t>
            </a:r>
          </a:p>
          <a:p>
            <a:endParaRPr lang="en-GB">
              <a:solidFill>
                <a:srgbClr val="5C5470"/>
              </a:solidFill>
              <a:latin typeface="Raleway Light" pitchFamily="2" charset="0"/>
            </a:endParaRPr>
          </a:p>
          <a:p>
            <a:r>
              <a:rPr lang="en-GB">
                <a:solidFill>
                  <a:srgbClr val="5C5470"/>
                </a:solidFill>
                <a:latin typeface="Raleway Light" pitchFamily="2" charset="0"/>
              </a:rPr>
              <a:t>Awards – #1 fastest growing B2B agency in B2B agency league table 2021 (credit immersion in B2B tech),  	  2020 B2B Marketing agency of the year</a:t>
            </a:r>
          </a:p>
          <a:p>
            <a:endParaRPr lang="en-GB">
              <a:solidFill>
                <a:srgbClr val="5C5470"/>
              </a:solidFill>
              <a:latin typeface="Raleway Light" pitchFamily="2" charset="0"/>
            </a:endParaRPr>
          </a:p>
          <a:p>
            <a:r>
              <a:rPr lang="en-GB">
                <a:solidFill>
                  <a:srgbClr val="5C5470"/>
                </a:solidFill>
                <a:latin typeface="Raleway Light" pitchFamily="2" charset="0"/>
              </a:rPr>
              <a:t>Content – Infrequent website content in form of blogs – focused on ABM &amp; B2B with occasional team 	 	   update.</a:t>
            </a:r>
          </a:p>
          <a:p>
            <a:endParaRPr lang="en-GB">
              <a:solidFill>
                <a:srgbClr val="5C5470"/>
              </a:solidFill>
              <a:latin typeface="Raleway Light" pitchFamily="2" charset="0"/>
            </a:endParaRPr>
          </a:p>
          <a:p>
            <a:r>
              <a:rPr lang="en-GB">
                <a:solidFill>
                  <a:srgbClr val="5C5470"/>
                </a:solidFill>
                <a:latin typeface="Raleway Light" pitchFamily="2" charset="0"/>
              </a:rPr>
              <a:t>Search – No paid search – 150 organic clicks pm.</a:t>
            </a:r>
          </a:p>
          <a:p>
            <a:endParaRPr lang="en-GB">
              <a:solidFill>
                <a:srgbClr val="5C5470"/>
              </a:solidFill>
              <a:latin typeface="Raleway Light" pitchFamily="2" charset="0"/>
            </a:endParaRPr>
          </a:p>
          <a:p>
            <a:pPr marL="285750" indent="-285750">
              <a:buFont typeface="Arial" panose="020B0604020202020204" pitchFamily="34" charset="0"/>
              <a:buChar char="•"/>
            </a:pPr>
            <a:endParaRPr lang="en-GB">
              <a:solidFill>
                <a:srgbClr val="5C5470"/>
              </a:solidFill>
              <a:latin typeface="Raleway Light" pitchFamily="2" charset="0"/>
            </a:endParaRPr>
          </a:p>
        </p:txBody>
      </p:sp>
      <p:sp>
        <p:nvSpPr>
          <p:cNvPr id="4" name="TextBox 3">
            <a:extLst>
              <a:ext uri="{FF2B5EF4-FFF2-40B4-BE49-F238E27FC236}">
                <a16:creationId xmlns:a16="http://schemas.microsoft.com/office/drawing/2014/main" id="{BFCDCC0A-7617-4442-9F24-96A08C9DACE0}"/>
              </a:ext>
            </a:extLst>
          </p:cNvPr>
          <p:cNvSpPr txBox="1"/>
          <p:nvPr/>
        </p:nvSpPr>
        <p:spPr>
          <a:xfrm>
            <a:off x="1752600" y="96416"/>
            <a:ext cx="8610600" cy="1754326"/>
          </a:xfrm>
          <a:prstGeom prst="rect">
            <a:avLst/>
          </a:prstGeom>
          <a:noFill/>
        </p:spPr>
        <p:txBody>
          <a:bodyPr wrap="square" rtlCol="0">
            <a:spAutoFit/>
          </a:bodyPr>
          <a:lstStyle/>
          <a:p>
            <a:r>
              <a:rPr lang="en-GB" b="1">
                <a:solidFill>
                  <a:srgbClr val="5C5470"/>
                </a:solidFill>
                <a:latin typeface="Raleway Bold" pitchFamily="2" charset="0"/>
              </a:rPr>
              <a:t>Punch </a:t>
            </a:r>
          </a:p>
          <a:p>
            <a:r>
              <a:rPr lang="en-GB">
                <a:solidFill>
                  <a:srgbClr val="5C5470"/>
                </a:solidFill>
                <a:latin typeface="Raleway Light" pitchFamily="2" charset="0"/>
              </a:rPr>
              <a:t>Est – 2014</a:t>
            </a:r>
          </a:p>
          <a:p>
            <a:r>
              <a:rPr lang="en-GB">
                <a:solidFill>
                  <a:srgbClr val="5C5470"/>
                </a:solidFill>
                <a:latin typeface="Raleway Light" pitchFamily="2" charset="0"/>
              </a:rPr>
              <a:t>Employees – 56 – 5% 12 month growth</a:t>
            </a:r>
          </a:p>
          <a:p>
            <a:r>
              <a:rPr lang="en-GB">
                <a:solidFill>
                  <a:srgbClr val="5C5470"/>
                </a:solidFill>
                <a:latin typeface="Raleway Light" pitchFamily="2" charset="0"/>
              </a:rPr>
              <a:t>London/Dubai</a:t>
            </a:r>
          </a:p>
          <a:p>
            <a:r>
              <a:rPr lang="en-GB">
                <a:solidFill>
                  <a:srgbClr val="5C5470"/>
                </a:solidFill>
                <a:latin typeface="Raleway Light" pitchFamily="2" charset="0"/>
              </a:rPr>
              <a:t>Identified in 2021 brand workshop – Hollie Ingram/Olga moved to </a:t>
            </a:r>
          </a:p>
          <a:p>
            <a:endParaRPr lang="en-GB">
              <a:solidFill>
                <a:srgbClr val="5C5470"/>
              </a:solidFill>
              <a:latin typeface="Raleway Light" pitchFamily="2" charset="0"/>
            </a:endParaRPr>
          </a:p>
        </p:txBody>
      </p:sp>
      <p:pic>
        <p:nvPicPr>
          <p:cNvPr id="6" name="Picture 2" descr="Punch! ABM Agency | Vidyard Partner">
            <a:extLst>
              <a:ext uri="{FF2B5EF4-FFF2-40B4-BE49-F238E27FC236}">
                <a16:creationId xmlns:a16="http://schemas.microsoft.com/office/drawing/2014/main" id="{405A4114-9330-44A7-83B5-45FFEF5AA22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0" y="304800"/>
            <a:ext cx="1285875" cy="34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0370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646331"/>
          </a:xfrm>
          <a:prstGeom prst="rect">
            <a:avLst/>
          </a:prstGeom>
          <a:noFill/>
        </p:spPr>
        <p:txBody>
          <a:bodyPr wrap="square" rtlCol="0">
            <a:spAutoFit/>
          </a:bodyPr>
          <a:lstStyle/>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752600" y="96416"/>
            <a:ext cx="8610600" cy="1754326"/>
          </a:xfrm>
          <a:prstGeom prst="rect">
            <a:avLst/>
          </a:prstGeom>
          <a:noFill/>
        </p:spPr>
        <p:txBody>
          <a:bodyPr wrap="square" rtlCol="0">
            <a:spAutoFit/>
          </a:bodyPr>
          <a:lstStyle/>
          <a:p>
            <a:r>
              <a:rPr lang="en-GB">
                <a:solidFill>
                  <a:srgbClr val="5C5470"/>
                </a:solidFill>
                <a:latin typeface="Raleway Bold" pitchFamily="2" charset="0"/>
              </a:rPr>
              <a:t>Punch </a:t>
            </a:r>
          </a:p>
          <a:p>
            <a:r>
              <a:rPr lang="en-GB">
                <a:solidFill>
                  <a:srgbClr val="5C5470"/>
                </a:solidFill>
                <a:latin typeface="Raleway Light" pitchFamily="2" charset="0"/>
              </a:rPr>
              <a:t>Est – 2014</a:t>
            </a:r>
          </a:p>
          <a:p>
            <a:r>
              <a:rPr lang="en-GB">
                <a:solidFill>
                  <a:srgbClr val="5C5470"/>
                </a:solidFill>
                <a:latin typeface="Raleway Light" pitchFamily="2" charset="0"/>
              </a:rPr>
              <a:t>Employees – 56 – 5% 12 month growth</a:t>
            </a:r>
          </a:p>
          <a:p>
            <a:r>
              <a:rPr lang="en-GB">
                <a:solidFill>
                  <a:srgbClr val="5C5470"/>
                </a:solidFill>
                <a:latin typeface="Raleway Light" pitchFamily="2" charset="0"/>
              </a:rPr>
              <a:t>London/Dubai</a:t>
            </a:r>
          </a:p>
          <a:p>
            <a:r>
              <a:rPr lang="en-GB">
                <a:solidFill>
                  <a:srgbClr val="5C5470"/>
                </a:solidFill>
                <a:latin typeface="Raleway Light" pitchFamily="2" charset="0"/>
              </a:rPr>
              <a:t>Identified in 2021 brand workshop – Hollie Ingram/Olga moved to </a:t>
            </a:r>
          </a:p>
          <a:p>
            <a:endParaRPr lang="en-GB">
              <a:solidFill>
                <a:srgbClr val="5C5470"/>
              </a:solidFill>
              <a:latin typeface="Raleway Light" pitchFamily="2" charset="0"/>
            </a:endParaRPr>
          </a:p>
        </p:txBody>
      </p:sp>
      <p:pic>
        <p:nvPicPr>
          <p:cNvPr id="6" name="Picture 2" descr="Punch! ABM Agency | Vidyard Partner">
            <a:extLst>
              <a:ext uri="{FF2B5EF4-FFF2-40B4-BE49-F238E27FC236}">
                <a16:creationId xmlns:a16="http://schemas.microsoft.com/office/drawing/2014/main" id="{405A4114-9330-44A7-83B5-45FFEF5AA2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04800"/>
            <a:ext cx="1285875" cy="34987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EA3978B-35C1-4501-A55D-2D24DCB6D683}"/>
              </a:ext>
            </a:extLst>
          </p:cNvPr>
          <p:cNvPicPr>
            <a:picLocks noChangeAspect="1"/>
          </p:cNvPicPr>
          <p:nvPr/>
        </p:nvPicPr>
        <p:blipFill>
          <a:blip r:embed="rId3"/>
          <a:stretch>
            <a:fillRect/>
          </a:stretch>
        </p:blipFill>
        <p:spPr>
          <a:xfrm>
            <a:off x="7197208" y="1662743"/>
            <a:ext cx="4547117" cy="285455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DCD8626-4591-463F-AE7A-0F4C26D86CF9}"/>
              </a:ext>
            </a:extLst>
          </p:cNvPr>
          <p:cNvPicPr>
            <a:picLocks noChangeAspect="1"/>
          </p:cNvPicPr>
          <p:nvPr/>
        </p:nvPicPr>
        <p:blipFill>
          <a:blip r:embed="rId4"/>
          <a:stretch>
            <a:fillRect/>
          </a:stretch>
        </p:blipFill>
        <p:spPr>
          <a:xfrm>
            <a:off x="4814886" y="4098723"/>
            <a:ext cx="5029200" cy="219306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7E003BCE-6D5E-449C-80EA-6CA1D5A8C260}"/>
              </a:ext>
            </a:extLst>
          </p:cNvPr>
          <p:cNvPicPr>
            <a:picLocks noChangeAspect="1"/>
          </p:cNvPicPr>
          <p:nvPr/>
        </p:nvPicPr>
        <p:blipFill>
          <a:blip r:embed="rId5"/>
          <a:stretch>
            <a:fillRect/>
          </a:stretch>
        </p:blipFill>
        <p:spPr>
          <a:xfrm>
            <a:off x="457201" y="2895600"/>
            <a:ext cx="4190999" cy="3404138"/>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1049D848-4244-433D-A709-88FEDE480B9E}"/>
              </a:ext>
            </a:extLst>
          </p:cNvPr>
          <p:cNvPicPr>
            <a:picLocks noChangeAspect="1"/>
          </p:cNvPicPr>
          <p:nvPr/>
        </p:nvPicPr>
        <p:blipFill>
          <a:blip r:embed="rId6"/>
          <a:stretch>
            <a:fillRect/>
          </a:stretch>
        </p:blipFill>
        <p:spPr>
          <a:xfrm>
            <a:off x="3609543" y="1949934"/>
            <a:ext cx="3429000" cy="16698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289385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304800" y="1676400"/>
            <a:ext cx="11353800" cy="4801314"/>
          </a:xfrm>
          <a:prstGeom prst="rect">
            <a:avLst/>
          </a:prstGeom>
          <a:noFill/>
        </p:spPr>
        <p:txBody>
          <a:bodyPr wrap="square" rtlCol="0">
            <a:spAutoFit/>
          </a:bodyPr>
          <a:lstStyle/>
          <a:p>
            <a:r>
              <a:rPr lang="en-GB">
                <a:solidFill>
                  <a:srgbClr val="5C5470"/>
                </a:solidFill>
                <a:latin typeface="Raleway Light" pitchFamily="2" charset="0"/>
                <a:hlinkClick r:id="rId2">
                  <a:extLst>
                    <a:ext uri="{A12FA001-AC4F-418D-AE19-62706E023703}">
                      <ahyp:hlinkClr xmlns:ahyp="http://schemas.microsoft.com/office/drawing/2018/hyperlinkcolor" val="tx"/>
                    </a:ext>
                  </a:extLst>
                </a:hlinkClick>
              </a:rPr>
              <a:t>www.trueagency.com</a:t>
            </a:r>
            <a:r>
              <a:rPr lang="en-GB">
                <a:solidFill>
                  <a:srgbClr val="5C5470"/>
                </a:solidFill>
                <a:latin typeface="Raleway Light" pitchFamily="2" charset="0"/>
              </a:rPr>
              <a:t> – “Make it memorable, Award Winning creativity &amp; media powered by next generation audience intelligence”</a:t>
            </a:r>
          </a:p>
          <a:p>
            <a:endParaRPr lang="en-GB">
              <a:solidFill>
                <a:srgbClr val="5C5470"/>
              </a:solidFill>
              <a:latin typeface="Raleway Light" pitchFamily="2" charset="0"/>
            </a:endParaRPr>
          </a:p>
          <a:p>
            <a:pPr marL="285750" indent="-285750">
              <a:buFont typeface="Arial" panose="020B0604020202020204" pitchFamily="34" charset="0"/>
              <a:buChar char="•"/>
            </a:pPr>
            <a:r>
              <a:rPr lang="en-GB">
                <a:solidFill>
                  <a:srgbClr val="5C5470"/>
                </a:solidFill>
                <a:latin typeface="Raleway Light" pitchFamily="2" charset="0"/>
              </a:rPr>
              <a:t>Brand Strategy, Content &amp; Creative, Media &amp; Advertising</a:t>
            </a:r>
          </a:p>
          <a:p>
            <a:pPr marL="285750" indent="-285750">
              <a:buFont typeface="Arial" panose="020B0604020202020204" pitchFamily="34" charset="0"/>
              <a:buChar char="•"/>
            </a:pPr>
            <a:r>
              <a:rPr lang="en-GB">
                <a:solidFill>
                  <a:srgbClr val="5C5470"/>
                </a:solidFill>
                <a:latin typeface="Raleway Light" pitchFamily="2" charset="0"/>
              </a:rPr>
              <a:t>Professional Services, Software/SaaS, Technology</a:t>
            </a:r>
          </a:p>
          <a:p>
            <a:pPr marL="285750" indent="-285750">
              <a:buFont typeface="Arial" panose="020B0604020202020204" pitchFamily="34" charset="0"/>
              <a:buChar char="•"/>
            </a:pPr>
            <a:r>
              <a:rPr lang="en-GB">
                <a:solidFill>
                  <a:srgbClr val="5C5470"/>
                </a:solidFill>
                <a:latin typeface="Raleway Light" pitchFamily="2" charset="0"/>
              </a:rPr>
              <a:t>Kaspersky, HP, Micro Focus, Cisco, OKI, Yell, EY</a:t>
            </a:r>
          </a:p>
          <a:p>
            <a:pPr marL="285750" indent="-285750">
              <a:buFont typeface="Arial" panose="020B0604020202020204" pitchFamily="34" charset="0"/>
              <a:buChar char="•"/>
            </a:pPr>
            <a:endParaRPr lang="en-GB">
              <a:solidFill>
                <a:srgbClr val="5C5470"/>
              </a:solidFill>
              <a:latin typeface="Raleway Light" pitchFamily="2" charset="0"/>
            </a:endParaRPr>
          </a:p>
          <a:p>
            <a:r>
              <a:rPr lang="en-GB">
                <a:solidFill>
                  <a:srgbClr val="5C5470"/>
                </a:solidFill>
                <a:latin typeface="Raleway Light" pitchFamily="2" charset="0"/>
              </a:rPr>
              <a:t>Socials – </a:t>
            </a:r>
            <a:r>
              <a:rPr lang="en-GB">
                <a:solidFill>
                  <a:srgbClr val="5C5470"/>
                </a:solidFill>
                <a:latin typeface="Raleway Light" pitchFamily="2" charset="0"/>
                <a:hlinkClick r:id="rId3">
                  <a:extLst>
                    <a:ext uri="{A12FA001-AC4F-418D-AE19-62706E023703}">
                      <ahyp:hlinkClr xmlns:ahyp="http://schemas.microsoft.com/office/drawing/2018/hyperlinkcolor" val="tx"/>
                    </a:ext>
                  </a:extLst>
                </a:hlinkClick>
              </a:rPr>
              <a:t>Twitter</a:t>
            </a:r>
            <a:r>
              <a:rPr lang="en-GB">
                <a:solidFill>
                  <a:srgbClr val="5C5470"/>
                </a:solidFill>
                <a:latin typeface="Raleway Light" pitchFamily="2" charset="0"/>
              </a:rPr>
              <a:t> (f 1,011), </a:t>
            </a:r>
            <a:r>
              <a:rPr lang="en-GB">
                <a:solidFill>
                  <a:srgbClr val="5C5470"/>
                </a:solidFill>
                <a:latin typeface="Raleway Light" pitchFamily="2" charset="0"/>
                <a:hlinkClick r:id="rId4">
                  <a:extLst>
                    <a:ext uri="{A12FA001-AC4F-418D-AE19-62706E023703}">
                      <ahyp:hlinkClr xmlns:ahyp="http://schemas.microsoft.com/office/drawing/2018/hyperlinkcolor" val="tx"/>
                    </a:ext>
                  </a:extLst>
                </a:hlinkClick>
              </a:rPr>
              <a:t>LinkedIn</a:t>
            </a:r>
            <a:r>
              <a:rPr lang="en-GB">
                <a:solidFill>
                  <a:srgbClr val="5C5470"/>
                </a:solidFill>
                <a:latin typeface="Raleway Light" pitchFamily="2" charset="0"/>
              </a:rPr>
              <a:t> (1,204), </a:t>
            </a:r>
            <a:r>
              <a:rPr lang="en-GB">
                <a:solidFill>
                  <a:srgbClr val="5C5470"/>
                </a:solidFill>
                <a:latin typeface="Raleway Light" pitchFamily="2" charset="0"/>
                <a:hlinkClick r:id="rId5">
                  <a:extLst>
                    <a:ext uri="{A12FA001-AC4F-418D-AE19-62706E023703}">
                      <ahyp:hlinkClr xmlns:ahyp="http://schemas.microsoft.com/office/drawing/2018/hyperlinkcolor" val="tx"/>
                    </a:ext>
                  </a:extLst>
                </a:hlinkClick>
              </a:rPr>
              <a:t>Instagram</a:t>
            </a:r>
            <a:r>
              <a:rPr lang="en-GB">
                <a:solidFill>
                  <a:srgbClr val="5C5470"/>
                </a:solidFill>
                <a:latin typeface="Raleway Light" pitchFamily="2" charset="0"/>
              </a:rPr>
              <a:t> (f 1,479), </a:t>
            </a:r>
            <a:r>
              <a:rPr lang="en-GB">
                <a:solidFill>
                  <a:srgbClr val="5C5470"/>
                </a:solidFill>
                <a:latin typeface="Raleway Light" pitchFamily="2" charset="0"/>
                <a:hlinkClick r:id="rId6">
                  <a:extLst>
                    <a:ext uri="{A12FA001-AC4F-418D-AE19-62706E023703}">
                      <ahyp:hlinkClr xmlns:ahyp="http://schemas.microsoft.com/office/drawing/2018/hyperlinkcolor" val="tx"/>
                    </a:ext>
                  </a:extLst>
                </a:hlinkClick>
              </a:rPr>
              <a:t>Facebook</a:t>
            </a:r>
            <a:r>
              <a:rPr lang="en-GB">
                <a:solidFill>
                  <a:srgbClr val="5C5470"/>
                </a:solidFill>
                <a:latin typeface="Raleway Light" pitchFamily="2" charset="0"/>
              </a:rPr>
              <a:t> (f 171)</a:t>
            </a:r>
          </a:p>
          <a:p>
            <a:endParaRPr lang="en-GB">
              <a:solidFill>
                <a:srgbClr val="5C5470"/>
              </a:solidFill>
              <a:latin typeface="Raleway Light" pitchFamily="2" charset="0"/>
            </a:endParaRPr>
          </a:p>
          <a:p>
            <a:r>
              <a:rPr lang="en-GB">
                <a:solidFill>
                  <a:srgbClr val="5C5470"/>
                </a:solidFill>
                <a:latin typeface="Raleway Light" pitchFamily="2" charset="0"/>
              </a:rPr>
              <a:t>Awards – ANA Global B2B creative agency of the year, Grand Prix Winner B2B Marketing Awards – The</a:t>
            </a:r>
          </a:p>
          <a:p>
            <a:r>
              <a:rPr lang="en-GB">
                <a:solidFill>
                  <a:srgbClr val="5C5470"/>
                </a:solidFill>
                <a:latin typeface="Raleway Light" pitchFamily="2" charset="0"/>
              </a:rPr>
              <a:t>	  Drum Awards Best B2B content campaign, Best social media campaign, Best Brand campaign,</a:t>
            </a:r>
          </a:p>
          <a:p>
            <a:r>
              <a:rPr lang="en-GB">
                <a:solidFill>
                  <a:srgbClr val="5C5470"/>
                </a:solidFill>
                <a:latin typeface="Raleway Light" pitchFamily="2" charset="0"/>
              </a:rPr>
              <a:t>	  Best B2B2C campaign and Marketing Week B2B Sector Masters</a:t>
            </a:r>
          </a:p>
          <a:p>
            <a:endParaRPr lang="en-GB">
              <a:solidFill>
                <a:srgbClr val="5C5470"/>
              </a:solidFill>
              <a:latin typeface="Raleway Light" pitchFamily="2" charset="0"/>
            </a:endParaRPr>
          </a:p>
          <a:p>
            <a:r>
              <a:rPr lang="en-GB">
                <a:solidFill>
                  <a:srgbClr val="5C5470"/>
                </a:solidFill>
                <a:latin typeface="Raleway Light" pitchFamily="2" charset="0"/>
              </a:rPr>
              <a:t>Content – Infrequent website content in form of blogs – focused on ABM &amp; B2B with occasional team</a:t>
            </a:r>
          </a:p>
          <a:p>
            <a:r>
              <a:rPr lang="en-GB">
                <a:solidFill>
                  <a:srgbClr val="5C5470"/>
                </a:solidFill>
                <a:latin typeface="Raleway Light" pitchFamily="2" charset="0"/>
              </a:rPr>
              <a:t>	   update.</a:t>
            </a:r>
          </a:p>
          <a:p>
            <a:endParaRPr lang="en-GB">
              <a:solidFill>
                <a:srgbClr val="5C5470"/>
              </a:solidFill>
              <a:latin typeface="Raleway Light" pitchFamily="2" charset="0"/>
            </a:endParaRPr>
          </a:p>
          <a:p>
            <a:r>
              <a:rPr lang="en-GB">
                <a:solidFill>
                  <a:srgbClr val="5C5470"/>
                </a:solidFill>
                <a:latin typeface="Raleway Light" pitchFamily="2" charset="0"/>
              </a:rPr>
              <a:t>Search – No paid search – 167 organic clicks pm.</a:t>
            </a:r>
          </a:p>
        </p:txBody>
      </p:sp>
      <p:sp>
        <p:nvSpPr>
          <p:cNvPr id="4" name="TextBox 3">
            <a:extLst>
              <a:ext uri="{FF2B5EF4-FFF2-40B4-BE49-F238E27FC236}">
                <a16:creationId xmlns:a16="http://schemas.microsoft.com/office/drawing/2014/main" id="{BFCDCC0A-7617-4442-9F24-96A08C9DACE0}"/>
              </a:ext>
            </a:extLst>
          </p:cNvPr>
          <p:cNvSpPr txBox="1"/>
          <p:nvPr/>
        </p:nvSpPr>
        <p:spPr>
          <a:xfrm>
            <a:off x="1752600" y="96416"/>
            <a:ext cx="8610600" cy="1754326"/>
          </a:xfrm>
          <a:prstGeom prst="rect">
            <a:avLst/>
          </a:prstGeom>
          <a:noFill/>
        </p:spPr>
        <p:txBody>
          <a:bodyPr wrap="square" rtlCol="0">
            <a:spAutoFit/>
          </a:bodyPr>
          <a:lstStyle/>
          <a:p>
            <a:r>
              <a:rPr lang="en-GB" b="1">
                <a:solidFill>
                  <a:srgbClr val="5C5470"/>
                </a:solidFill>
                <a:latin typeface="Raleway Bold" pitchFamily="2" charset="0"/>
              </a:rPr>
              <a:t>True Agency</a:t>
            </a:r>
          </a:p>
          <a:p>
            <a:r>
              <a:rPr lang="en-GB">
                <a:solidFill>
                  <a:srgbClr val="5C5470"/>
                </a:solidFill>
                <a:latin typeface="Raleway Light" pitchFamily="2" charset="0"/>
              </a:rPr>
              <a:t>Est – 2012 – part of BBN International</a:t>
            </a:r>
          </a:p>
          <a:p>
            <a:r>
              <a:rPr lang="en-GB">
                <a:solidFill>
                  <a:srgbClr val="5C5470"/>
                </a:solidFill>
                <a:latin typeface="Raleway Light" pitchFamily="2" charset="0"/>
              </a:rPr>
              <a:t>Employees – 43 – 26% 12 month growth</a:t>
            </a:r>
          </a:p>
          <a:p>
            <a:r>
              <a:rPr lang="en-GB">
                <a:solidFill>
                  <a:srgbClr val="5C5470"/>
                </a:solidFill>
                <a:latin typeface="Raleway Light" pitchFamily="2" charset="0"/>
              </a:rPr>
              <a:t>London</a:t>
            </a:r>
          </a:p>
          <a:p>
            <a:r>
              <a:rPr lang="en-GB">
                <a:solidFill>
                  <a:srgbClr val="5C5470"/>
                </a:solidFill>
                <a:latin typeface="Raleway Light" pitchFamily="2" charset="0"/>
              </a:rPr>
              <a:t>Identified in 2021 brand workshop</a:t>
            </a:r>
          </a:p>
          <a:p>
            <a:endParaRPr lang="en-GB">
              <a:solidFill>
                <a:srgbClr val="5C5470"/>
              </a:solidFill>
              <a:latin typeface="Raleway Light" pitchFamily="2" charset="0"/>
            </a:endParaRPr>
          </a:p>
        </p:txBody>
      </p:sp>
      <p:pic>
        <p:nvPicPr>
          <p:cNvPr id="21508" name="Picture 4" descr="True (@TrueB2B) / Twitter">
            <a:extLst>
              <a:ext uri="{FF2B5EF4-FFF2-40B4-BE49-F238E27FC236}">
                <a16:creationId xmlns:a16="http://schemas.microsoft.com/office/drawing/2014/main" id="{53D201B2-BE22-4C1A-902F-3A60BB8C62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228600"/>
            <a:ext cx="995362" cy="995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833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D8B53D-FF8D-4789-B1BF-0F2E7DE3E5F2}"/>
              </a:ext>
            </a:extLst>
          </p:cNvPr>
          <p:cNvSpPr txBox="1"/>
          <p:nvPr/>
        </p:nvSpPr>
        <p:spPr>
          <a:xfrm>
            <a:off x="152400" y="1371600"/>
            <a:ext cx="11353800" cy="923330"/>
          </a:xfrm>
          <a:prstGeom prst="rect">
            <a:avLst/>
          </a:prstGeom>
          <a:noFill/>
        </p:spPr>
        <p:txBody>
          <a:bodyPr wrap="square" rtlCol="0">
            <a:spAutoFit/>
          </a:bodyPr>
          <a:lstStyle/>
          <a:p>
            <a:endParaRPr lang="en-GB"/>
          </a:p>
          <a:p>
            <a:endParaRPr lang="en-GB"/>
          </a:p>
          <a:p>
            <a:pPr marL="285750" indent="-28575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BFCDCC0A-7617-4442-9F24-96A08C9DACE0}"/>
              </a:ext>
            </a:extLst>
          </p:cNvPr>
          <p:cNvSpPr txBox="1"/>
          <p:nvPr/>
        </p:nvSpPr>
        <p:spPr>
          <a:xfrm>
            <a:off x="1752600" y="96416"/>
            <a:ext cx="8610600" cy="1754326"/>
          </a:xfrm>
          <a:prstGeom prst="rect">
            <a:avLst/>
          </a:prstGeom>
          <a:noFill/>
        </p:spPr>
        <p:txBody>
          <a:bodyPr wrap="square" rtlCol="0">
            <a:spAutoFit/>
          </a:bodyPr>
          <a:lstStyle/>
          <a:p>
            <a:r>
              <a:rPr lang="en-GB" b="1">
                <a:solidFill>
                  <a:schemeClr val="tx1">
                    <a:lumMod val="65000"/>
                    <a:lumOff val="35000"/>
                  </a:schemeClr>
                </a:solidFill>
                <a:latin typeface="Raleway Bold" pitchFamily="2" charset="0"/>
              </a:rPr>
              <a:t>True Agency</a:t>
            </a:r>
          </a:p>
          <a:p>
            <a:r>
              <a:rPr lang="en-GB">
                <a:solidFill>
                  <a:schemeClr val="tx1">
                    <a:lumMod val="65000"/>
                    <a:lumOff val="35000"/>
                  </a:schemeClr>
                </a:solidFill>
                <a:latin typeface="Raleway Light" pitchFamily="2" charset="0"/>
              </a:rPr>
              <a:t>Est – 2012 – part of BBN International</a:t>
            </a:r>
          </a:p>
          <a:p>
            <a:r>
              <a:rPr lang="en-GB">
                <a:solidFill>
                  <a:schemeClr val="tx1">
                    <a:lumMod val="65000"/>
                    <a:lumOff val="35000"/>
                  </a:schemeClr>
                </a:solidFill>
                <a:latin typeface="Raleway Light" pitchFamily="2" charset="0"/>
              </a:rPr>
              <a:t>Employees – 43 – </a:t>
            </a:r>
            <a:r>
              <a:rPr lang="en-GB">
                <a:solidFill>
                  <a:srgbClr val="00B050"/>
                </a:solidFill>
                <a:latin typeface="Raleway Light" pitchFamily="2" charset="0"/>
              </a:rPr>
              <a:t>26%</a:t>
            </a:r>
            <a:r>
              <a:rPr lang="en-GB">
                <a:latin typeface="Raleway Light" pitchFamily="2" charset="0"/>
              </a:rPr>
              <a:t> </a:t>
            </a:r>
            <a:r>
              <a:rPr lang="en-GB">
                <a:solidFill>
                  <a:schemeClr val="tx1">
                    <a:lumMod val="65000"/>
                    <a:lumOff val="35000"/>
                  </a:schemeClr>
                </a:solidFill>
                <a:latin typeface="Raleway Light" pitchFamily="2" charset="0"/>
              </a:rPr>
              <a:t>12 month growth</a:t>
            </a:r>
          </a:p>
          <a:p>
            <a:r>
              <a:rPr lang="en-GB">
                <a:solidFill>
                  <a:schemeClr val="tx1">
                    <a:lumMod val="65000"/>
                    <a:lumOff val="35000"/>
                  </a:schemeClr>
                </a:solidFill>
                <a:latin typeface="Raleway Light" pitchFamily="2" charset="0"/>
              </a:rPr>
              <a:t>London</a:t>
            </a:r>
          </a:p>
          <a:p>
            <a:r>
              <a:rPr lang="en-GB">
                <a:solidFill>
                  <a:schemeClr val="tx1">
                    <a:lumMod val="65000"/>
                    <a:lumOff val="35000"/>
                  </a:schemeClr>
                </a:solidFill>
                <a:latin typeface="Raleway Light" pitchFamily="2" charset="0"/>
              </a:rPr>
              <a:t>Identified in 2021 brand workshop</a:t>
            </a:r>
          </a:p>
          <a:p>
            <a:endParaRPr lang="en-GB">
              <a:latin typeface="Raleway Light" pitchFamily="2" charset="0"/>
            </a:endParaRPr>
          </a:p>
        </p:txBody>
      </p:sp>
      <p:pic>
        <p:nvPicPr>
          <p:cNvPr id="21508" name="Picture 4" descr="True (@TrueB2B) / Twitter">
            <a:extLst>
              <a:ext uri="{FF2B5EF4-FFF2-40B4-BE49-F238E27FC236}">
                <a16:creationId xmlns:a16="http://schemas.microsoft.com/office/drawing/2014/main" id="{53D201B2-BE22-4C1A-902F-3A60BB8C62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95362" cy="9953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27094A9-EA1D-45EA-A14B-6272D673AA46}"/>
              </a:ext>
            </a:extLst>
          </p:cNvPr>
          <p:cNvPicPr>
            <a:picLocks noChangeAspect="1"/>
          </p:cNvPicPr>
          <p:nvPr/>
        </p:nvPicPr>
        <p:blipFill>
          <a:blip r:embed="rId3"/>
          <a:stretch>
            <a:fillRect/>
          </a:stretch>
        </p:blipFill>
        <p:spPr>
          <a:xfrm>
            <a:off x="5602315" y="1399007"/>
            <a:ext cx="5903885" cy="366555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5061DC1A-6CCA-4750-857D-DADB0FFA3137}"/>
              </a:ext>
            </a:extLst>
          </p:cNvPr>
          <p:cNvPicPr>
            <a:picLocks noChangeAspect="1"/>
          </p:cNvPicPr>
          <p:nvPr/>
        </p:nvPicPr>
        <p:blipFill>
          <a:blip r:embed="rId4"/>
          <a:stretch>
            <a:fillRect/>
          </a:stretch>
        </p:blipFill>
        <p:spPr>
          <a:xfrm>
            <a:off x="388558" y="2133600"/>
            <a:ext cx="5468816" cy="38862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B4B4F2C5-BF3D-4D9A-A1FA-9DD1CA793928}"/>
              </a:ext>
            </a:extLst>
          </p:cNvPr>
          <p:cNvPicPr>
            <a:picLocks noChangeAspect="1"/>
          </p:cNvPicPr>
          <p:nvPr/>
        </p:nvPicPr>
        <p:blipFill>
          <a:blip r:embed="rId5"/>
          <a:stretch>
            <a:fillRect/>
          </a:stretch>
        </p:blipFill>
        <p:spPr>
          <a:xfrm>
            <a:off x="8554257" y="3761839"/>
            <a:ext cx="2971800" cy="26054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155450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71600" y="1828800"/>
            <a:ext cx="9372600" cy="2743200"/>
          </a:xfrm>
        </p:spPr>
        <p:txBody>
          <a:bodyPr/>
          <a:lstStyle/>
          <a:p>
            <a:r>
              <a:rPr lang="en-GB"/>
              <a:t>Tertiary</a:t>
            </a:r>
          </a:p>
        </p:txBody>
      </p:sp>
    </p:spTree>
    <p:extLst>
      <p:ext uri="{BB962C8B-B14F-4D97-AF65-F5344CB8AC3E}">
        <p14:creationId xmlns:p14="http://schemas.microsoft.com/office/powerpoint/2010/main" val="23677705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Know Everything, So You Can Do Anything: How 6sense Is Disrupting the ABM  Industry | Martech Zone">
            <a:extLst>
              <a:ext uri="{FF2B5EF4-FFF2-40B4-BE49-F238E27FC236}">
                <a16:creationId xmlns:a16="http://schemas.microsoft.com/office/drawing/2014/main" id="{0E81F750-232C-4F20-B561-A3193AB1A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5033" y="929079"/>
            <a:ext cx="1905000" cy="1128647"/>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Account-Based Marketing Software &amp; B2B Go-to-Market Tools | Demandbase">
            <a:extLst>
              <a:ext uri="{FF2B5EF4-FFF2-40B4-BE49-F238E27FC236}">
                <a16:creationId xmlns:a16="http://schemas.microsoft.com/office/drawing/2014/main" id="{92DA7344-D2EF-4F26-9395-D9CE36F4AA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6833" y="1219197"/>
            <a:ext cx="3048000" cy="548409"/>
          </a:xfrm>
          <a:prstGeom prst="rect">
            <a:avLst/>
          </a:prstGeom>
          <a:noFill/>
          <a:extLst>
            <a:ext uri="{909E8E84-426E-40DD-AFC4-6F175D3DCCD1}">
              <a14:hiddenFill xmlns:a14="http://schemas.microsoft.com/office/drawing/2010/main">
                <a:solidFill>
                  <a:srgbClr val="FFFFFF"/>
                </a:solidFill>
              </a14:hiddenFill>
            </a:ext>
          </a:extLst>
        </p:spPr>
      </p:pic>
      <p:pic>
        <p:nvPicPr>
          <p:cNvPr id="22536" name="Picture 8" descr="Triblio - Home | Facebook">
            <a:extLst>
              <a:ext uri="{FF2B5EF4-FFF2-40B4-BE49-F238E27FC236}">
                <a16:creationId xmlns:a16="http://schemas.microsoft.com/office/drawing/2014/main" id="{547C975D-03AC-4080-8950-CFC9E575C5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650" b="23668"/>
          <a:stretch/>
        </p:blipFill>
        <p:spPr bwMode="auto">
          <a:xfrm>
            <a:off x="8491633" y="1110916"/>
            <a:ext cx="2143125" cy="9147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72AF96B-035C-4164-A32C-93614934FF0B}"/>
              </a:ext>
            </a:extLst>
          </p:cNvPr>
          <p:cNvSpPr txBox="1"/>
          <p:nvPr/>
        </p:nvSpPr>
        <p:spPr>
          <a:xfrm>
            <a:off x="752668" y="2446421"/>
            <a:ext cx="3209731" cy="3231654"/>
          </a:xfrm>
          <a:prstGeom prst="rect">
            <a:avLst/>
          </a:prstGeom>
          <a:noFill/>
        </p:spPr>
        <p:txBody>
          <a:bodyPr wrap="square" rtlCol="0">
            <a:spAutoFit/>
          </a:bodyPr>
          <a:lstStyle/>
          <a:p>
            <a:pPr marL="285750" indent="-285750">
              <a:buFont typeface="Wingdings" panose="05000000000000000000" pitchFamily="2" charset="2"/>
              <a:buChar char="§"/>
            </a:pPr>
            <a:r>
              <a:rPr lang="en-GB" sz="1200">
                <a:solidFill>
                  <a:srgbClr val="5C5470"/>
                </a:solidFill>
                <a:latin typeface="Raleway Light" pitchFamily="2" charset="0"/>
              </a:rPr>
              <a:t>Account Engagement Platform</a:t>
            </a:r>
          </a:p>
          <a:p>
            <a:pPr marL="171450" indent="-171450">
              <a:buFont typeface="Wingdings" panose="05000000000000000000" pitchFamily="2" charset="2"/>
              <a:buChar char="§"/>
            </a:pPr>
            <a:endParaRPr lang="en-GB" sz="1200">
              <a:solidFill>
                <a:srgbClr val="5C5470"/>
              </a:solidFill>
              <a:latin typeface="Raleway Light" pitchFamily="2" charset="0"/>
            </a:endParaRPr>
          </a:p>
          <a:p>
            <a:pPr marL="285750" indent="-285750">
              <a:buFont typeface="Wingdings" panose="05000000000000000000" pitchFamily="2" charset="2"/>
              <a:buChar char="§"/>
            </a:pPr>
            <a:r>
              <a:rPr lang="en-GB" sz="1200">
                <a:solidFill>
                  <a:srgbClr val="5C5470"/>
                </a:solidFill>
                <a:latin typeface="Raleway Light" pitchFamily="2" charset="0"/>
              </a:rPr>
              <a:t>Grow pipeline &amp; revenue with an end-to-end account-based platform designed for you entire go-to-market team</a:t>
            </a:r>
          </a:p>
          <a:p>
            <a:pPr marL="171450" indent="-171450">
              <a:buFont typeface="Wingdings" panose="05000000000000000000" pitchFamily="2" charset="2"/>
              <a:buChar char="§"/>
            </a:pPr>
            <a:endParaRPr lang="en-GB" sz="1200">
              <a:solidFill>
                <a:srgbClr val="5C5470"/>
              </a:solidFill>
              <a:latin typeface="Raleway Light" pitchFamily="2" charset="0"/>
            </a:endParaRPr>
          </a:p>
          <a:p>
            <a:pPr marL="285750" indent="-285750">
              <a:buFont typeface="Wingdings" panose="05000000000000000000" pitchFamily="2" charset="2"/>
              <a:buChar char="§"/>
            </a:pPr>
            <a:r>
              <a:rPr lang="en-GB" sz="1200">
                <a:solidFill>
                  <a:srgbClr val="5C5470"/>
                </a:solidFill>
                <a:latin typeface="Raleway Light" pitchFamily="2" charset="0"/>
              </a:rPr>
              <a:t>6sense brings sales, marketing and operations teams together by identifying the best accounts and contacts to work, the right time to work them and the topics they care most about</a:t>
            </a:r>
          </a:p>
          <a:p>
            <a:pPr marL="171450" indent="-171450">
              <a:buFont typeface="Wingdings" panose="05000000000000000000" pitchFamily="2" charset="2"/>
              <a:buChar char="§"/>
            </a:pPr>
            <a:endParaRPr lang="en-GB" sz="1200">
              <a:solidFill>
                <a:srgbClr val="5C5470"/>
              </a:solidFill>
              <a:latin typeface="Raleway Light" pitchFamily="2" charset="0"/>
            </a:endParaRPr>
          </a:p>
          <a:p>
            <a:pPr marL="285750" indent="-285750">
              <a:buFont typeface="Wingdings" panose="05000000000000000000" pitchFamily="2" charset="2"/>
              <a:buChar char="§"/>
            </a:pPr>
            <a:r>
              <a:rPr lang="en-GB" sz="1200">
                <a:solidFill>
                  <a:srgbClr val="5C5470"/>
                </a:solidFill>
                <a:latin typeface="Raleway Light" pitchFamily="2" charset="0"/>
              </a:rPr>
              <a:t>Identify accounts looking for your solution. Prioritise efforts. Engage the right way. Measure what matters. </a:t>
            </a:r>
          </a:p>
        </p:txBody>
      </p:sp>
      <p:sp>
        <p:nvSpPr>
          <p:cNvPr id="6" name="TextBox 5">
            <a:extLst>
              <a:ext uri="{FF2B5EF4-FFF2-40B4-BE49-F238E27FC236}">
                <a16:creationId xmlns:a16="http://schemas.microsoft.com/office/drawing/2014/main" id="{985A17F3-C3C4-4309-8532-A3ABBDB049AB}"/>
              </a:ext>
            </a:extLst>
          </p:cNvPr>
          <p:cNvSpPr txBox="1"/>
          <p:nvPr/>
        </p:nvSpPr>
        <p:spPr>
          <a:xfrm>
            <a:off x="8153399" y="2438400"/>
            <a:ext cx="3285931" cy="3600986"/>
          </a:xfrm>
          <a:prstGeom prst="rect">
            <a:avLst/>
          </a:prstGeom>
          <a:noFill/>
        </p:spPr>
        <p:txBody>
          <a:bodyPr wrap="square" rtlCol="0">
            <a:spAutoFit/>
          </a:bodyPr>
          <a:lstStyle/>
          <a:p>
            <a:pPr marL="171450" indent="-171450">
              <a:buFont typeface="Arial" panose="020B0604020202020204" pitchFamily="34" charset="0"/>
              <a:buChar char="•"/>
            </a:pPr>
            <a:r>
              <a:rPr lang="en-GB" sz="1200">
                <a:solidFill>
                  <a:srgbClr val="5C5470"/>
                </a:solidFill>
                <a:latin typeface="Raleway Light" pitchFamily="2" charset="0"/>
              </a:rPr>
              <a:t>Unlock ABM campaign success with Triblio</a:t>
            </a:r>
          </a:p>
          <a:p>
            <a:pPr marL="171450" indent="-171450">
              <a:buFont typeface="Arial" panose="020B0604020202020204" pitchFamily="34" charset="0"/>
              <a:buChar char="•"/>
            </a:pPr>
            <a:endParaRPr lang="en-GB" sz="1200">
              <a:solidFill>
                <a:srgbClr val="5C5470"/>
              </a:solidFill>
              <a:latin typeface="Raleway Light" pitchFamily="2" charset="0"/>
            </a:endParaRPr>
          </a:p>
          <a:p>
            <a:pPr marL="171450" indent="-171450">
              <a:buFont typeface="Arial" panose="020B0604020202020204" pitchFamily="34" charset="0"/>
              <a:buChar char="•"/>
            </a:pPr>
            <a:r>
              <a:rPr lang="en-GB" sz="1200">
                <a:solidFill>
                  <a:srgbClr val="5C5470"/>
                </a:solidFill>
                <a:latin typeface="Raleway Light" pitchFamily="2" charset="0"/>
              </a:rPr>
              <a:t>Triblio’s AI-powered ABM platform can uncover new opportunities and attribute pipeline to your ABM campaigns. Complete the form to the right to see a demo.</a:t>
            </a:r>
          </a:p>
          <a:p>
            <a:pPr marL="171450" indent="-171450">
              <a:buFont typeface="Arial" panose="020B0604020202020204" pitchFamily="34" charset="0"/>
              <a:buChar char="•"/>
            </a:pPr>
            <a:endParaRPr lang="en-GB" sz="1200">
              <a:solidFill>
                <a:srgbClr val="5C5470"/>
              </a:solidFill>
              <a:latin typeface="Raleway Light" pitchFamily="2" charset="0"/>
            </a:endParaRPr>
          </a:p>
          <a:p>
            <a:pPr marL="171450" indent="-171450">
              <a:buFont typeface="Arial" panose="020B0604020202020204" pitchFamily="34" charset="0"/>
              <a:buChar char="•"/>
            </a:pPr>
            <a:r>
              <a:rPr lang="en-GB" sz="1200">
                <a:solidFill>
                  <a:srgbClr val="5C5470"/>
                </a:solidFill>
                <a:latin typeface="Raleway Light" pitchFamily="2" charset="0"/>
              </a:rPr>
              <a:t>Use predictive intent data to find the hottest accounts before they reach your pipeline, or even your target account list. Combine first and third party intent to precisely segment accounts based on buyer signals and then orchestrate cross channel ABM campaigns with unified messaging.</a:t>
            </a:r>
          </a:p>
          <a:p>
            <a:endParaRPr lang="en-GB" sz="1200">
              <a:solidFill>
                <a:srgbClr val="5C5470"/>
              </a:solidFill>
              <a:latin typeface="Raleway Light" pitchFamily="2" charset="0"/>
            </a:endParaRPr>
          </a:p>
          <a:p>
            <a:endParaRPr lang="en-GB" sz="1200">
              <a:solidFill>
                <a:srgbClr val="5C5470"/>
              </a:solidFill>
              <a:latin typeface="Raleway Light" pitchFamily="2" charset="0"/>
            </a:endParaRPr>
          </a:p>
        </p:txBody>
      </p:sp>
      <p:sp>
        <p:nvSpPr>
          <p:cNvPr id="7" name="TextBox 6">
            <a:extLst>
              <a:ext uri="{FF2B5EF4-FFF2-40B4-BE49-F238E27FC236}">
                <a16:creationId xmlns:a16="http://schemas.microsoft.com/office/drawing/2014/main" id="{9C03002D-4675-4654-A313-859FD26132F0}"/>
              </a:ext>
            </a:extLst>
          </p:cNvPr>
          <p:cNvSpPr txBox="1"/>
          <p:nvPr/>
        </p:nvSpPr>
        <p:spPr>
          <a:xfrm>
            <a:off x="4219651" y="2446421"/>
            <a:ext cx="3362365" cy="3600986"/>
          </a:xfrm>
          <a:prstGeom prst="rect">
            <a:avLst/>
          </a:prstGeom>
          <a:noFill/>
        </p:spPr>
        <p:txBody>
          <a:bodyPr wrap="square" rtlCol="0">
            <a:spAutoFit/>
          </a:bodyPr>
          <a:lstStyle/>
          <a:p>
            <a:pPr marL="171450" indent="-171450">
              <a:buFont typeface="Wingdings" panose="05000000000000000000" pitchFamily="2" charset="2"/>
              <a:buChar char="§"/>
            </a:pPr>
            <a:r>
              <a:rPr lang="en-GB" sz="1200">
                <a:solidFill>
                  <a:srgbClr val="5C5470"/>
                </a:solidFill>
                <a:latin typeface="Raleway Light" pitchFamily="2" charset="0"/>
              </a:rPr>
              <a:t>Improve your visibility with a GTM platform that injects Account Intelligence into every step of the buying journey. You’ll spot in-market opportunities sooner. Progress them faster. And hit your pipeline goals quarter after quarter.</a:t>
            </a:r>
          </a:p>
          <a:p>
            <a:pPr marL="171450" indent="-171450">
              <a:buFont typeface="Wingdings" panose="05000000000000000000" pitchFamily="2" charset="2"/>
              <a:buChar char="§"/>
            </a:pPr>
            <a:endParaRPr lang="en-GB" sz="1200">
              <a:solidFill>
                <a:srgbClr val="5C5470"/>
              </a:solidFill>
              <a:latin typeface="Raleway Light" pitchFamily="2" charset="0"/>
            </a:endParaRPr>
          </a:p>
          <a:p>
            <a:pPr marL="171450" indent="-171450">
              <a:buFont typeface="Wingdings" panose="05000000000000000000" pitchFamily="2" charset="2"/>
              <a:buChar char="§"/>
            </a:pPr>
            <a:r>
              <a:rPr lang="en-GB" sz="1200">
                <a:solidFill>
                  <a:srgbClr val="5C5470"/>
                </a:solidFill>
                <a:latin typeface="Raleway Light" pitchFamily="2" charset="0"/>
              </a:rPr>
              <a:t>Integration – plug and play with leading technologies</a:t>
            </a:r>
          </a:p>
          <a:p>
            <a:pPr marL="171450" indent="-171450">
              <a:buFont typeface="Wingdings" panose="05000000000000000000" pitchFamily="2" charset="2"/>
              <a:buChar char="§"/>
            </a:pPr>
            <a:endParaRPr lang="en-GB" sz="1200">
              <a:solidFill>
                <a:srgbClr val="5C5470"/>
              </a:solidFill>
              <a:latin typeface="Raleway Light" pitchFamily="2" charset="0"/>
            </a:endParaRPr>
          </a:p>
          <a:p>
            <a:pPr marL="171450" indent="-171450">
              <a:buFont typeface="Wingdings" panose="05000000000000000000" pitchFamily="2" charset="2"/>
              <a:buChar char="§"/>
            </a:pPr>
            <a:r>
              <a:rPr lang="en-GB" sz="1200">
                <a:solidFill>
                  <a:srgbClr val="5C5470"/>
                </a:solidFill>
                <a:latin typeface="Raleway Light" pitchFamily="2" charset="0"/>
              </a:rPr>
              <a:t>ABX Cloud - ABM reinvented around customer experience</a:t>
            </a:r>
          </a:p>
          <a:p>
            <a:pPr marL="171450" indent="-171450">
              <a:buFont typeface="Wingdings" panose="05000000000000000000" pitchFamily="2" charset="2"/>
              <a:buChar char="§"/>
            </a:pPr>
            <a:endParaRPr lang="en-GB" sz="1200">
              <a:solidFill>
                <a:srgbClr val="5C5470"/>
              </a:solidFill>
              <a:latin typeface="Raleway Light" pitchFamily="2" charset="0"/>
            </a:endParaRPr>
          </a:p>
          <a:p>
            <a:pPr marL="171450" indent="-171450">
              <a:buFont typeface="Wingdings" panose="05000000000000000000" pitchFamily="2" charset="2"/>
              <a:buChar char="§"/>
            </a:pPr>
            <a:r>
              <a:rPr lang="en-GB" sz="1200">
                <a:solidFill>
                  <a:srgbClr val="5C5470"/>
                </a:solidFill>
                <a:latin typeface="Raleway Light" pitchFamily="2" charset="0"/>
              </a:rPr>
              <a:t>Account Intelligence – a hi-def view of accounts</a:t>
            </a:r>
          </a:p>
          <a:p>
            <a:pPr marL="171450" indent="-171450">
              <a:buFont typeface="Wingdings" panose="05000000000000000000" pitchFamily="2" charset="2"/>
              <a:buChar char="§"/>
            </a:pPr>
            <a:endParaRPr lang="en-GB" sz="1200">
              <a:solidFill>
                <a:srgbClr val="5C5470"/>
              </a:solidFill>
              <a:latin typeface="Raleway Light" pitchFamily="2" charset="0"/>
            </a:endParaRPr>
          </a:p>
          <a:p>
            <a:pPr marL="171450" indent="-171450">
              <a:buFont typeface="Wingdings" panose="05000000000000000000" pitchFamily="2" charset="2"/>
              <a:buChar char="§"/>
            </a:pPr>
            <a:r>
              <a:rPr lang="en-GB" sz="1200">
                <a:solidFill>
                  <a:srgbClr val="5C5470"/>
                </a:solidFill>
                <a:latin typeface="Raleway Light" pitchFamily="2" charset="0"/>
              </a:rPr>
              <a:t>For marketing, sales &amp; post-sales </a:t>
            </a:r>
          </a:p>
          <a:p>
            <a:endParaRPr lang="en-GB" sz="1200">
              <a:solidFill>
                <a:srgbClr val="5C5470"/>
              </a:solidFill>
              <a:latin typeface="Raleway Light" pitchFamily="2" charset="0"/>
            </a:endParaRPr>
          </a:p>
          <a:p>
            <a:r>
              <a:rPr lang="en-GB" sz="1200">
                <a:solidFill>
                  <a:srgbClr val="5C5470"/>
                </a:solidFill>
                <a:latin typeface="Raleway Light" pitchFamily="2" charset="0"/>
              </a:rPr>
              <a:t> </a:t>
            </a:r>
          </a:p>
        </p:txBody>
      </p:sp>
    </p:spTree>
    <p:extLst>
      <p:ext uri="{BB962C8B-B14F-4D97-AF65-F5344CB8AC3E}">
        <p14:creationId xmlns:p14="http://schemas.microsoft.com/office/powerpoint/2010/main" val="7874790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71600" y="1828800"/>
            <a:ext cx="9372600" cy="2743200"/>
          </a:xfrm>
        </p:spPr>
        <p:txBody>
          <a:bodyPr/>
          <a:lstStyle/>
          <a:p>
            <a:r>
              <a:rPr lang="en-GB"/>
              <a:t>Competitor Creative Examples </a:t>
            </a:r>
          </a:p>
        </p:txBody>
      </p:sp>
    </p:spTree>
    <p:extLst>
      <p:ext uri="{BB962C8B-B14F-4D97-AF65-F5344CB8AC3E}">
        <p14:creationId xmlns:p14="http://schemas.microsoft.com/office/powerpoint/2010/main" val="33493012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5" name="Picture 5" descr="Graphical user interface, application&#10;&#10;Description automatically generated">
            <a:extLst>
              <a:ext uri="{FF2B5EF4-FFF2-40B4-BE49-F238E27FC236}">
                <a16:creationId xmlns:a16="http://schemas.microsoft.com/office/drawing/2014/main" id="{FC78EA44-DF8A-F158-C21A-18142FE5130E}"/>
              </a:ext>
            </a:extLst>
          </p:cNvPr>
          <p:cNvPicPr>
            <a:picLocks noChangeAspect="1"/>
          </p:cNvPicPr>
          <p:nvPr/>
        </p:nvPicPr>
        <p:blipFill>
          <a:blip r:embed="rId3"/>
          <a:stretch>
            <a:fillRect/>
          </a:stretch>
        </p:blipFill>
        <p:spPr>
          <a:xfrm>
            <a:off x="2173817" y="963052"/>
            <a:ext cx="3748616" cy="5270564"/>
          </a:xfrm>
          <a:prstGeom prst="rect">
            <a:avLst/>
          </a:prstGeom>
        </p:spPr>
      </p:pic>
      <p:pic>
        <p:nvPicPr>
          <p:cNvPr id="6" name="Picture 4" descr="A picture containing text&#10;&#10;Description automatically generated">
            <a:extLst>
              <a:ext uri="{FF2B5EF4-FFF2-40B4-BE49-F238E27FC236}">
                <a16:creationId xmlns:a16="http://schemas.microsoft.com/office/drawing/2014/main" id="{955F56A7-9DE0-9E69-4638-5CC4A91AFD2D}"/>
              </a:ext>
            </a:extLst>
          </p:cNvPr>
          <p:cNvPicPr>
            <a:picLocks noChangeAspect="1"/>
          </p:cNvPicPr>
          <p:nvPr/>
        </p:nvPicPr>
        <p:blipFill>
          <a:blip r:embed="rId4"/>
          <a:stretch>
            <a:fillRect/>
          </a:stretch>
        </p:blipFill>
        <p:spPr>
          <a:xfrm>
            <a:off x="6237817" y="975933"/>
            <a:ext cx="3738033" cy="5276552"/>
          </a:xfrm>
          <a:prstGeom prst="rect">
            <a:avLst/>
          </a:prstGeom>
        </p:spPr>
      </p:pic>
    </p:spTree>
    <p:extLst>
      <p:ext uri="{BB962C8B-B14F-4D97-AF65-F5344CB8AC3E}">
        <p14:creationId xmlns:p14="http://schemas.microsoft.com/office/powerpoint/2010/main" val="7674493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2" name="Picture 2" descr="Text&#10;&#10;Description automatically generated">
            <a:extLst>
              <a:ext uri="{FF2B5EF4-FFF2-40B4-BE49-F238E27FC236}">
                <a16:creationId xmlns:a16="http://schemas.microsoft.com/office/drawing/2014/main" id="{CB6ACE37-9AC4-0ADF-5B86-C067A3632CEE}"/>
              </a:ext>
            </a:extLst>
          </p:cNvPr>
          <p:cNvPicPr>
            <a:picLocks noChangeAspect="1"/>
          </p:cNvPicPr>
          <p:nvPr/>
        </p:nvPicPr>
        <p:blipFill>
          <a:blip r:embed="rId3"/>
          <a:stretch>
            <a:fillRect/>
          </a:stretch>
        </p:blipFill>
        <p:spPr>
          <a:xfrm>
            <a:off x="1771650" y="819694"/>
            <a:ext cx="3790950" cy="5419696"/>
          </a:xfrm>
          <a:prstGeom prst="rect">
            <a:avLst/>
          </a:prstGeom>
        </p:spPr>
      </p:pic>
      <p:pic>
        <p:nvPicPr>
          <p:cNvPr id="3" name="Picture 4" descr="Text&#10;&#10;Description automatically generated">
            <a:extLst>
              <a:ext uri="{FF2B5EF4-FFF2-40B4-BE49-F238E27FC236}">
                <a16:creationId xmlns:a16="http://schemas.microsoft.com/office/drawing/2014/main" id="{6F8D2F6D-0739-67D9-090F-BC5393C3E826}"/>
              </a:ext>
            </a:extLst>
          </p:cNvPr>
          <p:cNvPicPr>
            <a:picLocks noChangeAspect="1"/>
          </p:cNvPicPr>
          <p:nvPr/>
        </p:nvPicPr>
        <p:blipFill>
          <a:blip r:embed="rId4"/>
          <a:stretch>
            <a:fillRect/>
          </a:stretch>
        </p:blipFill>
        <p:spPr>
          <a:xfrm>
            <a:off x="5930900" y="814717"/>
            <a:ext cx="3843866" cy="5429649"/>
          </a:xfrm>
          <a:prstGeom prst="rect">
            <a:avLst/>
          </a:prstGeom>
        </p:spPr>
      </p:pic>
    </p:spTree>
    <p:extLst>
      <p:ext uri="{BB962C8B-B14F-4D97-AF65-F5344CB8AC3E}">
        <p14:creationId xmlns:p14="http://schemas.microsoft.com/office/powerpoint/2010/main" val="33998351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3" name="Picture 4" descr="Text&#10;&#10;Description automatically generated">
            <a:extLst>
              <a:ext uri="{FF2B5EF4-FFF2-40B4-BE49-F238E27FC236}">
                <a16:creationId xmlns:a16="http://schemas.microsoft.com/office/drawing/2014/main" id="{6A401D7C-D8E4-4A8F-27B5-1D566B697402}"/>
              </a:ext>
            </a:extLst>
          </p:cNvPr>
          <p:cNvPicPr>
            <a:picLocks noChangeAspect="1"/>
          </p:cNvPicPr>
          <p:nvPr/>
        </p:nvPicPr>
        <p:blipFill>
          <a:blip r:embed="rId3"/>
          <a:stretch>
            <a:fillRect/>
          </a:stretch>
        </p:blipFill>
        <p:spPr>
          <a:xfrm>
            <a:off x="6153150" y="822625"/>
            <a:ext cx="3854450" cy="5434998"/>
          </a:xfrm>
          <a:prstGeom prst="rect">
            <a:avLst/>
          </a:prstGeom>
        </p:spPr>
      </p:pic>
      <p:pic>
        <p:nvPicPr>
          <p:cNvPr id="5" name="Picture 6" descr="Text&#10;&#10;Description automatically generated">
            <a:extLst>
              <a:ext uri="{FF2B5EF4-FFF2-40B4-BE49-F238E27FC236}">
                <a16:creationId xmlns:a16="http://schemas.microsoft.com/office/drawing/2014/main" id="{87729337-087A-0B88-A0B6-1B67DFD8F82F}"/>
              </a:ext>
            </a:extLst>
          </p:cNvPr>
          <p:cNvPicPr>
            <a:picLocks noChangeAspect="1"/>
          </p:cNvPicPr>
          <p:nvPr/>
        </p:nvPicPr>
        <p:blipFill>
          <a:blip r:embed="rId4"/>
          <a:stretch>
            <a:fillRect/>
          </a:stretch>
        </p:blipFill>
        <p:spPr>
          <a:xfrm>
            <a:off x="1752600" y="685800"/>
            <a:ext cx="4038600" cy="5631892"/>
          </a:xfrm>
          <a:prstGeom prst="rect">
            <a:avLst/>
          </a:prstGeom>
        </p:spPr>
      </p:pic>
    </p:spTree>
    <p:extLst>
      <p:ext uri="{BB962C8B-B14F-4D97-AF65-F5344CB8AC3E}">
        <p14:creationId xmlns:p14="http://schemas.microsoft.com/office/powerpoint/2010/main" val="13930863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5" name="Picture 5" descr="Logo&#10;&#10;Description automatically generated">
            <a:extLst>
              <a:ext uri="{FF2B5EF4-FFF2-40B4-BE49-F238E27FC236}">
                <a16:creationId xmlns:a16="http://schemas.microsoft.com/office/drawing/2014/main" id="{862A468F-D2B4-80D3-4BDE-FC2912D3A2A8}"/>
              </a:ext>
            </a:extLst>
          </p:cNvPr>
          <p:cNvPicPr>
            <a:picLocks noChangeAspect="1"/>
          </p:cNvPicPr>
          <p:nvPr/>
        </p:nvPicPr>
        <p:blipFill>
          <a:blip r:embed="rId3"/>
          <a:stretch>
            <a:fillRect/>
          </a:stretch>
        </p:blipFill>
        <p:spPr>
          <a:xfrm>
            <a:off x="1951567" y="819917"/>
            <a:ext cx="3843868" cy="5419249"/>
          </a:xfrm>
          <a:prstGeom prst="rect">
            <a:avLst/>
          </a:prstGeom>
        </p:spPr>
      </p:pic>
      <p:pic>
        <p:nvPicPr>
          <p:cNvPr id="6" name="Picture 6">
            <a:extLst>
              <a:ext uri="{FF2B5EF4-FFF2-40B4-BE49-F238E27FC236}">
                <a16:creationId xmlns:a16="http://schemas.microsoft.com/office/drawing/2014/main" id="{CB8A926F-E7D9-9C58-A6CA-501DD1AD0772}"/>
              </a:ext>
            </a:extLst>
          </p:cNvPr>
          <p:cNvPicPr>
            <a:picLocks noChangeAspect="1"/>
          </p:cNvPicPr>
          <p:nvPr/>
        </p:nvPicPr>
        <p:blipFill>
          <a:blip r:embed="rId4"/>
          <a:stretch>
            <a:fillRect/>
          </a:stretch>
        </p:blipFill>
        <p:spPr>
          <a:xfrm>
            <a:off x="6047317" y="818852"/>
            <a:ext cx="3843866" cy="5421380"/>
          </a:xfrm>
          <a:prstGeom prst="rect">
            <a:avLst/>
          </a:prstGeom>
        </p:spPr>
      </p:pic>
    </p:spTree>
    <p:extLst>
      <p:ext uri="{BB962C8B-B14F-4D97-AF65-F5344CB8AC3E}">
        <p14:creationId xmlns:p14="http://schemas.microsoft.com/office/powerpoint/2010/main" val="33215778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2" name="Picture 2" descr="A picture containing graphical user interface&#10;&#10;Description automatically generated">
            <a:extLst>
              <a:ext uri="{FF2B5EF4-FFF2-40B4-BE49-F238E27FC236}">
                <a16:creationId xmlns:a16="http://schemas.microsoft.com/office/drawing/2014/main" id="{47B05371-17EF-7038-0BD0-309A340152F8}"/>
              </a:ext>
            </a:extLst>
          </p:cNvPr>
          <p:cNvPicPr>
            <a:picLocks noChangeAspect="1"/>
          </p:cNvPicPr>
          <p:nvPr/>
        </p:nvPicPr>
        <p:blipFill>
          <a:blip r:embed="rId3"/>
          <a:stretch>
            <a:fillRect/>
          </a:stretch>
        </p:blipFill>
        <p:spPr>
          <a:xfrm>
            <a:off x="1919817" y="816714"/>
            <a:ext cx="3843866" cy="5425653"/>
          </a:xfrm>
          <a:prstGeom prst="rect">
            <a:avLst/>
          </a:prstGeom>
        </p:spPr>
      </p:pic>
      <p:pic>
        <p:nvPicPr>
          <p:cNvPr id="3" name="Picture 6" descr="Text&#10;&#10;Description automatically generated">
            <a:extLst>
              <a:ext uri="{FF2B5EF4-FFF2-40B4-BE49-F238E27FC236}">
                <a16:creationId xmlns:a16="http://schemas.microsoft.com/office/drawing/2014/main" id="{AD62110A-CF41-56B0-B17E-CA4AFF2E6C02}"/>
              </a:ext>
            </a:extLst>
          </p:cNvPr>
          <p:cNvPicPr>
            <a:picLocks noChangeAspect="1"/>
          </p:cNvPicPr>
          <p:nvPr/>
        </p:nvPicPr>
        <p:blipFill>
          <a:blip r:embed="rId4"/>
          <a:stretch>
            <a:fillRect/>
          </a:stretch>
        </p:blipFill>
        <p:spPr>
          <a:xfrm>
            <a:off x="5962650" y="821263"/>
            <a:ext cx="3843866" cy="5437724"/>
          </a:xfrm>
          <a:prstGeom prst="rect">
            <a:avLst/>
          </a:prstGeom>
        </p:spPr>
      </p:pic>
    </p:spTree>
    <p:extLst>
      <p:ext uri="{BB962C8B-B14F-4D97-AF65-F5344CB8AC3E}">
        <p14:creationId xmlns:p14="http://schemas.microsoft.com/office/powerpoint/2010/main" val="42074775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5" name="Picture 5" descr="Text&#10;&#10;Description automatically generated">
            <a:extLst>
              <a:ext uri="{FF2B5EF4-FFF2-40B4-BE49-F238E27FC236}">
                <a16:creationId xmlns:a16="http://schemas.microsoft.com/office/drawing/2014/main" id="{8C2BC5B0-D371-0EE4-60E7-B962ED48C818}"/>
              </a:ext>
            </a:extLst>
          </p:cNvPr>
          <p:cNvPicPr>
            <a:picLocks noChangeAspect="1"/>
          </p:cNvPicPr>
          <p:nvPr/>
        </p:nvPicPr>
        <p:blipFill>
          <a:blip r:embed="rId3"/>
          <a:stretch>
            <a:fillRect/>
          </a:stretch>
        </p:blipFill>
        <p:spPr>
          <a:xfrm>
            <a:off x="1771650" y="825874"/>
            <a:ext cx="3838574" cy="5432471"/>
          </a:xfrm>
          <a:prstGeom prst="rect">
            <a:avLst/>
          </a:prstGeom>
        </p:spPr>
      </p:pic>
      <p:pic>
        <p:nvPicPr>
          <p:cNvPr id="6" name="Picture 6" descr="Text&#10;&#10;Description automatically generated">
            <a:extLst>
              <a:ext uri="{FF2B5EF4-FFF2-40B4-BE49-F238E27FC236}">
                <a16:creationId xmlns:a16="http://schemas.microsoft.com/office/drawing/2014/main" id="{ABDB9005-058F-934E-37F1-EB03B2986086}"/>
              </a:ext>
            </a:extLst>
          </p:cNvPr>
          <p:cNvPicPr>
            <a:picLocks noChangeAspect="1"/>
          </p:cNvPicPr>
          <p:nvPr/>
        </p:nvPicPr>
        <p:blipFill>
          <a:blip r:embed="rId4"/>
          <a:stretch>
            <a:fillRect/>
          </a:stretch>
        </p:blipFill>
        <p:spPr>
          <a:xfrm>
            <a:off x="5920317" y="824519"/>
            <a:ext cx="3843867" cy="5431211"/>
          </a:xfrm>
          <a:prstGeom prst="rect">
            <a:avLst/>
          </a:prstGeom>
        </p:spPr>
      </p:pic>
    </p:spTree>
    <p:extLst>
      <p:ext uri="{BB962C8B-B14F-4D97-AF65-F5344CB8AC3E}">
        <p14:creationId xmlns:p14="http://schemas.microsoft.com/office/powerpoint/2010/main" val="5522876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5" name="Picture 5" descr="Diagram&#10;&#10;Description automatically generated">
            <a:extLst>
              <a:ext uri="{FF2B5EF4-FFF2-40B4-BE49-F238E27FC236}">
                <a16:creationId xmlns:a16="http://schemas.microsoft.com/office/drawing/2014/main" id="{746059CB-5371-F8B8-0BCA-C168494D58FF}"/>
              </a:ext>
            </a:extLst>
          </p:cNvPr>
          <p:cNvPicPr>
            <a:picLocks noChangeAspect="1"/>
          </p:cNvPicPr>
          <p:nvPr/>
        </p:nvPicPr>
        <p:blipFill>
          <a:blip r:embed="rId3"/>
          <a:stretch>
            <a:fillRect/>
          </a:stretch>
        </p:blipFill>
        <p:spPr>
          <a:xfrm>
            <a:off x="1750483" y="948352"/>
            <a:ext cx="3833283" cy="5352880"/>
          </a:xfrm>
          <a:prstGeom prst="rect">
            <a:avLst/>
          </a:prstGeom>
        </p:spPr>
      </p:pic>
      <p:pic>
        <p:nvPicPr>
          <p:cNvPr id="6" name="Picture 6">
            <a:extLst>
              <a:ext uri="{FF2B5EF4-FFF2-40B4-BE49-F238E27FC236}">
                <a16:creationId xmlns:a16="http://schemas.microsoft.com/office/drawing/2014/main" id="{E1639570-12E9-D29E-046D-3F2D73B8C3CB}"/>
              </a:ext>
            </a:extLst>
          </p:cNvPr>
          <p:cNvPicPr>
            <a:picLocks noChangeAspect="1"/>
          </p:cNvPicPr>
          <p:nvPr/>
        </p:nvPicPr>
        <p:blipFill>
          <a:blip r:embed="rId4"/>
          <a:stretch>
            <a:fillRect/>
          </a:stretch>
        </p:blipFill>
        <p:spPr>
          <a:xfrm>
            <a:off x="5952067" y="947305"/>
            <a:ext cx="3759200" cy="5344391"/>
          </a:xfrm>
          <a:prstGeom prst="rect">
            <a:avLst/>
          </a:prstGeom>
        </p:spPr>
      </p:pic>
    </p:spTree>
    <p:extLst>
      <p:ext uri="{BB962C8B-B14F-4D97-AF65-F5344CB8AC3E}">
        <p14:creationId xmlns:p14="http://schemas.microsoft.com/office/powerpoint/2010/main" val="13778947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C65CB3-FF72-4A29-90E8-E4C31467A391}"/>
              </a:ext>
            </a:extLst>
          </p:cNvPr>
          <p:cNvSpPr txBox="1"/>
          <p:nvPr/>
        </p:nvSpPr>
        <p:spPr>
          <a:xfrm>
            <a:off x="76200" y="76200"/>
            <a:ext cx="3048000" cy="381000"/>
          </a:xfrm>
          <a:prstGeom prst="rect">
            <a:avLst/>
          </a:prstGeom>
          <a:noFill/>
        </p:spPr>
        <p:txBody>
          <a:bodyPr wrap="square" lIns="91440" tIns="45720" rIns="91440" bIns="45720" rtlCol="0" anchor="t">
            <a:spAutoFit/>
          </a:bodyPr>
          <a:lstStyle/>
          <a:p>
            <a:endParaRPr lang="en-GB">
              <a:solidFill>
                <a:schemeClr val="tx1">
                  <a:lumMod val="65000"/>
                  <a:lumOff val="35000"/>
                </a:schemeClr>
              </a:solidFill>
              <a:cs typeface="Arial"/>
            </a:endParaRPr>
          </a:p>
        </p:txBody>
      </p:sp>
      <p:pic>
        <p:nvPicPr>
          <p:cNvPr id="2" name="Picture 2" descr="Text&#10;&#10;Description automatically generated">
            <a:extLst>
              <a:ext uri="{FF2B5EF4-FFF2-40B4-BE49-F238E27FC236}">
                <a16:creationId xmlns:a16="http://schemas.microsoft.com/office/drawing/2014/main" id="{3176630C-A44E-AB37-5A99-7E29E589D15D}"/>
              </a:ext>
            </a:extLst>
          </p:cNvPr>
          <p:cNvPicPr>
            <a:picLocks noChangeAspect="1"/>
          </p:cNvPicPr>
          <p:nvPr/>
        </p:nvPicPr>
        <p:blipFill>
          <a:blip r:embed="rId3"/>
          <a:stretch>
            <a:fillRect/>
          </a:stretch>
        </p:blipFill>
        <p:spPr>
          <a:xfrm>
            <a:off x="1752600" y="946901"/>
            <a:ext cx="3759200" cy="5325148"/>
          </a:xfrm>
          <a:prstGeom prst="rect">
            <a:avLst/>
          </a:prstGeom>
        </p:spPr>
      </p:pic>
      <p:pic>
        <p:nvPicPr>
          <p:cNvPr id="3" name="Picture 6" descr="Map&#10;&#10;Description automatically generated">
            <a:extLst>
              <a:ext uri="{FF2B5EF4-FFF2-40B4-BE49-F238E27FC236}">
                <a16:creationId xmlns:a16="http://schemas.microsoft.com/office/drawing/2014/main" id="{A5A1E318-4457-EB3C-3608-464ED2830E17}"/>
              </a:ext>
            </a:extLst>
          </p:cNvPr>
          <p:cNvPicPr>
            <a:picLocks noChangeAspect="1"/>
          </p:cNvPicPr>
          <p:nvPr/>
        </p:nvPicPr>
        <p:blipFill>
          <a:blip r:embed="rId4"/>
          <a:stretch>
            <a:fillRect/>
          </a:stretch>
        </p:blipFill>
        <p:spPr>
          <a:xfrm>
            <a:off x="5856817" y="946901"/>
            <a:ext cx="3738033" cy="5228782"/>
          </a:xfrm>
          <a:prstGeom prst="rect">
            <a:avLst/>
          </a:prstGeom>
        </p:spPr>
      </p:pic>
    </p:spTree>
    <p:extLst>
      <p:ext uri="{BB962C8B-B14F-4D97-AF65-F5344CB8AC3E}">
        <p14:creationId xmlns:p14="http://schemas.microsoft.com/office/powerpoint/2010/main" val="37412055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FF7787-8C1A-45F9-BA7A-7AFABA98AF37}"/>
              </a:ext>
            </a:extLst>
          </p:cNvPr>
          <p:cNvSpPr>
            <a:spLocks noGrp="1"/>
          </p:cNvSpPr>
          <p:nvPr>
            <p:ph type="body" sz="quarter" idx="11"/>
          </p:nvPr>
        </p:nvSpPr>
        <p:spPr>
          <a:xfrm>
            <a:off x="685800" y="2895600"/>
            <a:ext cx="8977312" cy="1066800"/>
          </a:xfrm>
        </p:spPr>
        <p:txBody>
          <a:bodyPr/>
          <a:lstStyle/>
          <a:p>
            <a:r>
              <a:rPr lang="en-GB" sz="5400"/>
              <a:t>2.0 Services </a:t>
            </a:r>
          </a:p>
          <a:p>
            <a:r>
              <a:rPr lang="en-GB" sz="4400" b="0">
                <a:latin typeface="Raleway Light" pitchFamily="2" charset="0"/>
              </a:rPr>
              <a:t>2022 </a:t>
            </a:r>
          </a:p>
        </p:txBody>
      </p:sp>
    </p:spTree>
    <p:extLst>
      <p:ext uri="{BB962C8B-B14F-4D97-AF65-F5344CB8AC3E}">
        <p14:creationId xmlns:p14="http://schemas.microsoft.com/office/powerpoint/2010/main" val="17015691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0A9CF6-B2FC-2FE4-9567-63EAC8C1E1EF}"/>
              </a:ext>
            </a:extLst>
          </p:cNvPr>
          <p:cNvSpPr>
            <a:spLocks noGrp="1"/>
          </p:cNvSpPr>
          <p:nvPr>
            <p:ph type="body" sz="quarter" idx="10"/>
          </p:nvPr>
        </p:nvSpPr>
        <p:spPr/>
        <p:txBody>
          <a:bodyPr/>
          <a:lstStyle/>
          <a:p>
            <a:r>
              <a:rPr lang="en-GB" sz="3200"/>
              <a:t>Strategy &amp; Research</a:t>
            </a:r>
          </a:p>
        </p:txBody>
      </p:sp>
      <p:sp>
        <p:nvSpPr>
          <p:cNvPr id="3" name="Text Placeholder 2">
            <a:extLst>
              <a:ext uri="{FF2B5EF4-FFF2-40B4-BE49-F238E27FC236}">
                <a16:creationId xmlns:a16="http://schemas.microsoft.com/office/drawing/2014/main" id="{17AC37BB-9AB0-8A4C-B9AF-28190ABD6C59}"/>
              </a:ext>
            </a:extLst>
          </p:cNvPr>
          <p:cNvSpPr>
            <a:spLocks noGrp="1"/>
          </p:cNvSpPr>
          <p:nvPr>
            <p:ph type="body" sz="quarter" idx="11"/>
          </p:nvPr>
        </p:nvSpPr>
        <p:spPr/>
        <p:txBody>
          <a:bodyPr/>
          <a:lstStyle/>
          <a:p>
            <a:r>
              <a:rPr lang="en-GB" sz="3200"/>
              <a:t>Content &amp; creative</a:t>
            </a:r>
          </a:p>
        </p:txBody>
      </p:sp>
      <p:sp>
        <p:nvSpPr>
          <p:cNvPr id="4" name="Text Placeholder 3">
            <a:extLst>
              <a:ext uri="{FF2B5EF4-FFF2-40B4-BE49-F238E27FC236}">
                <a16:creationId xmlns:a16="http://schemas.microsoft.com/office/drawing/2014/main" id="{6CA076F8-35AA-FC92-DAB3-FF8A3A8575B3}"/>
              </a:ext>
            </a:extLst>
          </p:cNvPr>
          <p:cNvSpPr>
            <a:spLocks noGrp="1"/>
          </p:cNvSpPr>
          <p:nvPr>
            <p:ph type="body" sz="quarter" idx="12"/>
          </p:nvPr>
        </p:nvSpPr>
        <p:spPr/>
        <p:txBody>
          <a:bodyPr/>
          <a:lstStyle/>
          <a:p>
            <a:r>
              <a:rPr lang="en-GB" sz="3200"/>
              <a:t>Data &amp; delivery</a:t>
            </a:r>
          </a:p>
        </p:txBody>
      </p:sp>
      <p:sp>
        <p:nvSpPr>
          <p:cNvPr id="5" name="Text Placeholder 1">
            <a:extLst>
              <a:ext uri="{FF2B5EF4-FFF2-40B4-BE49-F238E27FC236}">
                <a16:creationId xmlns:a16="http://schemas.microsoft.com/office/drawing/2014/main" id="{C14096ED-C9E3-A866-C36C-A9086721FB6C}"/>
              </a:ext>
            </a:extLst>
          </p:cNvPr>
          <p:cNvSpPr txBox="1">
            <a:spLocks/>
          </p:cNvSpPr>
          <p:nvPr/>
        </p:nvSpPr>
        <p:spPr>
          <a:xfrm>
            <a:off x="592972" y="692133"/>
            <a:ext cx="7200000" cy="533400"/>
          </a:xfrm>
          <a:prstGeom prst="rect">
            <a:avLst/>
          </a:prstGeom>
        </p:spPr>
        <p:txBody>
          <a:bodyPr anchor="ctr"/>
          <a:lstStyle>
            <a:lvl1pPr marL="0" algn="ctr">
              <a:defRPr sz="4000" b="1">
                <a:solidFill>
                  <a:schemeClr val="bg1"/>
                </a:solidFill>
                <a:latin typeface="Raleway" panose="020B0003030101060003" pitchFamily="34" charset="0"/>
                <a:ea typeface="+mn-ea"/>
                <a:cs typeface="+mn-cs"/>
              </a:defRPr>
            </a:lvl1pPr>
            <a:lvl2pPr marL="457200" algn="ctr">
              <a:defRPr b="1">
                <a:latin typeface="Raleway" panose="020B0003030101060003" pitchFamily="34" charset="0"/>
                <a:ea typeface="+mn-ea"/>
                <a:cs typeface="+mn-cs"/>
              </a:defRPr>
            </a:lvl2pPr>
            <a:lvl3pPr marL="914400" algn="ctr">
              <a:defRPr b="1">
                <a:latin typeface="Raleway" panose="020B0003030101060003" pitchFamily="34" charset="0"/>
                <a:ea typeface="+mn-ea"/>
                <a:cs typeface="+mn-cs"/>
              </a:defRPr>
            </a:lvl3pPr>
            <a:lvl4pPr marL="1371600" algn="ctr">
              <a:defRPr b="1">
                <a:latin typeface="Raleway" panose="020B0003030101060003" pitchFamily="34" charset="0"/>
                <a:ea typeface="+mn-ea"/>
                <a:cs typeface="+mn-cs"/>
              </a:defRPr>
            </a:lvl4pPr>
            <a:lvl5pPr marL="1828800" algn="ctr">
              <a:defRPr b="1">
                <a:latin typeface="Raleway" panose="020B0003030101060003"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GB" sz="2800" kern="0">
                <a:solidFill>
                  <a:srgbClr val="5C5470"/>
                </a:solidFill>
              </a:rPr>
              <a:t>ReallyB2B Hero Service</a:t>
            </a:r>
          </a:p>
        </p:txBody>
      </p:sp>
    </p:spTree>
    <p:extLst>
      <p:ext uri="{BB962C8B-B14F-4D97-AF65-F5344CB8AC3E}">
        <p14:creationId xmlns:p14="http://schemas.microsoft.com/office/powerpoint/2010/main" val="37741267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90F732-FE26-4968-BB33-67BCBF169DE9}"/>
              </a:ext>
            </a:extLst>
          </p:cNvPr>
          <p:cNvSpPr>
            <a:spLocks noGrp="1"/>
          </p:cNvSpPr>
          <p:nvPr>
            <p:ph type="body" sz="quarter" idx="10"/>
          </p:nvPr>
        </p:nvSpPr>
        <p:spPr>
          <a:xfrm>
            <a:off x="704850" y="685800"/>
            <a:ext cx="9886950" cy="533400"/>
          </a:xfrm>
        </p:spPr>
        <p:txBody>
          <a:bodyPr/>
          <a:lstStyle/>
          <a:p>
            <a:r>
              <a:rPr lang="en-GB" sz="2800"/>
              <a:t>Services - What does ReallyB2B do?</a:t>
            </a:r>
          </a:p>
        </p:txBody>
      </p:sp>
      <p:sp>
        <p:nvSpPr>
          <p:cNvPr id="3" name="Text Placeholder 2">
            <a:extLst>
              <a:ext uri="{FF2B5EF4-FFF2-40B4-BE49-F238E27FC236}">
                <a16:creationId xmlns:a16="http://schemas.microsoft.com/office/drawing/2014/main" id="{F5FB5984-B53B-4EA0-90BA-17908BAADC27}"/>
              </a:ext>
            </a:extLst>
          </p:cNvPr>
          <p:cNvSpPr>
            <a:spLocks noGrp="1"/>
          </p:cNvSpPr>
          <p:nvPr>
            <p:ph type="body" sz="quarter" idx="11"/>
          </p:nvPr>
        </p:nvSpPr>
        <p:spPr>
          <a:xfrm>
            <a:off x="704850" y="1175431"/>
            <a:ext cx="7200000" cy="366252"/>
          </a:xfrm>
        </p:spPr>
        <p:txBody>
          <a:bodyPr/>
          <a:lstStyle/>
          <a:p>
            <a:r>
              <a:rPr lang="en-GB" sz="1400">
                <a:latin typeface="Raleway" pitchFamily="2" charset="0"/>
              </a:rPr>
              <a:t>Our hero services </a:t>
            </a:r>
          </a:p>
        </p:txBody>
      </p:sp>
      <p:sp>
        <p:nvSpPr>
          <p:cNvPr id="4" name="Rectangle: Rounded Corners 3">
            <a:extLst>
              <a:ext uri="{FF2B5EF4-FFF2-40B4-BE49-F238E27FC236}">
                <a16:creationId xmlns:a16="http://schemas.microsoft.com/office/drawing/2014/main" id="{51F7989C-A557-F928-A470-37BE5A074FFE}"/>
              </a:ext>
            </a:extLst>
          </p:cNvPr>
          <p:cNvSpPr/>
          <p:nvPr/>
        </p:nvSpPr>
        <p:spPr>
          <a:xfrm>
            <a:off x="1363531" y="2082594"/>
            <a:ext cx="2514600" cy="838200"/>
          </a:xfrm>
          <a:prstGeom prst="roundRect">
            <a:avLst/>
          </a:prstGeom>
          <a:solidFill>
            <a:srgbClr val="422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STRATEGY &amp; RESEARCH</a:t>
            </a:r>
          </a:p>
        </p:txBody>
      </p:sp>
      <p:sp>
        <p:nvSpPr>
          <p:cNvPr id="5" name="Rectangle: Rounded Corners 4">
            <a:extLst>
              <a:ext uri="{FF2B5EF4-FFF2-40B4-BE49-F238E27FC236}">
                <a16:creationId xmlns:a16="http://schemas.microsoft.com/office/drawing/2014/main" id="{7D107035-7378-622A-AA10-E561928BF2A6}"/>
              </a:ext>
            </a:extLst>
          </p:cNvPr>
          <p:cNvSpPr/>
          <p:nvPr/>
        </p:nvSpPr>
        <p:spPr>
          <a:xfrm>
            <a:off x="4716331" y="2082594"/>
            <a:ext cx="2514600" cy="838200"/>
          </a:xfrm>
          <a:prstGeom prst="roundRect">
            <a:avLst/>
          </a:prstGeom>
          <a:solidFill>
            <a:srgbClr val="5EB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CONTENT &amp; CREATIVE</a:t>
            </a:r>
          </a:p>
        </p:txBody>
      </p:sp>
      <p:sp>
        <p:nvSpPr>
          <p:cNvPr id="6" name="Rectangle: Rounded Corners 5">
            <a:extLst>
              <a:ext uri="{FF2B5EF4-FFF2-40B4-BE49-F238E27FC236}">
                <a16:creationId xmlns:a16="http://schemas.microsoft.com/office/drawing/2014/main" id="{8435CF61-B715-595F-1C18-1DA9A4D043D1}"/>
              </a:ext>
            </a:extLst>
          </p:cNvPr>
          <p:cNvSpPr/>
          <p:nvPr/>
        </p:nvSpPr>
        <p:spPr>
          <a:xfrm>
            <a:off x="8069131" y="2082594"/>
            <a:ext cx="2540620" cy="838200"/>
          </a:xfrm>
          <a:prstGeom prst="roundRect">
            <a:avLst/>
          </a:prstGeom>
          <a:solidFill>
            <a:srgbClr val="EB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t>DATA &amp; DELIVERY</a:t>
            </a:r>
          </a:p>
        </p:txBody>
      </p:sp>
      <p:sp>
        <p:nvSpPr>
          <p:cNvPr id="10" name="Rectangle: Rounded Corners 9">
            <a:extLst>
              <a:ext uri="{FF2B5EF4-FFF2-40B4-BE49-F238E27FC236}">
                <a16:creationId xmlns:a16="http://schemas.microsoft.com/office/drawing/2014/main" id="{A09B143F-EF6E-017A-5450-D60478A0A473}"/>
              </a:ext>
            </a:extLst>
          </p:cNvPr>
          <p:cNvSpPr/>
          <p:nvPr/>
        </p:nvSpPr>
        <p:spPr>
          <a:xfrm>
            <a:off x="1363531" y="3052575"/>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chemeClr val="tx1"/>
                </a:solidFill>
                <a:latin typeface="Raleway" pitchFamily="2" charset="0"/>
              </a:rPr>
              <a:t>Research</a:t>
            </a:r>
            <a:r>
              <a:rPr lang="en-GB" sz="1200">
                <a:solidFill>
                  <a:srgbClr val="5C5470"/>
                </a:solidFill>
                <a:latin typeface="Raleway" pitchFamily="2" charset="0"/>
              </a:rPr>
              <a:t> &amp; expert interviews</a:t>
            </a:r>
          </a:p>
        </p:txBody>
      </p:sp>
      <p:sp>
        <p:nvSpPr>
          <p:cNvPr id="11" name="Rectangle: Rounded Corners 10">
            <a:extLst>
              <a:ext uri="{FF2B5EF4-FFF2-40B4-BE49-F238E27FC236}">
                <a16:creationId xmlns:a16="http://schemas.microsoft.com/office/drawing/2014/main" id="{14296B1F-EC01-6331-D161-CD8DB1BD38FA}"/>
              </a:ext>
            </a:extLst>
          </p:cNvPr>
          <p:cNvSpPr/>
          <p:nvPr/>
        </p:nvSpPr>
        <p:spPr>
          <a:xfrm>
            <a:off x="1372824" y="3773338"/>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rgbClr val="5C5470"/>
                </a:solidFill>
                <a:latin typeface="Raleway" pitchFamily="2" charset="0"/>
              </a:rPr>
              <a:t>Audience identification, </a:t>
            </a:r>
          </a:p>
          <a:p>
            <a:pPr algn="ctr"/>
            <a:r>
              <a:rPr lang="en-GB" sz="1200">
                <a:solidFill>
                  <a:srgbClr val="5C5470"/>
                </a:solidFill>
                <a:latin typeface="Raleway" pitchFamily="2" charset="0"/>
              </a:rPr>
              <a:t>profiling and segmentation</a:t>
            </a:r>
          </a:p>
        </p:txBody>
      </p:sp>
      <p:sp>
        <p:nvSpPr>
          <p:cNvPr id="12" name="Rectangle: Rounded Corners 11">
            <a:extLst>
              <a:ext uri="{FF2B5EF4-FFF2-40B4-BE49-F238E27FC236}">
                <a16:creationId xmlns:a16="http://schemas.microsoft.com/office/drawing/2014/main" id="{EB4ECDA4-2523-0B99-CFD6-6D08FD42751C}"/>
              </a:ext>
            </a:extLst>
          </p:cNvPr>
          <p:cNvSpPr/>
          <p:nvPr/>
        </p:nvSpPr>
        <p:spPr>
          <a:xfrm>
            <a:off x="1372824" y="4494101"/>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Customer journey mapping </a:t>
            </a:r>
          </a:p>
        </p:txBody>
      </p:sp>
      <p:sp>
        <p:nvSpPr>
          <p:cNvPr id="13" name="Rectangle: Rounded Corners 12">
            <a:extLst>
              <a:ext uri="{FF2B5EF4-FFF2-40B4-BE49-F238E27FC236}">
                <a16:creationId xmlns:a16="http://schemas.microsoft.com/office/drawing/2014/main" id="{94E2A246-0F2C-DA50-3F8B-2F1656485B45}"/>
              </a:ext>
            </a:extLst>
          </p:cNvPr>
          <p:cNvSpPr/>
          <p:nvPr/>
        </p:nvSpPr>
        <p:spPr>
          <a:xfrm>
            <a:off x="1363531" y="5214864"/>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Channel strategy &amp; planning </a:t>
            </a:r>
          </a:p>
        </p:txBody>
      </p:sp>
      <p:sp>
        <p:nvSpPr>
          <p:cNvPr id="14" name="Rectangle: Rounded Corners 13">
            <a:extLst>
              <a:ext uri="{FF2B5EF4-FFF2-40B4-BE49-F238E27FC236}">
                <a16:creationId xmlns:a16="http://schemas.microsoft.com/office/drawing/2014/main" id="{1D92A454-B419-97DD-F8DD-EB000FFA3DBE}"/>
              </a:ext>
            </a:extLst>
          </p:cNvPr>
          <p:cNvSpPr/>
          <p:nvPr/>
        </p:nvSpPr>
        <p:spPr>
          <a:xfrm>
            <a:off x="4716331" y="3052575"/>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Content strategy</a:t>
            </a:r>
          </a:p>
        </p:txBody>
      </p:sp>
      <p:sp>
        <p:nvSpPr>
          <p:cNvPr id="15" name="Rectangle: Rounded Corners 14">
            <a:extLst>
              <a:ext uri="{FF2B5EF4-FFF2-40B4-BE49-F238E27FC236}">
                <a16:creationId xmlns:a16="http://schemas.microsoft.com/office/drawing/2014/main" id="{B0C0CA57-517C-9B19-3E60-418056DF851B}"/>
              </a:ext>
            </a:extLst>
          </p:cNvPr>
          <p:cNvSpPr/>
          <p:nvPr/>
        </p:nvSpPr>
        <p:spPr>
          <a:xfrm>
            <a:off x="4725624" y="3773338"/>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Big Idea</a:t>
            </a:r>
          </a:p>
        </p:txBody>
      </p:sp>
      <p:sp>
        <p:nvSpPr>
          <p:cNvPr id="16" name="Rectangle: Rounded Corners 15">
            <a:extLst>
              <a:ext uri="{FF2B5EF4-FFF2-40B4-BE49-F238E27FC236}">
                <a16:creationId xmlns:a16="http://schemas.microsoft.com/office/drawing/2014/main" id="{032A3B3A-1D40-61F1-9E79-363ADD5ED4C5}"/>
              </a:ext>
            </a:extLst>
          </p:cNvPr>
          <p:cNvSpPr/>
          <p:nvPr/>
        </p:nvSpPr>
        <p:spPr>
          <a:xfrm>
            <a:off x="4725624" y="4494101"/>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Copy writing &amp; messaging </a:t>
            </a:r>
          </a:p>
        </p:txBody>
      </p:sp>
      <p:sp>
        <p:nvSpPr>
          <p:cNvPr id="17" name="Rectangle: Rounded Corners 16">
            <a:extLst>
              <a:ext uri="{FF2B5EF4-FFF2-40B4-BE49-F238E27FC236}">
                <a16:creationId xmlns:a16="http://schemas.microsoft.com/office/drawing/2014/main" id="{EFB215BD-2A99-95E5-4EC4-D9A232D59F10}"/>
              </a:ext>
            </a:extLst>
          </p:cNvPr>
          <p:cNvSpPr/>
          <p:nvPr/>
        </p:nvSpPr>
        <p:spPr>
          <a:xfrm>
            <a:off x="4716331" y="5214864"/>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Content creation </a:t>
            </a:r>
          </a:p>
        </p:txBody>
      </p:sp>
      <p:sp>
        <p:nvSpPr>
          <p:cNvPr id="18" name="Rectangle: Rounded Corners 17">
            <a:extLst>
              <a:ext uri="{FF2B5EF4-FFF2-40B4-BE49-F238E27FC236}">
                <a16:creationId xmlns:a16="http://schemas.microsoft.com/office/drawing/2014/main" id="{D5CA8446-68C4-D392-A938-831C4551A3AB}"/>
              </a:ext>
            </a:extLst>
          </p:cNvPr>
          <p:cNvSpPr/>
          <p:nvPr/>
        </p:nvSpPr>
        <p:spPr>
          <a:xfrm>
            <a:off x="8067338" y="3052575"/>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solidFill>
                  <a:srgbClr val="5C5470"/>
                </a:solidFill>
                <a:latin typeface="Raleway" pitchFamily="2" charset="0"/>
              </a:rPr>
              <a:t>Data management, </a:t>
            </a:r>
          </a:p>
          <a:p>
            <a:pPr algn="ctr"/>
            <a:r>
              <a:rPr lang="en-GB" sz="1200">
                <a:solidFill>
                  <a:srgbClr val="5C5470"/>
                </a:solidFill>
                <a:latin typeface="Raleway" pitchFamily="2" charset="0"/>
              </a:rPr>
              <a:t>insights &amp; licensing </a:t>
            </a:r>
          </a:p>
        </p:txBody>
      </p:sp>
      <p:sp>
        <p:nvSpPr>
          <p:cNvPr id="19" name="Rectangle: Rounded Corners 18">
            <a:extLst>
              <a:ext uri="{FF2B5EF4-FFF2-40B4-BE49-F238E27FC236}">
                <a16:creationId xmlns:a16="http://schemas.microsoft.com/office/drawing/2014/main" id="{AEFCD0C1-4C90-1507-C12E-66967741A368}"/>
              </a:ext>
            </a:extLst>
          </p:cNvPr>
          <p:cNvSpPr/>
          <p:nvPr/>
        </p:nvSpPr>
        <p:spPr>
          <a:xfrm>
            <a:off x="8076631" y="3773338"/>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Multi-channel campaign delivery</a:t>
            </a:r>
          </a:p>
        </p:txBody>
      </p:sp>
      <p:sp>
        <p:nvSpPr>
          <p:cNvPr id="20" name="Rectangle: Rounded Corners 19">
            <a:extLst>
              <a:ext uri="{FF2B5EF4-FFF2-40B4-BE49-F238E27FC236}">
                <a16:creationId xmlns:a16="http://schemas.microsoft.com/office/drawing/2014/main" id="{D7A636B2-BC47-8A0F-023E-4AF795B5C8AE}"/>
              </a:ext>
            </a:extLst>
          </p:cNvPr>
          <p:cNvSpPr/>
          <p:nvPr/>
        </p:nvSpPr>
        <p:spPr>
          <a:xfrm>
            <a:off x="8076631" y="4494101"/>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Sales enablement/enhancement </a:t>
            </a:r>
          </a:p>
        </p:txBody>
      </p:sp>
      <p:sp>
        <p:nvSpPr>
          <p:cNvPr id="21" name="Rectangle: Rounded Corners 20">
            <a:extLst>
              <a:ext uri="{FF2B5EF4-FFF2-40B4-BE49-F238E27FC236}">
                <a16:creationId xmlns:a16="http://schemas.microsoft.com/office/drawing/2014/main" id="{B5FEF33B-A00D-72C9-6D76-C30ECE425B62}"/>
              </a:ext>
            </a:extLst>
          </p:cNvPr>
          <p:cNvSpPr/>
          <p:nvPr/>
        </p:nvSpPr>
        <p:spPr>
          <a:xfrm>
            <a:off x="8067338" y="5214864"/>
            <a:ext cx="2514600" cy="58898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GB" sz="1200">
                <a:solidFill>
                  <a:srgbClr val="5C5470"/>
                </a:solidFill>
                <a:latin typeface="Raleway" pitchFamily="2" charset="0"/>
              </a:rPr>
              <a:t>Campaign management, optimisation &amp; reporting </a:t>
            </a:r>
          </a:p>
        </p:txBody>
      </p:sp>
    </p:spTree>
    <p:extLst>
      <p:ext uri="{BB962C8B-B14F-4D97-AF65-F5344CB8AC3E}">
        <p14:creationId xmlns:p14="http://schemas.microsoft.com/office/powerpoint/2010/main" val="38712756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1"/>
          </p:nvPr>
        </p:nvSpPr>
        <p:spPr>
          <a:xfrm>
            <a:off x="6471458" y="1695450"/>
            <a:ext cx="4808400" cy="3467100"/>
          </a:xfrm>
        </p:spPr>
        <p:txBody>
          <a:bodyPr/>
          <a:lstStyle/>
          <a:p>
            <a:pPr marL="285750" indent="-285750" algn="l">
              <a:lnSpc>
                <a:spcPct val="150000"/>
              </a:lnSpc>
              <a:spcBef>
                <a:spcPts val="1200"/>
              </a:spcBef>
              <a:buFont typeface="Wingdings" panose="05000000000000000000" pitchFamily="2" charset="2"/>
              <a:buChar char="§"/>
            </a:pPr>
            <a:r>
              <a:rPr lang="en-GB" sz="1800" spc="0">
                <a:solidFill>
                  <a:srgbClr val="5C5470"/>
                </a:solidFill>
                <a:latin typeface="Raleway" pitchFamily="2" charset="0"/>
              </a:rPr>
              <a:t>Research &amp; expert interviews</a:t>
            </a:r>
          </a:p>
          <a:p>
            <a:pPr marL="285750" indent="-285750" algn="l">
              <a:lnSpc>
                <a:spcPct val="150000"/>
              </a:lnSpc>
              <a:buFont typeface="Wingdings" panose="05000000000000000000" pitchFamily="2" charset="2"/>
              <a:buChar char="§"/>
            </a:pPr>
            <a:r>
              <a:rPr lang="en-GB" sz="1800" spc="0">
                <a:solidFill>
                  <a:srgbClr val="5C5470"/>
                </a:solidFill>
                <a:latin typeface="Raleway" pitchFamily="2" charset="0"/>
              </a:rPr>
              <a:t>Audience identification, profiling and segmentation </a:t>
            </a:r>
          </a:p>
          <a:p>
            <a:pPr marL="285750" indent="-285750" algn="l">
              <a:lnSpc>
                <a:spcPct val="150000"/>
              </a:lnSpc>
              <a:buFont typeface="Wingdings" panose="05000000000000000000" pitchFamily="2" charset="2"/>
              <a:buChar char="§"/>
            </a:pPr>
            <a:r>
              <a:rPr lang="en-GB" sz="1800" spc="0">
                <a:solidFill>
                  <a:srgbClr val="5C5470"/>
                </a:solidFill>
                <a:latin typeface="Raleway" pitchFamily="2" charset="0"/>
              </a:rPr>
              <a:t>Customer journey mapping </a:t>
            </a:r>
          </a:p>
          <a:p>
            <a:pPr marL="285750" indent="-285750" algn="l">
              <a:lnSpc>
                <a:spcPct val="150000"/>
              </a:lnSpc>
              <a:buFont typeface="Wingdings" panose="05000000000000000000" pitchFamily="2" charset="2"/>
              <a:buChar char="§"/>
            </a:pPr>
            <a:r>
              <a:rPr lang="en-GB" sz="1800" spc="0">
                <a:solidFill>
                  <a:srgbClr val="5C5470"/>
                </a:solidFill>
                <a:latin typeface="Raleway" pitchFamily="2" charset="0"/>
              </a:rPr>
              <a:t>Channel strategy &amp; planning</a:t>
            </a:r>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2"/>
          </p:nvPr>
        </p:nvSpPr>
        <p:spPr>
          <a:xfrm>
            <a:off x="458972" y="1068067"/>
            <a:ext cx="4414940" cy="1008826"/>
          </a:xfrm>
        </p:spPr>
        <p:txBody>
          <a:bodyPr/>
          <a:lstStyle/>
          <a:p>
            <a:pPr lvl="0" algn="l"/>
            <a:r>
              <a:rPr lang="en-GB" sz="2800" b="1">
                <a:effectLst/>
                <a:latin typeface="Raleway" pitchFamily="2" charset="0"/>
                <a:ea typeface="Calibri" panose="020F0502020204030204" pitchFamily="34" charset="0"/>
                <a:cs typeface="Calibri" panose="020F0502020204030204" pitchFamily="34" charset="0"/>
              </a:rPr>
              <a:t>Strategy &amp; Research </a:t>
            </a:r>
            <a:endParaRPr lang="en-GB" sz="2800">
              <a:effectLst/>
              <a:latin typeface="Raleway" pitchFamily="2"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436AA21-666B-49C6-9B05-220445717FA9}"/>
              </a:ext>
            </a:extLst>
          </p:cNvPr>
          <p:cNvSpPr txBox="1"/>
          <p:nvPr/>
        </p:nvSpPr>
        <p:spPr>
          <a:xfrm>
            <a:off x="458972" y="2076893"/>
            <a:ext cx="3564388" cy="3785652"/>
          </a:xfrm>
          <a:prstGeom prst="rect">
            <a:avLst/>
          </a:prstGeom>
          <a:noFill/>
        </p:spPr>
        <p:txBody>
          <a:bodyPr wrap="square" lIns="91440" tIns="45720" rIns="91440" bIns="45720" rtlCol="0" anchor="t">
            <a:spAutoFit/>
          </a:bodyPr>
          <a:lstStyle/>
          <a:p>
            <a:r>
              <a:rPr lang="en-GB" sz="1600">
                <a:solidFill>
                  <a:schemeClr val="bg1"/>
                </a:solidFill>
                <a:effectLst/>
                <a:latin typeface="Raleway"/>
                <a:ea typeface="Calibri" panose="020F0502020204030204" pitchFamily="34" charset="0"/>
                <a:cs typeface="Segoe UI"/>
              </a:rPr>
              <a:t>You know where you are, and you know where you want to get to – but the question is, ‘how?’ </a:t>
            </a:r>
            <a:endParaRPr lang="en-US">
              <a:solidFill>
                <a:schemeClr val="bg1"/>
              </a:solidFill>
              <a:latin typeface="Raleway"/>
              <a:cs typeface="Segoe UI"/>
            </a:endParaRPr>
          </a:p>
          <a:p>
            <a:r>
              <a:rPr lang="en-GB" sz="1600">
                <a:solidFill>
                  <a:schemeClr val="bg1"/>
                </a:solidFill>
                <a:effectLst/>
                <a:latin typeface="Raleway"/>
                <a:ea typeface="Calibri" panose="020F0502020204030204" pitchFamily="34" charset="0"/>
                <a:cs typeface="Segoe UI"/>
              </a:rPr>
              <a:t>Without an effective strategy, your goals and targets are merely dreams and ambitions.</a:t>
            </a:r>
            <a:endParaRPr lang="en-GB">
              <a:solidFill>
                <a:schemeClr val="bg1"/>
              </a:solidFill>
              <a:latin typeface="Raleway"/>
              <a:cs typeface="Segoe UI"/>
            </a:endParaRPr>
          </a:p>
          <a:p>
            <a:endParaRPr lang="en-GB" sz="1600">
              <a:solidFill>
                <a:schemeClr val="bg1"/>
              </a:solidFill>
              <a:latin typeface="Raleway" pitchFamily="2" charset="0"/>
              <a:ea typeface="Calibri" panose="020F0502020204030204" pitchFamily="34" charset="0"/>
              <a:cs typeface="Segoe UI" panose="020B0502040204020203" pitchFamily="34" charset="0"/>
            </a:endParaRPr>
          </a:p>
          <a:p>
            <a:r>
              <a:rPr lang="en-GB" sz="1600">
                <a:solidFill>
                  <a:schemeClr val="bg1"/>
                </a:solidFill>
                <a:effectLst/>
                <a:latin typeface="Raleway"/>
                <a:ea typeface="Calibri" panose="020F0502020204030204" pitchFamily="34" charset="0"/>
                <a:cs typeface="Segoe UI"/>
              </a:rPr>
              <a:t>ReallyB2B can help to expertly crafted a plan of action based on data and intelligent insights. </a:t>
            </a:r>
            <a:endParaRPr lang="en-GB" sz="1600">
              <a:solidFill>
                <a:schemeClr val="bg1"/>
              </a:solidFill>
              <a:latin typeface="Raleway"/>
              <a:ea typeface="Calibri" panose="020F0502020204030204" pitchFamily="34" charset="0"/>
              <a:cs typeface="Segoe UI"/>
            </a:endParaRPr>
          </a:p>
          <a:p>
            <a:r>
              <a:rPr lang="en-GB" sz="1600">
                <a:solidFill>
                  <a:schemeClr val="bg1"/>
                </a:solidFill>
                <a:effectLst/>
                <a:latin typeface="Raleway"/>
                <a:ea typeface="Calibri" panose="020F0502020204030204" pitchFamily="34" charset="0"/>
                <a:cs typeface="Segoe UI"/>
              </a:rPr>
              <a:t>Just like using a sat nav to avoid traffic jams, with the right help and support for your B2B marketing, you can reach your goals in the most efficient way.</a:t>
            </a:r>
          </a:p>
        </p:txBody>
      </p:sp>
    </p:spTree>
    <p:extLst>
      <p:ext uri="{BB962C8B-B14F-4D97-AF65-F5344CB8AC3E}">
        <p14:creationId xmlns:p14="http://schemas.microsoft.com/office/powerpoint/2010/main" val="19728973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BB36BB-C581-5C47-1030-2631EA2D6EBC}"/>
              </a:ext>
            </a:extLst>
          </p:cNvPr>
          <p:cNvSpPr>
            <a:spLocks noGrp="1"/>
          </p:cNvSpPr>
          <p:nvPr>
            <p:ph type="body" sz="quarter" idx="10"/>
          </p:nvPr>
        </p:nvSpPr>
        <p:spPr>
          <a:xfrm>
            <a:off x="653594" y="191558"/>
            <a:ext cx="5991600" cy="764367"/>
          </a:xfrm>
        </p:spPr>
        <p:txBody>
          <a:bodyPr/>
          <a:lstStyle/>
          <a:p>
            <a:pPr algn="l"/>
            <a:r>
              <a:rPr lang="en-GB" b="1">
                <a:effectLst/>
                <a:latin typeface="Raleway" pitchFamily="2" charset="0"/>
                <a:ea typeface="Calibri" panose="020F0502020204030204" pitchFamily="34" charset="0"/>
                <a:cs typeface="Calibri" panose="020F0502020204030204" pitchFamily="34" charset="0"/>
              </a:rPr>
              <a:t>Strategy &amp; Research </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CBC6A5C5-9C89-37AB-200E-849285EDA17D}"/>
              </a:ext>
            </a:extLst>
          </p:cNvPr>
          <p:cNvSpPr>
            <a:spLocks noGrp="1"/>
          </p:cNvSpPr>
          <p:nvPr>
            <p:ph type="body" sz="quarter" idx="11"/>
          </p:nvPr>
        </p:nvSpPr>
        <p:spPr>
          <a:xfrm>
            <a:off x="3100200" y="1885214"/>
            <a:ext cx="5991600" cy="617621"/>
          </a:xfrm>
        </p:spPr>
        <p:txBody>
          <a:bodyPr/>
          <a:lstStyle/>
          <a:p>
            <a:r>
              <a:rPr lang="en-GB" sz="3600">
                <a:effectLst/>
                <a:latin typeface="Raleway" pitchFamily="2" charset="0"/>
                <a:ea typeface="Calibri" panose="020F0502020204030204" pitchFamily="34" charset="0"/>
                <a:cs typeface="Segoe UI" panose="020B0502040204020203" pitchFamily="34" charset="0"/>
              </a:rPr>
              <a:t>Research and </a:t>
            </a:r>
          </a:p>
          <a:p>
            <a:r>
              <a:rPr lang="en-GB" sz="3600">
                <a:effectLst/>
                <a:latin typeface="Raleway" pitchFamily="2" charset="0"/>
                <a:ea typeface="Calibri" panose="020F0502020204030204" pitchFamily="34" charset="0"/>
                <a:cs typeface="Segoe UI" panose="020B0502040204020203" pitchFamily="34" charset="0"/>
              </a:rPr>
              <a:t>expert interviews</a:t>
            </a:r>
            <a:endParaRPr lang="en-GB" sz="3600">
              <a:effectLst/>
              <a:latin typeface="Raleway" pitchFamily="2"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F679A5B-B930-336A-DCE7-10D8E6728DBE}"/>
              </a:ext>
            </a:extLst>
          </p:cNvPr>
          <p:cNvSpPr>
            <a:spLocks noGrp="1"/>
          </p:cNvSpPr>
          <p:nvPr>
            <p:ph type="body" sz="quarter" idx="12"/>
          </p:nvPr>
        </p:nvSpPr>
        <p:spPr>
          <a:xfrm>
            <a:off x="267074" y="3546013"/>
            <a:ext cx="4155514" cy="2514600"/>
          </a:xfrm>
        </p:spPr>
        <p:txBody>
          <a:bodyPr/>
          <a:lstStyle/>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What do you know about your audience? </a:t>
            </a: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What job do they do? What are their responsibilities? How do they feel? What keeps them up at night? How do they make decisions?</a:t>
            </a:r>
          </a:p>
          <a:p>
            <a:pPr algn="l">
              <a:lnSpc>
                <a:spcPct val="100000"/>
              </a:lnSpc>
            </a:pPr>
            <a:endParaRPr lang="en-GB" sz="1400">
              <a:latin typeface="Raleway" pitchFamily="2" charset="0"/>
              <a:ea typeface="Calibri" panose="020F0502020204030204" pitchFamily="34" charset="0"/>
              <a:cs typeface="Segoe UI" panose="020B0502040204020203" pitchFamily="34" charset="0"/>
            </a:endParaRP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Without the answers to these questions, your marketing is basically taking shots in the dark and hoping for the best. That’s why our expert researchers meticulously gather and analyse qualitative and quantitative data to inform your strategy. The outcome of this in-depth investigation is the ability to send the right message to the right person at the right time. </a:t>
            </a:r>
            <a:endParaRPr lang="en-GB" sz="1400">
              <a:effectLst/>
              <a:latin typeface="Raleway" pitchFamily="2" charset="0"/>
              <a:ea typeface="Calibri" panose="020F0502020204030204" pitchFamily="34" charset="0"/>
              <a:cs typeface="Times New Roman" panose="02020603050405020304" pitchFamily="18" charset="0"/>
            </a:endParaRP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 </a:t>
            </a:r>
            <a:endParaRPr lang="en-GB" sz="1400">
              <a:effectLst/>
              <a:latin typeface="Raleway" pitchFamily="2" charset="0"/>
              <a:ea typeface="Calibri" panose="020F0502020204030204" pitchFamily="34" charset="0"/>
              <a:cs typeface="Times New Roman" panose="02020603050405020304" pitchFamily="18" charset="0"/>
            </a:endParaRPr>
          </a:p>
          <a:p>
            <a:pPr algn="l">
              <a:lnSpc>
                <a:spcPct val="100000"/>
              </a:lnSpc>
            </a:pPr>
            <a:endParaRPr lang="en-GB" sz="1400">
              <a:latin typeface="Raleway" pitchFamily="2" charset="0"/>
            </a:endParaRPr>
          </a:p>
        </p:txBody>
      </p:sp>
      <p:sp>
        <p:nvSpPr>
          <p:cNvPr id="6" name="TextBox 5">
            <a:extLst>
              <a:ext uri="{FF2B5EF4-FFF2-40B4-BE49-F238E27FC236}">
                <a16:creationId xmlns:a16="http://schemas.microsoft.com/office/drawing/2014/main" id="{645DDEFE-98D3-DB34-98D1-AF3D1B9B27E6}"/>
              </a:ext>
            </a:extLst>
          </p:cNvPr>
          <p:cNvSpPr txBox="1"/>
          <p:nvPr/>
        </p:nvSpPr>
        <p:spPr>
          <a:xfrm>
            <a:off x="4954494" y="5032465"/>
            <a:ext cx="6970432" cy="954107"/>
          </a:xfrm>
          <a:prstGeom prst="rect">
            <a:avLst/>
          </a:prstGeom>
          <a:noFill/>
        </p:spPr>
        <p:txBody>
          <a:bodyPr wrap="square">
            <a:spAutoFit/>
          </a:bodyPr>
          <a:lstStyle/>
          <a:p>
            <a:pPr marL="342900" lvl="0" indent="-342900">
              <a:lnSpc>
                <a:spcPct val="100000"/>
              </a:lnSpc>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Consolidation of existing insights and information into clear concise formats</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lnSpc>
                <a:spcPct val="100000"/>
              </a:lnSpc>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Desk-based conducted research into audience, industry and competitors</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lnSpc>
                <a:spcPct val="100000"/>
              </a:lnSpc>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Quantitative surveys of key decision-makers </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lnSpc>
                <a:spcPct val="100000"/>
              </a:lnSpc>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Recruitment and 1:1 deep-dive interviews with highly targeted experts</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1790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BB36BB-C581-5C47-1030-2631EA2D6EBC}"/>
              </a:ext>
            </a:extLst>
          </p:cNvPr>
          <p:cNvSpPr>
            <a:spLocks noGrp="1"/>
          </p:cNvSpPr>
          <p:nvPr>
            <p:ph type="body" sz="quarter" idx="10"/>
          </p:nvPr>
        </p:nvSpPr>
        <p:spPr>
          <a:xfrm>
            <a:off x="653594" y="191558"/>
            <a:ext cx="5991600" cy="764367"/>
          </a:xfrm>
        </p:spPr>
        <p:txBody>
          <a:bodyPr/>
          <a:lstStyle/>
          <a:p>
            <a:pPr algn="l"/>
            <a:r>
              <a:rPr lang="en-GB" b="1">
                <a:effectLst/>
                <a:latin typeface="Raleway" pitchFamily="2" charset="0"/>
                <a:ea typeface="Calibri" panose="020F0502020204030204" pitchFamily="34" charset="0"/>
                <a:cs typeface="Calibri" panose="020F0502020204030204" pitchFamily="34" charset="0"/>
              </a:rPr>
              <a:t>Strategy &amp; Research </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CBC6A5C5-9C89-37AB-200E-849285EDA17D}"/>
              </a:ext>
            </a:extLst>
          </p:cNvPr>
          <p:cNvSpPr>
            <a:spLocks noGrp="1"/>
          </p:cNvSpPr>
          <p:nvPr>
            <p:ph type="body" sz="quarter" idx="11"/>
          </p:nvPr>
        </p:nvSpPr>
        <p:spPr>
          <a:xfrm>
            <a:off x="3100200" y="1846499"/>
            <a:ext cx="5991600" cy="617621"/>
          </a:xfrm>
        </p:spPr>
        <p:txBody>
          <a:bodyPr/>
          <a:lstStyle/>
          <a:p>
            <a:r>
              <a:rPr lang="en-GB" sz="3600" spc="0">
                <a:effectLst/>
                <a:latin typeface="Raleway" pitchFamily="2" charset="0"/>
                <a:ea typeface="Calibri" panose="020F0502020204030204" pitchFamily="34" charset="0"/>
                <a:cs typeface="Segoe UI" panose="020B0502040204020203" pitchFamily="34" charset="0"/>
              </a:rPr>
              <a:t> </a:t>
            </a:r>
            <a:r>
              <a:rPr lang="en-GB" sz="3600" spc="0">
                <a:effectLst/>
                <a:latin typeface="Raleway" pitchFamily="2" charset="0"/>
                <a:ea typeface="Calibri" panose="020F0502020204030204" pitchFamily="34" charset="0"/>
                <a:cs typeface="Calibri" panose="020F0502020204030204" pitchFamily="34" charset="0"/>
              </a:rPr>
              <a:t>Audience identification, </a:t>
            </a:r>
          </a:p>
          <a:p>
            <a:r>
              <a:rPr lang="en-GB" sz="3600" spc="0">
                <a:effectLst/>
                <a:latin typeface="Raleway" pitchFamily="2" charset="0"/>
                <a:ea typeface="Calibri" panose="020F0502020204030204" pitchFamily="34" charset="0"/>
                <a:cs typeface="Calibri" panose="020F0502020204030204" pitchFamily="34" charset="0"/>
              </a:rPr>
              <a:t>profiling and </a:t>
            </a:r>
          </a:p>
          <a:p>
            <a:r>
              <a:rPr lang="en-GB" sz="3600" spc="0">
                <a:effectLst/>
                <a:latin typeface="Raleway" pitchFamily="2" charset="0"/>
                <a:ea typeface="Calibri" panose="020F0502020204030204" pitchFamily="34" charset="0"/>
                <a:cs typeface="Calibri" panose="020F0502020204030204" pitchFamily="34" charset="0"/>
              </a:rPr>
              <a:t>segmentation</a:t>
            </a:r>
            <a:endParaRPr lang="en-GB" sz="3600" spc="0">
              <a:effectLst/>
              <a:latin typeface="Raleway" pitchFamily="2"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F679A5B-B930-336A-DCE7-10D8E6728DBE}"/>
              </a:ext>
            </a:extLst>
          </p:cNvPr>
          <p:cNvSpPr>
            <a:spLocks noGrp="1"/>
          </p:cNvSpPr>
          <p:nvPr>
            <p:ph type="body" sz="quarter" idx="12"/>
          </p:nvPr>
        </p:nvSpPr>
        <p:spPr>
          <a:xfrm>
            <a:off x="267074" y="3546013"/>
            <a:ext cx="4155514" cy="2514600"/>
          </a:xfrm>
        </p:spPr>
        <p:txBody>
          <a:bodyPr/>
          <a:lstStyle/>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B2B marketers has a tendency to believe that campaigns are aimed at businesses or specific job roles. But this is a risky mindset. The fact is, behind every screen and every name badge is a person – with feelings and emotions. These people have desires, wants and needs. </a:t>
            </a:r>
            <a:endParaRPr lang="en-GB" sz="1400">
              <a:latin typeface="Raleway" pitchFamily="2" charset="0"/>
              <a:ea typeface="Calibri" panose="020F0502020204030204" pitchFamily="34" charset="0"/>
              <a:cs typeface="Segoe UI" panose="020B0502040204020203" pitchFamily="34" charset="0"/>
            </a:endParaRPr>
          </a:p>
          <a:p>
            <a:pPr algn="l">
              <a:lnSpc>
                <a:spcPct val="100000"/>
              </a:lnSpc>
            </a:pPr>
            <a:endParaRPr lang="en-GB" sz="1400">
              <a:effectLst/>
              <a:latin typeface="Raleway" pitchFamily="2" charset="0"/>
              <a:ea typeface="Calibri" panose="020F0502020204030204" pitchFamily="34" charset="0"/>
              <a:cs typeface="Segoe UI" panose="020B0502040204020203" pitchFamily="34" charset="0"/>
            </a:endParaRP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Your product/service isn’t just about solving their problem, it’s about how it makes them feel e.g., more confident or less stressed etc. It’s for this reason that we use emotional intelligence and empathy to not only uncover your best opportunities, but also get to know them on a deeper level and plan your marketing strategy around their innermost wishes and aspirations. </a:t>
            </a:r>
            <a:endParaRPr lang="en-GB" sz="1400">
              <a:effectLst/>
              <a:latin typeface="Raleway" pitchFamily="2" charset="0"/>
              <a:ea typeface="Calibri" panose="020F0502020204030204" pitchFamily="34" charset="0"/>
              <a:cs typeface="Times New Roman" panose="02020603050405020304" pitchFamily="18" charset="0"/>
            </a:endParaRP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 </a:t>
            </a:r>
            <a:endParaRPr lang="en-GB" sz="1400">
              <a:effectLst/>
              <a:latin typeface="Raleway" pitchFamily="2" charset="0"/>
              <a:ea typeface="Calibri" panose="020F0502020204030204" pitchFamily="34" charset="0"/>
              <a:cs typeface="Times New Roman" panose="02020603050405020304" pitchFamily="18" charset="0"/>
            </a:endParaRPr>
          </a:p>
          <a:p>
            <a:pPr algn="l">
              <a:lnSpc>
                <a:spcPct val="100000"/>
              </a:lnSpc>
            </a:pPr>
            <a:endParaRPr lang="en-GB" sz="1400">
              <a:latin typeface="Raleway" pitchFamily="2" charset="0"/>
            </a:endParaRPr>
          </a:p>
        </p:txBody>
      </p:sp>
      <p:sp>
        <p:nvSpPr>
          <p:cNvPr id="6" name="TextBox 5">
            <a:extLst>
              <a:ext uri="{FF2B5EF4-FFF2-40B4-BE49-F238E27FC236}">
                <a16:creationId xmlns:a16="http://schemas.microsoft.com/office/drawing/2014/main" id="{645DDEFE-98D3-DB34-98D1-AF3D1B9B27E6}"/>
              </a:ext>
            </a:extLst>
          </p:cNvPr>
          <p:cNvSpPr txBox="1"/>
          <p:nvPr/>
        </p:nvSpPr>
        <p:spPr>
          <a:xfrm>
            <a:off x="4882776" y="4803313"/>
            <a:ext cx="6580095" cy="1384995"/>
          </a:xfrm>
          <a:prstGeom prst="rect">
            <a:avLst/>
          </a:prstGeom>
          <a:noFill/>
        </p:spPr>
        <p:txBody>
          <a:bodyPr wrap="square">
            <a:spAutoFit/>
          </a:bodyPr>
          <a:lstStyle/>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Gather accessible contact information from a range of GDPR-compliant providers</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Insight review into the needs of decision-makers and how these vary</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Segmentation of decision-making unit based on where their needs vary by firmographic data</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Target company key contact profiling and data licensing</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96039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BB36BB-C581-5C47-1030-2631EA2D6EBC}"/>
              </a:ext>
            </a:extLst>
          </p:cNvPr>
          <p:cNvSpPr>
            <a:spLocks noGrp="1"/>
          </p:cNvSpPr>
          <p:nvPr>
            <p:ph type="body" sz="quarter" idx="10"/>
          </p:nvPr>
        </p:nvSpPr>
        <p:spPr>
          <a:xfrm>
            <a:off x="653594" y="191558"/>
            <a:ext cx="5991600" cy="764367"/>
          </a:xfrm>
        </p:spPr>
        <p:txBody>
          <a:bodyPr/>
          <a:lstStyle/>
          <a:p>
            <a:pPr algn="l"/>
            <a:r>
              <a:rPr lang="en-GB" b="1">
                <a:effectLst/>
                <a:latin typeface="Raleway" pitchFamily="2" charset="0"/>
                <a:ea typeface="Calibri" panose="020F0502020204030204" pitchFamily="34" charset="0"/>
                <a:cs typeface="Calibri" panose="020F0502020204030204" pitchFamily="34" charset="0"/>
              </a:rPr>
              <a:t>Strategy &amp; Research </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CBC6A5C5-9C89-37AB-200E-849285EDA17D}"/>
              </a:ext>
            </a:extLst>
          </p:cNvPr>
          <p:cNvSpPr>
            <a:spLocks noGrp="1"/>
          </p:cNvSpPr>
          <p:nvPr>
            <p:ph type="body" sz="quarter" idx="11"/>
          </p:nvPr>
        </p:nvSpPr>
        <p:spPr>
          <a:xfrm>
            <a:off x="3100200" y="1891916"/>
            <a:ext cx="5991600" cy="617621"/>
          </a:xfrm>
        </p:spPr>
        <p:txBody>
          <a:bodyPr/>
          <a:lstStyle/>
          <a:p>
            <a:r>
              <a:rPr lang="en-GB" sz="3600" spc="0">
                <a:effectLst/>
                <a:latin typeface="Raleway" pitchFamily="2" charset="0"/>
                <a:ea typeface="Calibri" panose="020F0502020204030204" pitchFamily="34" charset="0"/>
                <a:cs typeface="Segoe UI" panose="020B0502040204020203" pitchFamily="34" charset="0"/>
              </a:rPr>
              <a:t> </a:t>
            </a:r>
            <a:r>
              <a:rPr lang="en-GB" sz="3600" spc="0">
                <a:effectLst/>
                <a:latin typeface="Raleway" pitchFamily="2" charset="0"/>
                <a:ea typeface="Calibri" panose="020F0502020204030204" pitchFamily="34" charset="0"/>
                <a:cs typeface="Calibri" panose="020F0502020204030204" pitchFamily="34" charset="0"/>
              </a:rPr>
              <a:t>Channel strategy </a:t>
            </a:r>
          </a:p>
          <a:p>
            <a:r>
              <a:rPr lang="en-GB" sz="3600" spc="0">
                <a:effectLst/>
                <a:latin typeface="Raleway" pitchFamily="2" charset="0"/>
                <a:ea typeface="Calibri" panose="020F0502020204030204" pitchFamily="34" charset="0"/>
                <a:cs typeface="Calibri" panose="020F0502020204030204" pitchFamily="34" charset="0"/>
              </a:rPr>
              <a:t>and planning</a:t>
            </a:r>
            <a:endParaRPr lang="en-GB" sz="3600" spc="0">
              <a:effectLst/>
              <a:latin typeface="Raleway" pitchFamily="2"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F679A5B-B930-336A-DCE7-10D8E6728DBE}"/>
              </a:ext>
            </a:extLst>
          </p:cNvPr>
          <p:cNvSpPr>
            <a:spLocks noGrp="1"/>
          </p:cNvSpPr>
          <p:nvPr>
            <p:ph type="body" sz="quarter" idx="12"/>
          </p:nvPr>
        </p:nvSpPr>
        <p:spPr>
          <a:xfrm>
            <a:off x="219261" y="3916497"/>
            <a:ext cx="5991599" cy="2514600"/>
          </a:xfrm>
        </p:spPr>
        <p:txBody>
          <a:bodyPr/>
          <a:lstStyle/>
          <a:p>
            <a:pPr algn="l">
              <a:lnSpc>
                <a:spcPct val="100000"/>
              </a:lnSpc>
            </a:pPr>
            <a:endParaRPr lang="en-GB" sz="1400">
              <a:latin typeface="Raleway" pitchFamily="2" charset="0"/>
              <a:ea typeface="Calibri" panose="020F0502020204030204" pitchFamily="34" charset="0"/>
              <a:cs typeface="Segoe UI" panose="020B0502040204020203" pitchFamily="34" charset="0"/>
            </a:endParaRP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At ReallyB2B, we are multi-channel solutions experts, meaning we can connect with your audience via the channels that suit them best. But we also have the capacity to identify which channels will enable you to achieve your goals most effectively. </a:t>
            </a:r>
          </a:p>
          <a:p>
            <a:pPr algn="l">
              <a:lnSpc>
                <a:spcPct val="100000"/>
              </a:lnSpc>
            </a:pPr>
            <a:endParaRPr lang="en-GB" sz="1400">
              <a:latin typeface="Raleway" pitchFamily="2" charset="0"/>
              <a:ea typeface="Calibri" panose="020F0502020204030204" pitchFamily="34" charset="0"/>
              <a:cs typeface="Segoe UI" panose="020B0502040204020203" pitchFamily="34" charset="0"/>
            </a:endParaRP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Our in-house planning hub, Enigma 2.0, has over 14 million rows of live campaign data (such as open rates and clickthrough rates), enabling us to not only forecast results, but also create the perfect multi-channel plan in line with your buyers’ behaviours and your needs. </a:t>
            </a:r>
            <a:endParaRPr lang="en-GB" sz="1400">
              <a:effectLst/>
              <a:latin typeface="Raleway" pitchFamily="2"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45DDEFE-98D3-DB34-98D1-AF3D1B9B27E6}"/>
              </a:ext>
            </a:extLst>
          </p:cNvPr>
          <p:cNvSpPr txBox="1"/>
          <p:nvPr/>
        </p:nvSpPr>
        <p:spPr>
          <a:xfrm>
            <a:off x="6484471" y="4869054"/>
            <a:ext cx="5217458" cy="1384995"/>
          </a:xfrm>
          <a:prstGeom prst="rect">
            <a:avLst/>
          </a:prstGeom>
          <a:noFill/>
        </p:spPr>
        <p:txBody>
          <a:bodyPr wrap="square">
            <a:spAutoFit/>
          </a:bodyPr>
          <a:lstStyle/>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Cross-tab analysis of target market with our experience using Enigma 2.0</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Accessibility review of key contacts by channel </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Assessment of owner routes to market via events and 3</a:t>
            </a:r>
            <a:r>
              <a:rPr lang="en-GB" sz="1400" baseline="30000">
                <a:solidFill>
                  <a:srgbClr val="5C5470"/>
                </a:solidFill>
                <a:effectLst/>
                <a:latin typeface="Raleway" pitchFamily="2" charset="0"/>
                <a:ea typeface="Calibri" panose="020F0502020204030204" pitchFamily="34" charset="0"/>
                <a:cs typeface="Segoe UI" panose="020B0502040204020203" pitchFamily="34" charset="0"/>
              </a:rPr>
              <a:t>rd</a:t>
            </a:r>
            <a:r>
              <a:rPr lang="en-GB" sz="1400">
                <a:solidFill>
                  <a:srgbClr val="5C5470"/>
                </a:solidFill>
                <a:effectLst/>
                <a:latin typeface="Raleway" pitchFamily="2" charset="0"/>
                <a:ea typeface="Calibri" panose="020F0502020204030204" pitchFamily="34" charset="0"/>
                <a:cs typeface="Segoe UI" panose="020B0502040204020203" pitchFamily="34" charset="0"/>
              </a:rPr>
              <a:t>-party publishers</a:t>
            </a:r>
            <a:endParaRPr lang="en-GB" sz="1400">
              <a:solidFill>
                <a:srgbClr val="5C5470"/>
              </a:solidFill>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Creation of clear go-to-market strategy</a:t>
            </a:r>
            <a:endParaRPr lang="en-GB" sz="1100">
              <a:solidFill>
                <a:srgbClr val="5C5470"/>
              </a:solidFill>
              <a:effectLst/>
              <a:latin typeface="Raleway" pitchFamily="2"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AA477A55-E53A-EB8B-DE86-78197886CEFA}"/>
              </a:ext>
            </a:extLst>
          </p:cNvPr>
          <p:cNvSpPr txBox="1"/>
          <p:nvPr/>
        </p:nvSpPr>
        <p:spPr>
          <a:xfrm>
            <a:off x="219261" y="3099435"/>
            <a:ext cx="4789021" cy="1169551"/>
          </a:xfrm>
          <a:prstGeom prst="rect">
            <a:avLst/>
          </a:prstGeom>
          <a:noFill/>
        </p:spPr>
        <p:txBody>
          <a:bodyPr wrap="square">
            <a:spAutoFit/>
          </a:bodyPr>
          <a:lstStyle/>
          <a:p>
            <a:pPr algn="l">
              <a:lnSpc>
                <a:spcPct val="100000"/>
              </a:lnSpc>
            </a:pPr>
            <a:r>
              <a:rPr lang="en-GB" sz="1400">
                <a:solidFill>
                  <a:srgbClr val="5C5470"/>
                </a:solidFill>
                <a:effectLst/>
                <a:latin typeface="Raleway" pitchFamily="2" charset="0"/>
                <a:ea typeface="Calibri" panose="020F0502020204030204" pitchFamily="34" charset="0"/>
                <a:cs typeface="Segoe UI" panose="020B0502040204020203" pitchFamily="34" charset="0"/>
              </a:rPr>
              <a:t>Having analysed your audience to identify the best prospects, and investigated their drivers, desires and wants, the question now is, how do you best connect with them? Is it email, social media, digital advertising, or a combination of them all? </a:t>
            </a:r>
          </a:p>
        </p:txBody>
      </p:sp>
    </p:spTree>
    <p:extLst>
      <p:ext uri="{BB962C8B-B14F-4D97-AF65-F5344CB8AC3E}">
        <p14:creationId xmlns:p14="http://schemas.microsoft.com/office/powerpoint/2010/main" val="40851394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BB36BB-C581-5C47-1030-2631EA2D6EBC}"/>
              </a:ext>
            </a:extLst>
          </p:cNvPr>
          <p:cNvSpPr>
            <a:spLocks noGrp="1"/>
          </p:cNvSpPr>
          <p:nvPr>
            <p:ph type="body" sz="quarter" idx="10"/>
          </p:nvPr>
        </p:nvSpPr>
        <p:spPr>
          <a:xfrm>
            <a:off x="653594" y="191558"/>
            <a:ext cx="5991600" cy="764367"/>
          </a:xfrm>
        </p:spPr>
        <p:txBody>
          <a:bodyPr/>
          <a:lstStyle/>
          <a:p>
            <a:pPr algn="l"/>
            <a:r>
              <a:rPr lang="en-GB" b="1">
                <a:effectLst/>
                <a:latin typeface="Raleway" pitchFamily="2" charset="0"/>
                <a:ea typeface="Calibri" panose="020F0502020204030204" pitchFamily="34" charset="0"/>
                <a:cs typeface="Calibri" panose="020F0502020204030204" pitchFamily="34" charset="0"/>
              </a:rPr>
              <a:t>Strategy &amp; Research </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CBC6A5C5-9C89-37AB-200E-849285EDA17D}"/>
              </a:ext>
            </a:extLst>
          </p:cNvPr>
          <p:cNvSpPr>
            <a:spLocks noGrp="1"/>
          </p:cNvSpPr>
          <p:nvPr>
            <p:ph type="body" sz="quarter" idx="11"/>
          </p:nvPr>
        </p:nvSpPr>
        <p:spPr>
          <a:xfrm>
            <a:off x="3100200" y="1858226"/>
            <a:ext cx="5991600" cy="617621"/>
          </a:xfrm>
        </p:spPr>
        <p:txBody>
          <a:bodyPr/>
          <a:lstStyle/>
          <a:p>
            <a:r>
              <a:rPr lang="en-GB" sz="3600" spc="0">
                <a:effectLst/>
                <a:latin typeface="Raleway" pitchFamily="2" charset="0"/>
                <a:ea typeface="Calibri" panose="020F0502020204030204" pitchFamily="34" charset="0"/>
                <a:cs typeface="Segoe UI" panose="020B0502040204020203" pitchFamily="34" charset="0"/>
              </a:rPr>
              <a:t> </a:t>
            </a:r>
            <a:r>
              <a:rPr lang="en-GB" sz="3600" spc="0">
                <a:effectLst/>
                <a:latin typeface="Raleway" pitchFamily="2" charset="0"/>
                <a:ea typeface="Calibri" panose="020F0502020204030204" pitchFamily="34" charset="0"/>
                <a:cs typeface="Calibri" panose="020F0502020204030204" pitchFamily="34" charset="0"/>
              </a:rPr>
              <a:t>Customer journey mapping</a:t>
            </a:r>
            <a:endParaRPr lang="en-GB" sz="3600" spc="0">
              <a:effectLst/>
              <a:latin typeface="Raleway" pitchFamily="2"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F679A5B-B930-336A-DCE7-10D8E6728DBE}"/>
              </a:ext>
            </a:extLst>
          </p:cNvPr>
          <p:cNvSpPr>
            <a:spLocks noGrp="1"/>
          </p:cNvSpPr>
          <p:nvPr>
            <p:ph type="body" sz="quarter" idx="12"/>
          </p:nvPr>
        </p:nvSpPr>
        <p:spPr>
          <a:xfrm>
            <a:off x="219261" y="3042024"/>
            <a:ext cx="4771091" cy="3389073"/>
          </a:xfrm>
        </p:spPr>
        <p:txBody>
          <a:bodyPr/>
          <a:lstStyle/>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In an ideal world, a prospect would receive your communication, call a salesperson, and convert to a customer immediately. But we know this is unlikely. In fact, in today’s world of growing decision-making groups, the likelihood is that conversion to a customer could take months (sometimes years). </a:t>
            </a:r>
          </a:p>
          <a:p>
            <a:pPr algn="l">
              <a:lnSpc>
                <a:spcPct val="100000"/>
              </a:lnSpc>
            </a:pPr>
            <a:endParaRPr lang="en-GB" sz="1400">
              <a:latin typeface="Raleway" pitchFamily="2" charset="0"/>
              <a:ea typeface="Calibri" panose="020F0502020204030204" pitchFamily="34" charset="0"/>
              <a:cs typeface="Segoe UI" panose="020B0502040204020203" pitchFamily="34" charset="0"/>
            </a:endParaRPr>
          </a:p>
          <a:p>
            <a:pPr algn="l">
              <a:lnSpc>
                <a:spcPct val="100000"/>
              </a:lnSpc>
            </a:pPr>
            <a:r>
              <a:rPr lang="en-GB" sz="1400">
                <a:effectLst/>
                <a:latin typeface="Raleway" pitchFamily="2" charset="0"/>
                <a:ea typeface="Calibri" panose="020F0502020204030204" pitchFamily="34" charset="0"/>
                <a:cs typeface="Segoe UI" panose="020B0502040204020203" pitchFamily="34" charset="0"/>
              </a:rPr>
              <a:t>For this reason, your marketing strategy requires effective mapping of touchpoints, engagements and conversion opportunities. How is your audience moved from one touchpoint to the next? How do you intend to keep them engaged and informed without scaring them off? Our experts will work with you to map out your entire customer journey plus all potential routes to ensure all opportunities are maximised.</a:t>
            </a:r>
            <a:endParaRPr lang="en-GB" sz="1400">
              <a:effectLst/>
              <a:latin typeface="Raleway" pitchFamily="2"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45DDEFE-98D3-DB34-98D1-AF3D1B9B27E6}"/>
              </a:ext>
            </a:extLst>
          </p:cNvPr>
          <p:cNvSpPr txBox="1"/>
          <p:nvPr/>
        </p:nvSpPr>
        <p:spPr>
          <a:xfrm>
            <a:off x="5420659" y="5351087"/>
            <a:ext cx="6323105" cy="954107"/>
          </a:xfrm>
          <a:prstGeom prst="rect">
            <a:avLst/>
          </a:prstGeom>
          <a:noFill/>
        </p:spPr>
        <p:txBody>
          <a:bodyPr wrap="square">
            <a:spAutoFit/>
          </a:bodyPr>
          <a:lstStyle/>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Audit of existing customer journey and identification of pinch points</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Customer journey content plan to drive conversion at each stage</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en-GB" sz="1400">
                <a:solidFill>
                  <a:srgbClr val="5C5470"/>
                </a:solidFill>
                <a:effectLst/>
                <a:latin typeface="Raleway" pitchFamily="2" charset="0"/>
                <a:ea typeface="Calibri" panose="020F0502020204030204" pitchFamily="34" charset="0"/>
                <a:cs typeface="Segoe UI" panose="020B0502040204020203" pitchFamily="34" charset="0"/>
              </a:rPr>
              <a:t>Clear and candid marketing strategy to direct attention where it matters most</a:t>
            </a:r>
            <a:endParaRPr lang="en-GB" sz="1400">
              <a:solidFill>
                <a:srgbClr val="5C5470"/>
              </a:solidFill>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51789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A04A88-F6FA-414F-9FE1-64586652F468}"/>
              </a:ext>
            </a:extLst>
          </p:cNvPr>
          <p:cNvSpPr>
            <a:spLocks noGrp="1"/>
          </p:cNvSpPr>
          <p:nvPr>
            <p:ph type="body" sz="quarter" idx="10"/>
          </p:nvPr>
        </p:nvSpPr>
        <p:spPr>
          <a:xfrm>
            <a:off x="6234859" y="2590800"/>
            <a:ext cx="5991600" cy="1676400"/>
          </a:xfrm>
        </p:spPr>
        <p:txBody>
          <a:bodyPr/>
          <a:lstStyle/>
          <a:p>
            <a:pPr marL="285750" indent="-285750" algn="l">
              <a:spcBef>
                <a:spcPts val="1200"/>
              </a:spcBef>
              <a:buFont typeface="Wingdings" panose="05000000000000000000" pitchFamily="2" charset="2"/>
              <a:buChar char="§"/>
            </a:pPr>
            <a:r>
              <a:rPr lang="en-GB" sz="1800" b="0" spc="0">
                <a:solidFill>
                  <a:srgbClr val="5C5470"/>
                </a:solidFill>
                <a:latin typeface="Raleway" pitchFamily="2" charset="0"/>
              </a:rPr>
              <a:t>Content strategy</a:t>
            </a:r>
          </a:p>
          <a:p>
            <a:pPr marL="285750" indent="-285750" algn="l">
              <a:spcBef>
                <a:spcPts val="1200"/>
              </a:spcBef>
              <a:buFont typeface="Wingdings" panose="05000000000000000000" pitchFamily="2" charset="2"/>
              <a:buChar char="§"/>
            </a:pPr>
            <a:r>
              <a:rPr lang="en-GB" sz="1800" b="0" spc="0">
                <a:solidFill>
                  <a:srgbClr val="5C5470"/>
                </a:solidFill>
                <a:latin typeface="Raleway" pitchFamily="2" charset="0"/>
              </a:rPr>
              <a:t>Big Idea</a:t>
            </a:r>
          </a:p>
          <a:p>
            <a:pPr marL="285750" indent="-285750" algn="l">
              <a:spcBef>
                <a:spcPts val="1200"/>
              </a:spcBef>
              <a:buFont typeface="Wingdings" panose="05000000000000000000" pitchFamily="2" charset="2"/>
              <a:buChar char="§"/>
            </a:pPr>
            <a:r>
              <a:rPr lang="en-GB" sz="1800" b="0" spc="0">
                <a:solidFill>
                  <a:srgbClr val="5C5470"/>
                </a:solidFill>
                <a:latin typeface="Raleway" pitchFamily="2" charset="0"/>
              </a:rPr>
              <a:t>Copy writing &amp; messaging </a:t>
            </a:r>
          </a:p>
          <a:p>
            <a:pPr marL="285750" indent="-285750" algn="l">
              <a:spcBef>
                <a:spcPts val="1200"/>
              </a:spcBef>
              <a:buFont typeface="Wingdings" panose="05000000000000000000" pitchFamily="2" charset="2"/>
              <a:buChar char="§"/>
            </a:pPr>
            <a:r>
              <a:rPr lang="en-GB" sz="1800" b="0" spc="0">
                <a:solidFill>
                  <a:srgbClr val="5C5470"/>
                </a:solidFill>
                <a:latin typeface="Raleway" pitchFamily="2" charset="0"/>
              </a:rPr>
              <a:t>Content creation </a:t>
            </a:r>
          </a:p>
        </p:txBody>
      </p:sp>
      <p:sp>
        <p:nvSpPr>
          <p:cNvPr id="4" name="Text Placeholder 3">
            <a:extLst>
              <a:ext uri="{FF2B5EF4-FFF2-40B4-BE49-F238E27FC236}">
                <a16:creationId xmlns:a16="http://schemas.microsoft.com/office/drawing/2014/main" id="{9F9C1207-DB86-42CA-9B9F-EBBF596E241D}"/>
              </a:ext>
            </a:extLst>
          </p:cNvPr>
          <p:cNvSpPr>
            <a:spLocks noGrp="1"/>
          </p:cNvSpPr>
          <p:nvPr>
            <p:ph type="body" sz="quarter" idx="11"/>
          </p:nvPr>
        </p:nvSpPr>
        <p:spPr>
          <a:xfrm>
            <a:off x="530233" y="1241728"/>
            <a:ext cx="5991600" cy="617621"/>
          </a:xfrm>
        </p:spPr>
        <p:txBody>
          <a:bodyPr/>
          <a:lstStyle/>
          <a:p>
            <a:pPr lvl="0" algn="l"/>
            <a:r>
              <a:rPr lang="en-GB" sz="2800" b="1">
                <a:solidFill>
                  <a:schemeClr val="bg1"/>
                </a:solidFill>
                <a:effectLst/>
                <a:latin typeface="Raleway" pitchFamily="2" charset="0"/>
                <a:ea typeface="Calibri" panose="020F0502020204030204" pitchFamily="34" charset="0"/>
                <a:cs typeface="Calibri" panose="020F0502020204030204" pitchFamily="34" charset="0"/>
              </a:rPr>
              <a:t>Content and Creative</a:t>
            </a:r>
            <a:endParaRPr lang="en-GB" sz="2800">
              <a:solidFill>
                <a:schemeClr val="bg1"/>
              </a:solidFill>
              <a:effectLst/>
              <a:latin typeface="Raleway" pitchFamily="2"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436AA21-666B-49C6-9B05-220445717FA9}"/>
              </a:ext>
            </a:extLst>
          </p:cNvPr>
          <p:cNvSpPr txBox="1"/>
          <p:nvPr/>
        </p:nvSpPr>
        <p:spPr>
          <a:xfrm>
            <a:off x="458971" y="2076893"/>
            <a:ext cx="4097125" cy="4031873"/>
          </a:xfrm>
          <a:prstGeom prst="rect">
            <a:avLst/>
          </a:prstGeom>
          <a:noFill/>
        </p:spPr>
        <p:txBody>
          <a:bodyPr wrap="square" rtlCol="0">
            <a:spAutoFit/>
          </a:bodyPr>
          <a:lstStyle/>
          <a:p>
            <a:r>
              <a:rPr lang="en-GB" sz="1600">
                <a:solidFill>
                  <a:schemeClr val="bg1"/>
                </a:solidFill>
                <a:effectLst/>
                <a:latin typeface="Raleway" pitchFamily="2" charset="0"/>
                <a:ea typeface="Calibri" panose="020F0502020204030204" pitchFamily="34" charset="0"/>
                <a:cs typeface="Segoe UI" panose="020B0502040204020203" pitchFamily="34" charset="0"/>
              </a:rPr>
              <a:t>You have a great product/service, and you know the audience you want to engage. But how do you make your proposition distinct in a marketplace filled with similar solutions and messages? </a:t>
            </a:r>
          </a:p>
          <a:p>
            <a:endParaRPr lang="en-GB" sz="1600">
              <a:solidFill>
                <a:schemeClr val="bg1"/>
              </a:solidFill>
              <a:latin typeface="Raleway" pitchFamily="2" charset="0"/>
              <a:ea typeface="Calibri" panose="020F0502020204030204" pitchFamily="34" charset="0"/>
              <a:cs typeface="Segoe UI" panose="020B0502040204020203" pitchFamily="34" charset="0"/>
            </a:endParaRPr>
          </a:p>
          <a:p>
            <a:r>
              <a:rPr lang="en-GB" sz="1600">
                <a:solidFill>
                  <a:schemeClr val="bg1"/>
                </a:solidFill>
                <a:effectLst/>
                <a:latin typeface="Raleway" pitchFamily="2" charset="0"/>
                <a:ea typeface="Calibri" panose="020F0502020204030204" pitchFamily="34" charset="0"/>
                <a:cs typeface="Segoe UI" panose="020B0502040204020203" pitchFamily="34" charset="0"/>
              </a:rPr>
              <a:t>The answer is content and creative. This is your opportunity to create disruption, differentiate yourself from your competitors and most importantly… get your audience interested. From informative and helpful, to entertaining and engaging, content and creative is your opportunity to stand out from the crowd and make your brand memorable.</a:t>
            </a:r>
            <a:endParaRPr lang="en-GB" sz="1600">
              <a:solidFill>
                <a:schemeClr val="bg1"/>
              </a:solidFill>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98225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202DF1-F509-1B03-90F2-B9282AB35137}"/>
              </a:ext>
            </a:extLst>
          </p:cNvPr>
          <p:cNvSpPr>
            <a:spLocks noGrp="1"/>
          </p:cNvSpPr>
          <p:nvPr>
            <p:ph type="body" sz="quarter" idx="10"/>
          </p:nvPr>
        </p:nvSpPr>
        <p:spPr/>
        <p:txBody>
          <a:bodyPr/>
          <a:lstStyle/>
          <a:p>
            <a:r>
              <a:rPr lang="en-GB" sz="2800" b="1">
                <a:solidFill>
                  <a:schemeClr val="bg1"/>
                </a:solidFill>
                <a:effectLst/>
                <a:latin typeface="Raleway" pitchFamily="2" charset="0"/>
                <a:ea typeface="Calibri" panose="020F0502020204030204" pitchFamily="34" charset="0"/>
                <a:cs typeface="Calibri" panose="020F0502020204030204" pitchFamily="34" charset="0"/>
              </a:rPr>
              <a:t>Content and Creative</a:t>
            </a:r>
            <a:endParaRPr lang="en-GB" sz="2800">
              <a:solidFill>
                <a:schemeClr val="bg1"/>
              </a:solidFill>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33F2B5DB-9F9E-6E6C-7117-AC23711E22B0}"/>
              </a:ext>
            </a:extLst>
          </p:cNvPr>
          <p:cNvSpPr>
            <a:spLocks noGrp="1"/>
          </p:cNvSpPr>
          <p:nvPr>
            <p:ph type="body" sz="quarter" idx="11"/>
          </p:nvPr>
        </p:nvSpPr>
        <p:spPr/>
        <p:txBody>
          <a:bodyPr/>
          <a:lstStyle/>
          <a:p>
            <a:r>
              <a:rPr lang="en-GB">
                <a:effectLst/>
                <a:latin typeface="Raleway" pitchFamily="2" charset="0"/>
                <a:ea typeface="Calibri" panose="020F0502020204030204" pitchFamily="34" charset="0"/>
                <a:cs typeface="Segoe UI" panose="020B0502040204020203" pitchFamily="34" charset="0"/>
              </a:rPr>
              <a:t>Content strategy</a:t>
            </a:r>
            <a:endParaRPr lang="en-GB">
              <a:effectLst/>
              <a:latin typeface="Raleway" pitchFamily="2"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6FE64F4-075A-BF9D-DBFB-59365C91A212}"/>
              </a:ext>
            </a:extLst>
          </p:cNvPr>
          <p:cNvSpPr>
            <a:spLocks noGrp="1"/>
          </p:cNvSpPr>
          <p:nvPr>
            <p:ph type="body" sz="quarter" idx="12"/>
          </p:nvPr>
        </p:nvSpPr>
        <p:spPr>
          <a:xfrm>
            <a:off x="341247" y="3582537"/>
            <a:ext cx="4708425" cy="2688010"/>
          </a:xfrm>
        </p:spPr>
        <p:txBody>
          <a:bodyPr/>
          <a:lstStyle/>
          <a:p>
            <a:r>
              <a:rPr lang="en-GB">
                <a:effectLst/>
                <a:latin typeface="Raleway" pitchFamily="2" charset="0"/>
                <a:ea typeface="Calibri" panose="020F0502020204030204" pitchFamily="34" charset="0"/>
                <a:cs typeface="Segoe UI" panose="020B0502040204020203" pitchFamily="34" charset="0"/>
              </a:rPr>
              <a:t>The internet is awash with marketing content that seems to have been produced for no reason other than blatant self-promotion. This shows a lack of strategy and planning. Whilst some may think that content is simply the creation of an infographic or </a:t>
            </a:r>
            <a:r>
              <a:rPr lang="en-GB" err="1">
                <a:effectLst/>
                <a:latin typeface="Raleway" pitchFamily="2" charset="0"/>
                <a:ea typeface="Calibri" panose="020F0502020204030204" pitchFamily="34" charset="0"/>
                <a:cs typeface="Segoe UI" panose="020B0502040204020203" pitchFamily="34" charset="0"/>
              </a:rPr>
              <a:t>ebook</a:t>
            </a:r>
            <a:r>
              <a:rPr lang="en-GB">
                <a:effectLst/>
                <a:latin typeface="Raleway" pitchFamily="2" charset="0"/>
                <a:ea typeface="Calibri" panose="020F0502020204030204" pitchFamily="34" charset="0"/>
                <a:cs typeface="Segoe UI" panose="020B0502040204020203" pitchFamily="34" charset="0"/>
              </a:rPr>
              <a:t>, it’s actually so much more than this.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Content is a tool used to not only engage an audience, but also to position the publishing brand as an industry thought leader. It requires data analyses, planning, strategy and above all else, expertise. At ReallyB2B, our specialists work with you to create a content strategy that not only serves your purpose, but also deeply connects with your audience. </a:t>
            </a:r>
            <a:endParaRPr lang="en-GB">
              <a:effectLst/>
              <a:latin typeface="Raleway" pitchFamily="2" charset="0"/>
              <a:ea typeface="Calibri" panose="020F0502020204030204" pitchFamily="34" charset="0"/>
              <a:cs typeface="Times New Roman" panose="02020603050405020304" pitchFamily="18" charset="0"/>
            </a:endParaRPr>
          </a:p>
          <a:p>
            <a:r>
              <a:rPr lang="en-GB">
                <a:effectLst/>
                <a:latin typeface="Raleway" pitchFamily="2" charset="0"/>
                <a:ea typeface="Calibri" panose="020F0502020204030204" pitchFamily="34" charset="0"/>
                <a:cs typeface="Segoe UI" panose="020B0502040204020203" pitchFamily="34" charset="0"/>
              </a:rPr>
              <a:t>.</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35E80976-B249-48EF-6F94-721F221E4A88}"/>
              </a:ext>
            </a:extLst>
          </p:cNvPr>
          <p:cNvSpPr>
            <a:spLocks noGrp="1"/>
          </p:cNvSpPr>
          <p:nvPr>
            <p:ph type="body" sz="quarter" idx="13"/>
          </p:nvPr>
        </p:nvSpPr>
        <p:spPr>
          <a:xfrm>
            <a:off x="5390866" y="4992948"/>
            <a:ext cx="7444853" cy="1339014"/>
          </a:xfrm>
        </p:spPr>
        <p:txBody>
          <a:bodyPr/>
          <a:lstStyle/>
          <a:p>
            <a:pPr lvl="0"/>
            <a:r>
              <a:rPr lang="en-GB">
                <a:effectLst/>
                <a:latin typeface="Raleway" pitchFamily="2" charset="0"/>
                <a:ea typeface="Calibri" panose="020F0502020204030204" pitchFamily="34" charset="0"/>
                <a:cs typeface="Segoe UI" panose="020B0502040204020203" pitchFamily="34" charset="0"/>
              </a:rPr>
              <a:t>Analysis of qualitative and quantitative research findings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Investigation of pain points and industry news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Identification of key messages and potential solutions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Schedule of content based on audience appetite and campaign plan</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Synopses of each content piece</a:t>
            </a:r>
            <a:endParaRPr lang="en-GB">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06792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202DF1-F509-1B03-90F2-B9282AB35137}"/>
              </a:ext>
            </a:extLst>
          </p:cNvPr>
          <p:cNvSpPr>
            <a:spLocks noGrp="1"/>
          </p:cNvSpPr>
          <p:nvPr>
            <p:ph type="body" sz="quarter" idx="10"/>
          </p:nvPr>
        </p:nvSpPr>
        <p:spPr/>
        <p:txBody>
          <a:bodyPr/>
          <a:lstStyle/>
          <a:p>
            <a:r>
              <a:rPr lang="en-GB" sz="2800" b="1">
                <a:solidFill>
                  <a:schemeClr val="bg1"/>
                </a:solidFill>
                <a:effectLst/>
                <a:latin typeface="Raleway" pitchFamily="2" charset="0"/>
                <a:ea typeface="Calibri" panose="020F0502020204030204" pitchFamily="34" charset="0"/>
                <a:cs typeface="Calibri" panose="020F0502020204030204" pitchFamily="34" charset="0"/>
              </a:rPr>
              <a:t>Content and Creative</a:t>
            </a:r>
            <a:endParaRPr lang="en-GB" sz="2800">
              <a:solidFill>
                <a:schemeClr val="bg1"/>
              </a:solidFill>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33F2B5DB-9F9E-6E6C-7117-AC23711E22B0}"/>
              </a:ext>
            </a:extLst>
          </p:cNvPr>
          <p:cNvSpPr>
            <a:spLocks noGrp="1"/>
          </p:cNvSpPr>
          <p:nvPr>
            <p:ph type="body" sz="quarter" idx="11"/>
          </p:nvPr>
        </p:nvSpPr>
        <p:spPr/>
        <p:txBody>
          <a:bodyPr/>
          <a:lstStyle/>
          <a:p>
            <a:r>
              <a:rPr lang="en-GB">
                <a:effectLst/>
                <a:latin typeface="Calibri" panose="020F0502020204030204" pitchFamily="34" charset="0"/>
                <a:ea typeface="Calibri" panose="020F0502020204030204" pitchFamily="34" charset="0"/>
                <a:cs typeface="Segoe UI" panose="020B0502040204020203" pitchFamily="34" charset="0"/>
              </a:rPr>
              <a:t>Big idea</a:t>
            </a:r>
            <a:endParaRPr lang="en-GB">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6FE64F4-075A-BF9D-DBFB-59365C91A212}"/>
              </a:ext>
            </a:extLst>
          </p:cNvPr>
          <p:cNvSpPr>
            <a:spLocks noGrp="1"/>
          </p:cNvSpPr>
          <p:nvPr>
            <p:ph type="body" sz="quarter" idx="12"/>
          </p:nvPr>
        </p:nvSpPr>
        <p:spPr>
          <a:xfrm>
            <a:off x="313951" y="3480179"/>
            <a:ext cx="4867649" cy="2688010"/>
          </a:xfrm>
        </p:spPr>
        <p:txBody>
          <a:bodyPr/>
          <a:lstStyle/>
          <a:p>
            <a:r>
              <a:rPr lang="en-GB">
                <a:effectLst/>
                <a:latin typeface="Raleway" pitchFamily="2" charset="0"/>
                <a:ea typeface="Calibri" panose="020F0502020204030204" pitchFamily="34" charset="0"/>
                <a:cs typeface="Segoe UI" panose="020B0502040204020203" pitchFamily="34" charset="0"/>
              </a:rPr>
              <a:t>A big idea is a campaign look and feel that develops elements of your existing brand guidelines (such as graphic styles and tone of voice) to create a new high-impact and engaging aesthetic, which will be used across all elements of your campaign.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Based on factors such as competitor analyses and the need for marketplace disruption, a big idea is the all-encompassing structure that not only makes you stand out from the crowd, but engages your audience. From communications to events, the big idea enables you to elevate all of your activities for the length of the campaign, without the need to rebrand your business.</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35E80976-B249-48EF-6F94-721F221E4A88}"/>
              </a:ext>
            </a:extLst>
          </p:cNvPr>
          <p:cNvSpPr>
            <a:spLocks noGrp="1"/>
          </p:cNvSpPr>
          <p:nvPr>
            <p:ph type="body" sz="quarter" idx="13"/>
          </p:nvPr>
        </p:nvSpPr>
        <p:spPr>
          <a:xfrm>
            <a:off x="5463368" y="4992948"/>
            <a:ext cx="7372351" cy="1339014"/>
          </a:xfrm>
        </p:spPr>
        <p:txBody>
          <a:bodyPr/>
          <a:lstStyle/>
          <a:p>
            <a:pPr lvl="0"/>
            <a:r>
              <a:rPr lang="en-GB">
                <a:effectLst/>
                <a:latin typeface="Raleway" pitchFamily="2" charset="0"/>
                <a:ea typeface="Calibri" panose="020F0502020204030204" pitchFamily="34" charset="0"/>
                <a:cs typeface="Segoe UI" panose="020B0502040204020203" pitchFamily="34" charset="0"/>
              </a:rPr>
              <a:t>Initial research and competitor analysis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Presentation of a range of campaign big ideas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Development of chosen routes and visuals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Final presentation of tactical examples to show the ‘campaign in action’</a:t>
            </a:r>
            <a:endParaRPr lang="en-GB">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53075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202DF1-F509-1B03-90F2-B9282AB35137}"/>
              </a:ext>
            </a:extLst>
          </p:cNvPr>
          <p:cNvSpPr>
            <a:spLocks noGrp="1"/>
          </p:cNvSpPr>
          <p:nvPr>
            <p:ph type="body" sz="quarter" idx="10"/>
          </p:nvPr>
        </p:nvSpPr>
        <p:spPr/>
        <p:txBody>
          <a:bodyPr/>
          <a:lstStyle/>
          <a:p>
            <a:r>
              <a:rPr lang="en-GB" sz="2800" b="1">
                <a:solidFill>
                  <a:schemeClr val="bg1"/>
                </a:solidFill>
                <a:effectLst/>
                <a:latin typeface="Raleway" pitchFamily="2" charset="0"/>
                <a:ea typeface="Calibri" panose="020F0502020204030204" pitchFamily="34" charset="0"/>
                <a:cs typeface="Calibri" panose="020F0502020204030204" pitchFamily="34" charset="0"/>
              </a:rPr>
              <a:t>Content and Creative</a:t>
            </a:r>
            <a:endParaRPr lang="en-GB" sz="2800">
              <a:solidFill>
                <a:schemeClr val="bg1"/>
              </a:solidFill>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33F2B5DB-9F9E-6E6C-7117-AC23711E22B0}"/>
              </a:ext>
            </a:extLst>
          </p:cNvPr>
          <p:cNvSpPr>
            <a:spLocks noGrp="1"/>
          </p:cNvSpPr>
          <p:nvPr>
            <p:ph type="body" sz="quarter" idx="11"/>
          </p:nvPr>
        </p:nvSpPr>
        <p:spPr/>
        <p:txBody>
          <a:bodyPr/>
          <a:lstStyle/>
          <a:p>
            <a:r>
              <a:rPr lang="en-GB" spc="0">
                <a:effectLst/>
                <a:latin typeface="Raleway" pitchFamily="2" charset="0"/>
                <a:ea typeface="Calibri" panose="020F0502020204030204" pitchFamily="34" charset="0"/>
                <a:cs typeface="Segoe UI" panose="020B0502040204020203" pitchFamily="34" charset="0"/>
              </a:rPr>
              <a:t>Copywriting and messaging</a:t>
            </a:r>
            <a:endParaRPr lang="en-GB" spc="0">
              <a:effectLst/>
              <a:latin typeface="Raleway" pitchFamily="2"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6FE64F4-075A-BF9D-DBFB-59365C91A212}"/>
              </a:ext>
            </a:extLst>
          </p:cNvPr>
          <p:cNvSpPr>
            <a:spLocks noGrp="1"/>
          </p:cNvSpPr>
          <p:nvPr>
            <p:ph type="body" sz="quarter" idx="12"/>
          </p:nvPr>
        </p:nvSpPr>
        <p:spPr>
          <a:xfrm>
            <a:off x="313951" y="3541594"/>
            <a:ext cx="5575058" cy="2688010"/>
          </a:xfrm>
        </p:spPr>
        <p:txBody>
          <a:bodyPr/>
          <a:lstStyle/>
          <a:p>
            <a:r>
              <a:rPr lang="en-GB">
                <a:effectLst/>
                <a:latin typeface="Raleway" pitchFamily="2" charset="0"/>
                <a:ea typeface="Calibri" panose="020F0502020204030204" pitchFamily="34" charset="0"/>
                <a:cs typeface="Segoe UI" panose="020B0502040204020203" pitchFamily="34" charset="0"/>
              </a:rPr>
              <a:t>When marketing your product/service to </a:t>
            </a:r>
          </a:p>
          <a:p>
            <a:r>
              <a:rPr lang="en-GB">
                <a:effectLst/>
                <a:latin typeface="Raleway" pitchFamily="2" charset="0"/>
                <a:ea typeface="Calibri" panose="020F0502020204030204" pitchFamily="34" charset="0"/>
                <a:cs typeface="Segoe UI" panose="020B0502040204020203" pitchFamily="34" charset="0"/>
              </a:rPr>
              <a:t>your target audience, it’s vitally important that everyone </a:t>
            </a:r>
          </a:p>
          <a:p>
            <a:r>
              <a:rPr lang="en-GB">
                <a:effectLst/>
                <a:latin typeface="Raleway" pitchFamily="2" charset="0"/>
                <a:ea typeface="Calibri" panose="020F0502020204030204" pitchFamily="34" charset="0"/>
                <a:cs typeface="Segoe UI" panose="020B0502040204020203" pitchFamily="34" charset="0"/>
              </a:rPr>
              <a:t>from writers to salespeople, have a unified and consistent message. Without this, your brand and your proposition can quickly become diluted and less memorable.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It’s for this reason that our experts will create a messaging hierarchy to be used within your communications and wider business – which ensures a cohesive and aligned response to all your prospects, and in reply to all their pain points.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What’s more, our specialist writers will ensure your proposition is presented in such a way that it not only generates engagement but also creatively ignites conversations with your audience. </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35E80976-B249-48EF-6F94-721F221E4A88}"/>
              </a:ext>
            </a:extLst>
          </p:cNvPr>
          <p:cNvSpPr>
            <a:spLocks noGrp="1"/>
          </p:cNvSpPr>
          <p:nvPr>
            <p:ph type="body" sz="quarter" idx="13"/>
          </p:nvPr>
        </p:nvSpPr>
        <p:spPr>
          <a:xfrm>
            <a:off x="6096000" y="5170369"/>
            <a:ext cx="6739719" cy="1339014"/>
          </a:xfrm>
        </p:spPr>
        <p:txBody>
          <a:bodyPr/>
          <a:lstStyle/>
          <a:p>
            <a:pPr lvl="0"/>
            <a:r>
              <a:rPr lang="en-GB">
                <a:effectLst/>
                <a:latin typeface="Raleway" pitchFamily="2" charset="0"/>
                <a:ea typeface="Calibri" panose="020F0502020204030204" pitchFamily="34" charset="0"/>
                <a:cs typeface="Segoe UI" panose="020B0502040204020203" pitchFamily="34" charset="0"/>
              </a:rPr>
              <a:t>Deep investigation into product/solution</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Development of product features into audience benefits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Pain point identification and response generation</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Addition of supplementary proof points </a:t>
            </a:r>
            <a:endParaRPr lang="en-GB">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7205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202DF1-F509-1B03-90F2-B9282AB35137}"/>
              </a:ext>
            </a:extLst>
          </p:cNvPr>
          <p:cNvSpPr>
            <a:spLocks noGrp="1"/>
          </p:cNvSpPr>
          <p:nvPr>
            <p:ph type="body" sz="quarter" idx="10"/>
          </p:nvPr>
        </p:nvSpPr>
        <p:spPr/>
        <p:txBody>
          <a:bodyPr/>
          <a:lstStyle/>
          <a:p>
            <a:r>
              <a:rPr lang="en-GB" sz="2800" b="1">
                <a:solidFill>
                  <a:schemeClr val="bg1"/>
                </a:solidFill>
                <a:effectLst/>
                <a:latin typeface="Raleway" pitchFamily="2" charset="0"/>
                <a:ea typeface="Calibri" panose="020F0502020204030204" pitchFamily="34" charset="0"/>
                <a:cs typeface="Calibri" panose="020F0502020204030204" pitchFamily="34" charset="0"/>
              </a:rPr>
              <a:t>Content and Creative</a:t>
            </a:r>
            <a:endParaRPr lang="en-GB" sz="2800">
              <a:solidFill>
                <a:schemeClr val="bg1"/>
              </a:solidFill>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33F2B5DB-9F9E-6E6C-7117-AC23711E22B0}"/>
              </a:ext>
            </a:extLst>
          </p:cNvPr>
          <p:cNvSpPr>
            <a:spLocks noGrp="1"/>
          </p:cNvSpPr>
          <p:nvPr>
            <p:ph type="body" sz="quarter" idx="11"/>
          </p:nvPr>
        </p:nvSpPr>
        <p:spPr/>
        <p:txBody>
          <a:bodyPr/>
          <a:lstStyle/>
          <a:p>
            <a:r>
              <a:rPr lang="en-GB">
                <a:effectLst/>
                <a:latin typeface="Raleway" pitchFamily="2" charset="0"/>
                <a:ea typeface="Calibri" panose="020F0502020204030204" pitchFamily="34" charset="0"/>
                <a:cs typeface="Segoe UI" panose="020B0502040204020203" pitchFamily="34" charset="0"/>
              </a:rPr>
              <a:t>Content creation</a:t>
            </a:r>
            <a:endParaRPr lang="en-GB">
              <a:effectLst/>
              <a:latin typeface="Raleway" pitchFamily="2"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C6FE64F4-075A-BF9D-DBFB-59365C91A212}"/>
              </a:ext>
            </a:extLst>
          </p:cNvPr>
          <p:cNvSpPr>
            <a:spLocks noGrp="1"/>
          </p:cNvSpPr>
          <p:nvPr>
            <p:ph type="body" sz="quarter" idx="12"/>
          </p:nvPr>
        </p:nvSpPr>
        <p:spPr>
          <a:xfrm>
            <a:off x="313951" y="3548418"/>
            <a:ext cx="6509930" cy="2688010"/>
          </a:xfrm>
        </p:spPr>
        <p:txBody>
          <a:bodyPr/>
          <a:lstStyle/>
          <a:p>
            <a:r>
              <a:rPr lang="en-GB">
                <a:effectLst/>
                <a:latin typeface="Raleway" pitchFamily="2" charset="0"/>
                <a:ea typeface="Calibri" panose="020F0502020204030204" pitchFamily="34" charset="0"/>
                <a:cs typeface="Segoe UI" panose="020B0502040204020203" pitchFamily="34" charset="0"/>
              </a:rPr>
              <a:t>Even with a comprehensive content plan and </a:t>
            </a:r>
          </a:p>
          <a:p>
            <a:r>
              <a:rPr lang="en-GB">
                <a:effectLst/>
                <a:latin typeface="Raleway" pitchFamily="2" charset="0"/>
                <a:ea typeface="Calibri" panose="020F0502020204030204" pitchFamily="34" charset="0"/>
                <a:cs typeface="Segoe UI" panose="020B0502040204020203" pitchFamily="34" charset="0"/>
              </a:rPr>
              <a:t>messaging hierarchy, the creation of actual content </a:t>
            </a:r>
          </a:p>
          <a:p>
            <a:r>
              <a:rPr lang="en-GB">
                <a:effectLst/>
                <a:latin typeface="Raleway" pitchFamily="2" charset="0"/>
                <a:ea typeface="Calibri" panose="020F0502020204030204" pitchFamily="34" charset="0"/>
                <a:cs typeface="Segoe UI" panose="020B0502040204020203" pitchFamily="34" charset="0"/>
              </a:rPr>
              <a:t>is not something to be attempted by just anyone. </a:t>
            </a:r>
          </a:p>
          <a:p>
            <a:r>
              <a:rPr lang="en-GB">
                <a:effectLst/>
                <a:latin typeface="Raleway" pitchFamily="2" charset="0"/>
                <a:ea typeface="Calibri" panose="020F0502020204030204" pitchFamily="34" charset="0"/>
                <a:cs typeface="Segoe UI" panose="020B0502040204020203" pitchFamily="34" charset="0"/>
              </a:rPr>
              <a:t>Writing a piece of content requires an expert eye, the drive </a:t>
            </a:r>
          </a:p>
          <a:p>
            <a:r>
              <a:rPr lang="en-GB">
                <a:effectLst/>
                <a:latin typeface="Raleway" pitchFamily="2" charset="0"/>
                <a:ea typeface="Calibri" panose="020F0502020204030204" pitchFamily="34" charset="0"/>
                <a:cs typeface="Segoe UI" panose="020B0502040204020203" pitchFamily="34" charset="0"/>
              </a:rPr>
              <a:t>of an investigative journalist and the writing abilities of a veteran </a:t>
            </a:r>
          </a:p>
          <a:p>
            <a:r>
              <a:rPr lang="en-GB">
                <a:effectLst/>
                <a:latin typeface="Raleway" pitchFamily="2" charset="0"/>
                <a:ea typeface="Calibri" panose="020F0502020204030204" pitchFamily="34" charset="0"/>
                <a:cs typeface="Segoe UI" panose="020B0502040204020203" pitchFamily="34" charset="0"/>
              </a:rPr>
              <a:t>novelist. </a:t>
            </a:r>
          </a:p>
          <a:p>
            <a:endParaRPr lang="en-GB" sz="1000">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Why? Because not only does content need to engage the audience and provide them with helpful advice and guidance, but with the right approach it also does wonders for brand positioning. A well-written </a:t>
            </a:r>
            <a:r>
              <a:rPr lang="en-GB" err="1">
                <a:effectLst/>
                <a:latin typeface="Raleway" pitchFamily="2" charset="0"/>
                <a:ea typeface="Calibri" panose="020F0502020204030204" pitchFamily="34" charset="0"/>
                <a:cs typeface="Segoe UI" panose="020B0502040204020203" pitchFamily="34" charset="0"/>
              </a:rPr>
              <a:t>ebook</a:t>
            </a:r>
            <a:r>
              <a:rPr lang="en-GB">
                <a:effectLst/>
                <a:latin typeface="Raleway" pitchFamily="2" charset="0"/>
                <a:ea typeface="Calibri" panose="020F0502020204030204" pitchFamily="34" charset="0"/>
                <a:cs typeface="Segoe UI" panose="020B0502040204020203" pitchFamily="34" charset="0"/>
              </a:rPr>
              <a:t> or tip sheet can make the reader think ‘this company really knows what they are talking about, they are happy to share their knowledge with me, they seem to be trustworthy, and I should definitely speak to them when I’m shortlisting suppliers.</a:t>
            </a:r>
            <a:r>
              <a:rPr lang="en-GB" sz="1000">
                <a:latin typeface="Raleway" pitchFamily="2" charset="0"/>
                <a:ea typeface="Calibri" panose="020F0502020204030204" pitchFamily="34" charset="0"/>
                <a:cs typeface="Segoe UI" panose="020B0502040204020203" pitchFamily="34" charset="0"/>
              </a:rPr>
              <a:t> </a:t>
            </a:r>
            <a:r>
              <a:rPr lang="en-GB">
                <a:effectLst/>
                <a:latin typeface="Raleway" pitchFamily="2" charset="0"/>
                <a:ea typeface="Calibri" panose="020F0502020204030204" pitchFamily="34" charset="0"/>
                <a:cs typeface="Segoe UI" panose="020B0502040204020203" pitchFamily="34" charset="0"/>
              </a:rPr>
              <a:t>Good content isn’t just for your readers, it’s also a priceless tool in making your brand an industry leader. </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35E80976-B249-48EF-6F94-721F221E4A88}"/>
              </a:ext>
            </a:extLst>
          </p:cNvPr>
          <p:cNvSpPr>
            <a:spLocks noGrp="1"/>
          </p:cNvSpPr>
          <p:nvPr>
            <p:ph type="body" sz="quarter" idx="13"/>
          </p:nvPr>
        </p:nvSpPr>
        <p:spPr>
          <a:xfrm>
            <a:off x="6823881" y="4445532"/>
            <a:ext cx="4879074" cy="1712195"/>
          </a:xfrm>
        </p:spPr>
        <p:txBody>
          <a:bodyPr/>
          <a:lstStyle/>
          <a:p>
            <a:pPr lvl="0"/>
            <a:r>
              <a:rPr lang="en-GB">
                <a:effectLst/>
                <a:latin typeface="Raleway" pitchFamily="2" charset="0"/>
                <a:ea typeface="Calibri" panose="020F0502020204030204" pitchFamily="34" charset="0"/>
                <a:cs typeface="Segoe UI" panose="020B0502040204020203" pitchFamily="34" charset="0"/>
              </a:rPr>
              <a:t>Research into potential solutions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Creation of overarching narrative with key points identified</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Initial draft crafted from content synopses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Design and creation in suitable format</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Final developments and production</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Formats including (but not limited to):</a:t>
            </a:r>
            <a:r>
              <a:rPr lang="en-GB">
                <a:effectLst/>
                <a:latin typeface="Raleway" pitchFamily="2" charset="0"/>
                <a:ea typeface="Calibri" panose="020F0502020204030204" pitchFamily="34" charset="0"/>
                <a:cs typeface="Times New Roman" panose="02020603050405020304" pitchFamily="18" charset="0"/>
              </a:rPr>
              <a:t> </a:t>
            </a:r>
            <a:r>
              <a:rPr lang="en-GB">
                <a:effectLst/>
                <a:latin typeface="Raleway" pitchFamily="2" charset="0"/>
                <a:ea typeface="Calibri" panose="020F0502020204030204" pitchFamily="34" charset="0"/>
                <a:cs typeface="Segoe UI" panose="020B0502040204020203" pitchFamily="34" charset="0"/>
              </a:rPr>
              <a:t>Infographics, tip sheets, case studies, </a:t>
            </a:r>
            <a:r>
              <a:rPr lang="en-GB" err="1">
                <a:effectLst/>
                <a:latin typeface="Raleway" pitchFamily="2" charset="0"/>
                <a:ea typeface="Calibri" panose="020F0502020204030204" pitchFamily="34" charset="0"/>
                <a:cs typeface="Segoe UI" panose="020B0502040204020203" pitchFamily="34" charset="0"/>
              </a:rPr>
              <a:t>ebooks</a:t>
            </a:r>
            <a:r>
              <a:rPr lang="en-GB">
                <a:effectLst/>
                <a:latin typeface="Raleway" pitchFamily="2" charset="0"/>
                <a:ea typeface="Calibri" panose="020F0502020204030204" pitchFamily="34" charset="0"/>
                <a:cs typeface="Segoe UI" panose="020B0502040204020203" pitchFamily="34" charset="0"/>
              </a:rPr>
              <a:t>, videos (long and short form), webinar packages, digital assets</a:t>
            </a:r>
            <a:endParaRPr lang="en-GB">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8144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F3FCAC8-ABE1-7505-33A2-0A541C02F71E}"/>
              </a:ext>
            </a:extLst>
          </p:cNvPr>
          <p:cNvSpPr txBox="1">
            <a:spLocks/>
          </p:cNvSpPr>
          <p:nvPr/>
        </p:nvSpPr>
        <p:spPr>
          <a:xfrm>
            <a:off x="6457810" y="1845576"/>
            <a:ext cx="4808400" cy="3467100"/>
          </a:xfrm>
          <a:prstGeom prst="rect">
            <a:avLst/>
          </a:prstGeom>
        </p:spPr>
        <p:txBody>
          <a:bodyPr anchor="ctr"/>
          <a:lstStyle>
            <a:lvl1pPr marL="0" algn="ctr">
              <a:defRPr sz="6000" b="0" spc="-150">
                <a:solidFill>
                  <a:srgbClr val="5C5470"/>
                </a:solidFill>
                <a:latin typeface="Raleway" panose="020B0003030101060003"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algn="l">
              <a:spcAft>
                <a:spcPts val="1200"/>
              </a:spcAft>
              <a:buFont typeface="Wingdings" panose="05000000000000000000" pitchFamily="2" charset="2"/>
              <a:buChar char="§"/>
            </a:pPr>
            <a:r>
              <a:rPr lang="en-GB" sz="1800" spc="0">
                <a:solidFill>
                  <a:srgbClr val="5C5470"/>
                </a:solidFill>
                <a:latin typeface="Raleway" pitchFamily="2" charset="0"/>
              </a:rPr>
              <a:t>Data management, insights &amp; licensing </a:t>
            </a:r>
            <a:endParaRPr lang="en-GB" sz="1800" spc="0">
              <a:latin typeface="Raleway" pitchFamily="2" charset="0"/>
            </a:endParaRPr>
          </a:p>
          <a:p>
            <a:pPr marL="285750" indent="-285750" algn="l">
              <a:spcAft>
                <a:spcPts val="1200"/>
              </a:spcAft>
              <a:buFont typeface="Wingdings" panose="05000000000000000000" pitchFamily="2" charset="2"/>
              <a:buChar char="§"/>
            </a:pPr>
            <a:r>
              <a:rPr lang="en-GB" sz="1800" spc="0">
                <a:solidFill>
                  <a:srgbClr val="5C5470"/>
                </a:solidFill>
                <a:latin typeface="Raleway" pitchFamily="2" charset="0"/>
              </a:rPr>
              <a:t>Multi-channel campaign delivery</a:t>
            </a:r>
          </a:p>
          <a:p>
            <a:pPr marL="285750" indent="-285750" algn="l">
              <a:spcAft>
                <a:spcPts val="1200"/>
              </a:spcAft>
              <a:buFont typeface="Wingdings" panose="05000000000000000000" pitchFamily="2" charset="2"/>
              <a:buChar char="§"/>
            </a:pPr>
            <a:r>
              <a:rPr lang="en-GB" sz="1800" spc="0">
                <a:solidFill>
                  <a:srgbClr val="5C5470"/>
                </a:solidFill>
                <a:latin typeface="Raleway" pitchFamily="2" charset="0"/>
              </a:rPr>
              <a:t>Sales enablement/enhancement </a:t>
            </a:r>
          </a:p>
          <a:p>
            <a:pPr marL="285750" indent="-285750" algn="l">
              <a:spcAft>
                <a:spcPts val="1200"/>
              </a:spcAft>
              <a:buFont typeface="Wingdings" panose="05000000000000000000" pitchFamily="2" charset="2"/>
              <a:buChar char="§"/>
            </a:pPr>
            <a:r>
              <a:rPr lang="en-GB" sz="1800" spc="0">
                <a:solidFill>
                  <a:srgbClr val="5C5470"/>
                </a:solidFill>
                <a:latin typeface="Raleway" pitchFamily="2" charset="0"/>
              </a:rPr>
              <a:t>Campaign management, optimisation &amp; reporting </a:t>
            </a:r>
          </a:p>
        </p:txBody>
      </p:sp>
      <p:sp>
        <p:nvSpPr>
          <p:cNvPr id="6" name="Text Placeholder 3">
            <a:extLst>
              <a:ext uri="{FF2B5EF4-FFF2-40B4-BE49-F238E27FC236}">
                <a16:creationId xmlns:a16="http://schemas.microsoft.com/office/drawing/2014/main" id="{DDF8041B-41FA-A8F5-1EAB-8030A18F45BE}"/>
              </a:ext>
            </a:extLst>
          </p:cNvPr>
          <p:cNvSpPr txBox="1">
            <a:spLocks/>
          </p:cNvSpPr>
          <p:nvPr/>
        </p:nvSpPr>
        <p:spPr>
          <a:xfrm>
            <a:off x="458972" y="1068067"/>
            <a:ext cx="4341628" cy="1008826"/>
          </a:xfrm>
          <a:prstGeom prst="rect">
            <a:avLst/>
          </a:prstGeom>
        </p:spPr>
        <p:txBody>
          <a:bodyPr anchor="ctr"/>
          <a:lstStyle>
            <a:lvl1pPr marL="0" algn="ctr">
              <a:lnSpc>
                <a:spcPts val="3660"/>
              </a:lnSpc>
              <a:defRPr sz="2800" b="1">
                <a:solidFill>
                  <a:schemeClr val="bg1"/>
                </a:solidFill>
                <a:latin typeface="Raleway" panose="020B0003030101060003" pitchFamily="34" charset="0"/>
                <a:ea typeface="+mn-ea"/>
                <a:cs typeface="+mn-cs"/>
              </a:defRPr>
            </a:lvl1pPr>
            <a:lvl2pPr marL="457200" algn="ctr">
              <a:defRPr sz="2800">
                <a:latin typeface="Raleway" panose="020B0003030101060003" pitchFamily="34" charset="0"/>
                <a:ea typeface="+mn-ea"/>
                <a:cs typeface="+mn-cs"/>
              </a:defRPr>
            </a:lvl2pPr>
            <a:lvl3pPr marL="914400" algn="ctr">
              <a:defRPr sz="2800">
                <a:latin typeface="Raleway" panose="020B0003030101060003" pitchFamily="34" charset="0"/>
                <a:ea typeface="+mn-ea"/>
                <a:cs typeface="+mn-cs"/>
              </a:defRPr>
            </a:lvl3pPr>
            <a:lvl4pPr marL="1371600" algn="ctr">
              <a:defRPr sz="2800">
                <a:latin typeface="Raleway" panose="020B0003030101060003" pitchFamily="34" charset="0"/>
                <a:ea typeface="+mn-ea"/>
                <a:cs typeface="+mn-cs"/>
              </a:defRPr>
            </a:lvl4pPr>
            <a:lvl5pPr marL="1828800" algn="ctr">
              <a:defRPr sz="2800">
                <a:latin typeface="Raleway" panose="020B0003030101060003"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0" algn="l"/>
            <a:r>
              <a:rPr lang="en-GB" b="1">
                <a:effectLst/>
                <a:latin typeface="Raleway" pitchFamily="2" charset="0"/>
                <a:ea typeface="Calibri" panose="020F0502020204030204" pitchFamily="34" charset="0"/>
                <a:cs typeface="Calibri" panose="020F0502020204030204" pitchFamily="34" charset="0"/>
              </a:rPr>
              <a:t>Data and Delivery</a:t>
            </a:r>
            <a:endParaRPr lang="en-GB">
              <a:effectLst/>
              <a:latin typeface="Raleway" pitchFamily="2"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211615B-5610-5749-75F7-3BCFED275EC3}"/>
              </a:ext>
            </a:extLst>
          </p:cNvPr>
          <p:cNvSpPr txBox="1"/>
          <p:nvPr/>
        </p:nvSpPr>
        <p:spPr>
          <a:xfrm>
            <a:off x="458971" y="2076893"/>
            <a:ext cx="4174443" cy="3785652"/>
          </a:xfrm>
          <a:prstGeom prst="rect">
            <a:avLst/>
          </a:prstGeom>
          <a:noFill/>
        </p:spPr>
        <p:txBody>
          <a:bodyPr wrap="square" rtlCol="0">
            <a:spAutoFit/>
          </a:bodyPr>
          <a:lstStyle/>
          <a:p>
            <a:r>
              <a:rPr lang="en-GB" sz="1600">
                <a:solidFill>
                  <a:schemeClr val="bg1"/>
                </a:solidFill>
                <a:effectLst/>
                <a:latin typeface="Raleway" pitchFamily="2" charset="0"/>
                <a:ea typeface="Calibri" panose="020F0502020204030204" pitchFamily="34" charset="0"/>
                <a:cs typeface="Segoe UI" panose="020B0502040204020203" pitchFamily="34" charset="0"/>
              </a:rPr>
              <a:t>Effectively delivering, managing and optimising a successful B2B marketing campaign takes time, resources and a vast skillset. The likelihood is that you already have many of these assets at your business, but with success and business growth comes additional needs and pressures – so let us help. </a:t>
            </a:r>
          </a:p>
          <a:p>
            <a:endParaRPr lang="en-GB" sz="1600">
              <a:solidFill>
                <a:schemeClr val="bg1"/>
              </a:solidFill>
              <a:latin typeface="Raleway" pitchFamily="2" charset="0"/>
              <a:ea typeface="Calibri" panose="020F0502020204030204" pitchFamily="34" charset="0"/>
              <a:cs typeface="Segoe UI" panose="020B0502040204020203" pitchFamily="34" charset="0"/>
            </a:endParaRPr>
          </a:p>
          <a:p>
            <a:r>
              <a:rPr lang="en-GB" sz="1600">
                <a:solidFill>
                  <a:schemeClr val="bg1"/>
                </a:solidFill>
                <a:effectLst/>
                <a:latin typeface="Raleway" pitchFamily="2" charset="0"/>
                <a:ea typeface="Calibri" panose="020F0502020204030204" pitchFamily="34" charset="0"/>
                <a:cs typeface="Segoe UI" panose="020B0502040204020203" pitchFamily="34" charset="0"/>
              </a:rPr>
              <a:t>At ReallyB2B, our experts passionately support and empower your team to achieve their goals. We bring the experience and knowledge needed to seamlessly integrate with your people and help you reach your targets. </a:t>
            </a:r>
            <a:endParaRPr lang="en-GB" sz="1600">
              <a:solidFill>
                <a:schemeClr val="bg1"/>
              </a:solidFill>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399836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4EA1C2-3710-273E-F932-64AFA39791BE}"/>
              </a:ext>
            </a:extLst>
          </p:cNvPr>
          <p:cNvSpPr>
            <a:spLocks noGrp="1"/>
          </p:cNvSpPr>
          <p:nvPr>
            <p:ph type="body" sz="quarter" idx="10"/>
          </p:nvPr>
        </p:nvSpPr>
        <p:spPr/>
        <p:txBody>
          <a:bodyPr/>
          <a:lstStyle/>
          <a:p>
            <a:r>
              <a:rPr lang="en-GB" b="1">
                <a:effectLst/>
                <a:latin typeface="Raleway" pitchFamily="2" charset="0"/>
                <a:ea typeface="Calibri" panose="020F0502020204030204" pitchFamily="34" charset="0"/>
                <a:cs typeface="Calibri" panose="020F0502020204030204" pitchFamily="34" charset="0"/>
              </a:rPr>
              <a:t>Data and Delivery</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3DF48DE-3A53-B33B-D74E-018270A4880F}"/>
              </a:ext>
            </a:extLst>
          </p:cNvPr>
          <p:cNvSpPr>
            <a:spLocks noGrp="1"/>
          </p:cNvSpPr>
          <p:nvPr>
            <p:ph type="body" sz="quarter" idx="11"/>
          </p:nvPr>
        </p:nvSpPr>
        <p:spPr/>
        <p:txBody>
          <a:bodyPr/>
          <a:lstStyle/>
          <a:p>
            <a:r>
              <a:rPr lang="en-GB" sz="3600" spc="0">
                <a:latin typeface="Raleway" pitchFamily="2" charset="0"/>
              </a:rPr>
              <a:t>Data management, insights &amp; licensing </a:t>
            </a:r>
          </a:p>
        </p:txBody>
      </p:sp>
      <p:sp>
        <p:nvSpPr>
          <p:cNvPr id="4" name="Text Placeholder 3">
            <a:extLst>
              <a:ext uri="{FF2B5EF4-FFF2-40B4-BE49-F238E27FC236}">
                <a16:creationId xmlns:a16="http://schemas.microsoft.com/office/drawing/2014/main" id="{07083F42-AC88-77CE-ABA6-ECA3F3156435}"/>
              </a:ext>
            </a:extLst>
          </p:cNvPr>
          <p:cNvSpPr>
            <a:spLocks noGrp="1"/>
          </p:cNvSpPr>
          <p:nvPr>
            <p:ph type="body" sz="quarter" idx="12"/>
          </p:nvPr>
        </p:nvSpPr>
        <p:spPr>
          <a:xfrm>
            <a:off x="364792" y="3653589"/>
            <a:ext cx="4400551" cy="2514600"/>
          </a:xfrm>
        </p:spPr>
        <p:txBody>
          <a:bodyPr/>
          <a:lstStyle/>
          <a:p>
            <a:r>
              <a:rPr lang="en-GB">
                <a:effectLst/>
                <a:latin typeface="Raleway" pitchFamily="2" charset="0"/>
                <a:ea typeface="Calibri" panose="020F0502020204030204" pitchFamily="34" charset="0"/>
                <a:cs typeface="Segoe UI" panose="020B0502040204020203" pitchFamily="34" charset="0"/>
              </a:rPr>
              <a:t>Data is the lifeblood of any marketing campaign. But, in its rawest form it’s simply information and numbers. In order to unlock its true value and turn it into a key differentiator, you need specialists to not only manage it effectively, but also mine it for its priceless insights. You see, data is not the end goal. Your objective should be to uncover the trends, correlations, and predictions hidden within it.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At ReallyB2B, our experts can not only gather and license data on behalf of clients, but also cleanse and mine it for the unseen gems. </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7E60AA65-B2C6-8BD4-4FF6-D7BF9E690DF1}"/>
              </a:ext>
            </a:extLst>
          </p:cNvPr>
          <p:cNvSpPr>
            <a:spLocks noGrp="1"/>
          </p:cNvSpPr>
          <p:nvPr>
            <p:ph type="body" sz="quarter" idx="13"/>
          </p:nvPr>
        </p:nvSpPr>
        <p:spPr>
          <a:xfrm>
            <a:off x="5220268" y="5149897"/>
            <a:ext cx="6685076" cy="1339014"/>
          </a:xfrm>
        </p:spPr>
        <p:txBody>
          <a:bodyPr/>
          <a:lstStyle/>
          <a:p>
            <a:pPr lvl="0"/>
            <a:r>
              <a:rPr lang="en-GB">
                <a:effectLst/>
                <a:latin typeface="Raleway" pitchFamily="2" charset="0"/>
                <a:ea typeface="Calibri" panose="020F0502020204030204" pitchFamily="34" charset="0"/>
                <a:cs typeface="Segoe UI" panose="020B0502040204020203" pitchFamily="34" charset="0"/>
              </a:rPr>
              <a:t>Aggregation of accessible data from a range of GDPR-compliant providers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Intent data of companies researching products right now</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Data licensing, cleansing and activation into campaigns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Ongoing management of data and strategic recommendations </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Tree>
    <p:extLst>
      <p:ext uri="{BB962C8B-B14F-4D97-AF65-F5344CB8AC3E}">
        <p14:creationId xmlns:p14="http://schemas.microsoft.com/office/powerpoint/2010/main" val="432105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4EA1C2-3710-273E-F932-64AFA39791BE}"/>
              </a:ext>
            </a:extLst>
          </p:cNvPr>
          <p:cNvSpPr>
            <a:spLocks noGrp="1"/>
          </p:cNvSpPr>
          <p:nvPr>
            <p:ph type="body" sz="quarter" idx="10"/>
          </p:nvPr>
        </p:nvSpPr>
        <p:spPr/>
        <p:txBody>
          <a:bodyPr/>
          <a:lstStyle/>
          <a:p>
            <a:r>
              <a:rPr lang="en-GB" b="1">
                <a:effectLst/>
                <a:latin typeface="Raleway" pitchFamily="2" charset="0"/>
                <a:ea typeface="Calibri" panose="020F0502020204030204" pitchFamily="34" charset="0"/>
                <a:cs typeface="Calibri" panose="020F0502020204030204" pitchFamily="34" charset="0"/>
              </a:rPr>
              <a:t>Data and Delivery</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3DF48DE-3A53-B33B-D74E-018270A4880F}"/>
              </a:ext>
            </a:extLst>
          </p:cNvPr>
          <p:cNvSpPr>
            <a:spLocks noGrp="1"/>
          </p:cNvSpPr>
          <p:nvPr>
            <p:ph type="body" sz="quarter" idx="11"/>
          </p:nvPr>
        </p:nvSpPr>
        <p:spPr>
          <a:xfrm>
            <a:off x="2996370" y="1794848"/>
            <a:ext cx="5991600" cy="617621"/>
          </a:xfrm>
        </p:spPr>
        <p:txBody>
          <a:bodyPr/>
          <a:lstStyle/>
          <a:p>
            <a:r>
              <a:rPr lang="en-GB" sz="3600" spc="0">
                <a:latin typeface="Raleway" pitchFamily="2" charset="0"/>
              </a:rPr>
              <a:t>Multi-channel </a:t>
            </a:r>
          </a:p>
          <a:p>
            <a:r>
              <a:rPr lang="en-GB" sz="3600" spc="0">
                <a:latin typeface="Raleway" pitchFamily="2" charset="0"/>
              </a:rPr>
              <a:t>campaign delivery</a:t>
            </a:r>
          </a:p>
        </p:txBody>
      </p:sp>
      <p:sp>
        <p:nvSpPr>
          <p:cNvPr id="4" name="Text Placeholder 3">
            <a:extLst>
              <a:ext uri="{FF2B5EF4-FFF2-40B4-BE49-F238E27FC236}">
                <a16:creationId xmlns:a16="http://schemas.microsoft.com/office/drawing/2014/main" id="{07083F42-AC88-77CE-ABA6-ECA3F3156435}"/>
              </a:ext>
            </a:extLst>
          </p:cNvPr>
          <p:cNvSpPr>
            <a:spLocks noGrp="1"/>
          </p:cNvSpPr>
          <p:nvPr>
            <p:ph type="body" sz="quarter" idx="12"/>
          </p:nvPr>
        </p:nvSpPr>
        <p:spPr>
          <a:xfrm>
            <a:off x="364792" y="3653589"/>
            <a:ext cx="4937363" cy="2514600"/>
          </a:xfrm>
        </p:spPr>
        <p:txBody>
          <a:bodyPr/>
          <a:lstStyle/>
          <a:p>
            <a:r>
              <a:rPr lang="en-GB">
                <a:effectLst/>
                <a:latin typeface="Raleway" pitchFamily="2" charset="0"/>
                <a:ea typeface="Calibri" panose="020F0502020204030204" pitchFamily="34" charset="0"/>
                <a:cs typeface="Segoe UI" panose="020B0502040204020203" pitchFamily="34" charset="0"/>
              </a:rPr>
              <a:t>As the name suggests, a multi-channel campaign involves a variety of activities, from email distribution to media purchasing. Whilst each job requires a certain degree of knowledge and experience, when the campaign is viewed holistically, it can become an overwhelming prospect. That’s why it’s vitally important to understand the benefits that come from working with experts.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From data projects and research activity, to multi-channel distribution and account based marketing (ABM), partnering with specialists ensures you can confidently relax in the knowledge that your marketing is being carried out in the best possible way by proven marketers.  </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7E60AA65-B2C6-8BD4-4FF6-D7BF9E690DF1}"/>
              </a:ext>
            </a:extLst>
          </p:cNvPr>
          <p:cNvSpPr>
            <a:spLocks noGrp="1"/>
          </p:cNvSpPr>
          <p:nvPr>
            <p:ph type="body" sz="quarter" idx="13"/>
          </p:nvPr>
        </p:nvSpPr>
        <p:spPr>
          <a:xfrm>
            <a:off x="5645432" y="5184017"/>
            <a:ext cx="6685076" cy="1339014"/>
          </a:xfrm>
        </p:spPr>
        <p:txBody>
          <a:bodyPr/>
          <a:lstStyle/>
          <a:p>
            <a:pPr lvl="0"/>
            <a:r>
              <a:rPr lang="en-GB">
                <a:effectLst/>
                <a:latin typeface="Raleway" pitchFamily="2" charset="0"/>
                <a:ea typeface="Calibri" panose="020F0502020204030204" pitchFamily="34" charset="0"/>
                <a:cs typeface="Segoe UI" panose="020B0502040204020203" pitchFamily="34" charset="0"/>
              </a:rPr>
              <a:t>Campaign setup and builds across email and digital platforms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Marketing automation strategy, builds and management</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3</a:t>
            </a:r>
            <a:r>
              <a:rPr lang="en-GB" baseline="30000">
                <a:effectLst/>
                <a:latin typeface="Raleway" pitchFamily="2" charset="0"/>
                <a:ea typeface="Calibri" panose="020F0502020204030204" pitchFamily="34" charset="0"/>
                <a:cs typeface="Segoe UI" panose="020B0502040204020203" pitchFamily="34" charset="0"/>
              </a:rPr>
              <a:t>rd</a:t>
            </a:r>
            <a:r>
              <a:rPr lang="en-GB">
                <a:effectLst/>
                <a:latin typeface="Raleway" pitchFamily="2" charset="0"/>
                <a:ea typeface="Calibri" panose="020F0502020204030204" pitchFamily="34" charset="0"/>
                <a:cs typeface="Segoe UI" panose="020B0502040204020203" pitchFamily="34" charset="0"/>
              </a:rPr>
              <a:t>-party management and activation i.e. LinkedIn </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Database management ensuring one clear and consistent view</a:t>
            </a:r>
            <a:endParaRPr lang="en-GB">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92363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4EA1C2-3710-273E-F932-64AFA39791BE}"/>
              </a:ext>
            </a:extLst>
          </p:cNvPr>
          <p:cNvSpPr>
            <a:spLocks noGrp="1"/>
          </p:cNvSpPr>
          <p:nvPr>
            <p:ph type="body" sz="quarter" idx="10"/>
          </p:nvPr>
        </p:nvSpPr>
        <p:spPr/>
        <p:txBody>
          <a:bodyPr/>
          <a:lstStyle/>
          <a:p>
            <a:r>
              <a:rPr lang="en-GB" b="1">
                <a:effectLst/>
                <a:latin typeface="Raleway" pitchFamily="2" charset="0"/>
                <a:ea typeface="Calibri" panose="020F0502020204030204" pitchFamily="34" charset="0"/>
                <a:cs typeface="Calibri" panose="020F0502020204030204" pitchFamily="34" charset="0"/>
              </a:rPr>
              <a:t>Data and Delivery</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3DF48DE-3A53-B33B-D74E-018270A4880F}"/>
              </a:ext>
            </a:extLst>
          </p:cNvPr>
          <p:cNvSpPr>
            <a:spLocks noGrp="1"/>
          </p:cNvSpPr>
          <p:nvPr>
            <p:ph type="body" sz="quarter" idx="11"/>
          </p:nvPr>
        </p:nvSpPr>
        <p:spPr>
          <a:xfrm>
            <a:off x="2996370" y="1794848"/>
            <a:ext cx="5991600" cy="617621"/>
          </a:xfrm>
        </p:spPr>
        <p:txBody>
          <a:bodyPr lIns="91440" tIns="45720" rIns="91440" bIns="45720" anchor="ctr"/>
          <a:lstStyle/>
          <a:p>
            <a:r>
              <a:rPr lang="en-GB" spc="0">
                <a:latin typeface="Raleway"/>
              </a:rPr>
              <a:t>Sales enablement / enhancement </a:t>
            </a:r>
            <a:endParaRPr lang="en-GB" sz="3600" spc="0">
              <a:latin typeface="Raleway" pitchFamily="2" charset="0"/>
            </a:endParaRPr>
          </a:p>
        </p:txBody>
      </p:sp>
      <p:sp>
        <p:nvSpPr>
          <p:cNvPr id="4" name="Text Placeholder 3">
            <a:extLst>
              <a:ext uri="{FF2B5EF4-FFF2-40B4-BE49-F238E27FC236}">
                <a16:creationId xmlns:a16="http://schemas.microsoft.com/office/drawing/2014/main" id="{07083F42-AC88-77CE-ABA6-ECA3F3156435}"/>
              </a:ext>
            </a:extLst>
          </p:cNvPr>
          <p:cNvSpPr>
            <a:spLocks noGrp="1"/>
          </p:cNvSpPr>
          <p:nvPr>
            <p:ph type="body" sz="quarter" idx="12"/>
          </p:nvPr>
        </p:nvSpPr>
        <p:spPr>
          <a:xfrm>
            <a:off x="364792" y="3776419"/>
            <a:ext cx="4937363" cy="2514600"/>
          </a:xfrm>
        </p:spPr>
        <p:txBody>
          <a:bodyPr/>
          <a:lstStyle/>
          <a:p>
            <a:r>
              <a:rPr lang="en-GB">
                <a:effectLst/>
                <a:latin typeface="Raleway" pitchFamily="2" charset="0"/>
                <a:ea typeface="Calibri" panose="020F0502020204030204" pitchFamily="34" charset="0"/>
                <a:cs typeface="Segoe UI" panose="020B0502040204020203" pitchFamily="34" charset="0"/>
              </a:rPr>
              <a:t>What good is generating hot leads if your salespeople have no idea what the aligned campaign messaging is, and what path the leads took to arrive at an exploratory call? This is why marketing activity </a:t>
            </a:r>
            <a:r>
              <a:rPr lang="en-GB" i="1">
                <a:effectLst/>
                <a:latin typeface="Raleway" pitchFamily="2" charset="0"/>
                <a:ea typeface="Calibri" panose="020F0502020204030204" pitchFamily="34" charset="0"/>
                <a:cs typeface="Segoe UI" panose="020B0502040204020203" pitchFamily="34" charset="0"/>
              </a:rPr>
              <a:t>must</a:t>
            </a:r>
            <a:r>
              <a:rPr lang="en-GB">
                <a:effectLst/>
                <a:latin typeface="Raleway" pitchFamily="2" charset="0"/>
                <a:ea typeface="Calibri" panose="020F0502020204030204" pitchFamily="34" charset="0"/>
                <a:cs typeface="Segoe UI" panose="020B0502040204020203" pitchFamily="34" charset="0"/>
              </a:rPr>
              <a:t> include sales enablement and empowerment packs.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At ReallyB2B, we work with our clients to create everything from battlecards to individual account analyses (for use with ABM). This ensures that when salespeople finally speak to leads, they are fully aware, fully informed, and fully capable of turning that lead into a new customer.</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7E60AA65-B2C6-8BD4-4FF6-D7BF9E690DF1}"/>
              </a:ext>
            </a:extLst>
          </p:cNvPr>
          <p:cNvSpPr>
            <a:spLocks noGrp="1"/>
          </p:cNvSpPr>
          <p:nvPr>
            <p:ph type="body" sz="quarter" idx="13"/>
          </p:nvPr>
        </p:nvSpPr>
        <p:spPr>
          <a:xfrm>
            <a:off x="5358829" y="4952005"/>
            <a:ext cx="6405541" cy="1339014"/>
          </a:xfrm>
        </p:spPr>
        <p:txBody>
          <a:bodyPr/>
          <a:lstStyle/>
          <a:p>
            <a:pPr lvl="0"/>
            <a:r>
              <a:rPr lang="en-GB">
                <a:effectLst/>
                <a:latin typeface="Raleway" pitchFamily="2" charset="0"/>
                <a:ea typeface="Calibri" panose="020F0502020204030204" pitchFamily="34" charset="0"/>
                <a:cs typeface="Segoe UI" panose="020B0502040204020203" pitchFamily="34" charset="0"/>
              </a:rPr>
              <a:t>LinkedIn profile and networking supercharge</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Key account sales packs detailing key information and clear activation plan by target</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Sales collateral audit, recommendations and formation of new assets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Alignment of sales/marketing processes to ensure maximum campaign efficiency</a:t>
            </a:r>
            <a:endParaRPr lang="en-GB">
              <a:effectLst/>
              <a:latin typeface="Raleway" pitchFamily="2" charset="0"/>
              <a:ea typeface="Calibri" panose="020F0502020204030204" pitchFamily="34" charset="0"/>
              <a:cs typeface="Times New Roman" panose="02020603050405020304" pitchFamily="18" charset="0"/>
            </a:endParaRPr>
          </a:p>
          <a:p>
            <a:pPr lvl="0"/>
            <a:endParaRPr lang="en-GB">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70444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4EA1C2-3710-273E-F932-64AFA39791BE}"/>
              </a:ext>
            </a:extLst>
          </p:cNvPr>
          <p:cNvSpPr>
            <a:spLocks noGrp="1"/>
          </p:cNvSpPr>
          <p:nvPr>
            <p:ph type="body" sz="quarter" idx="10"/>
          </p:nvPr>
        </p:nvSpPr>
        <p:spPr/>
        <p:txBody>
          <a:bodyPr/>
          <a:lstStyle/>
          <a:p>
            <a:r>
              <a:rPr lang="en-GB" b="1">
                <a:effectLst/>
                <a:latin typeface="Raleway" pitchFamily="2" charset="0"/>
                <a:ea typeface="Calibri" panose="020F0502020204030204" pitchFamily="34" charset="0"/>
                <a:cs typeface="Calibri" panose="020F0502020204030204" pitchFamily="34" charset="0"/>
              </a:rPr>
              <a:t>Data and Delivery</a:t>
            </a:r>
            <a:endParaRPr lang="en-GB">
              <a:effectLst/>
              <a:latin typeface="Raleway" pitchFamily="2"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3DF48DE-3A53-B33B-D74E-018270A4880F}"/>
              </a:ext>
            </a:extLst>
          </p:cNvPr>
          <p:cNvSpPr>
            <a:spLocks noGrp="1"/>
          </p:cNvSpPr>
          <p:nvPr>
            <p:ph type="body" sz="quarter" idx="11"/>
          </p:nvPr>
        </p:nvSpPr>
        <p:spPr>
          <a:xfrm>
            <a:off x="2996370" y="1794848"/>
            <a:ext cx="5991600" cy="617621"/>
          </a:xfrm>
        </p:spPr>
        <p:txBody>
          <a:bodyPr lIns="91440" tIns="45720" rIns="91440" bIns="45720" anchor="ctr"/>
          <a:lstStyle/>
          <a:p>
            <a:r>
              <a:rPr lang="en-GB" spc="0">
                <a:latin typeface="Raleway"/>
              </a:rPr>
              <a:t>Campaign management, optimisation </a:t>
            </a:r>
            <a:endParaRPr lang="en-US" spc="0">
              <a:latin typeface="Raleway"/>
            </a:endParaRPr>
          </a:p>
          <a:p>
            <a:r>
              <a:rPr lang="en-GB" spc="0">
                <a:latin typeface="Raleway"/>
              </a:rPr>
              <a:t>&amp; reporting </a:t>
            </a:r>
            <a:endParaRPr lang="en-GB"/>
          </a:p>
        </p:txBody>
      </p:sp>
      <p:sp>
        <p:nvSpPr>
          <p:cNvPr id="4" name="Text Placeholder 3">
            <a:extLst>
              <a:ext uri="{FF2B5EF4-FFF2-40B4-BE49-F238E27FC236}">
                <a16:creationId xmlns:a16="http://schemas.microsoft.com/office/drawing/2014/main" id="{07083F42-AC88-77CE-ABA6-ECA3F3156435}"/>
              </a:ext>
            </a:extLst>
          </p:cNvPr>
          <p:cNvSpPr>
            <a:spLocks noGrp="1"/>
          </p:cNvSpPr>
          <p:nvPr>
            <p:ph type="body" sz="quarter" idx="12"/>
          </p:nvPr>
        </p:nvSpPr>
        <p:spPr>
          <a:xfrm>
            <a:off x="364792" y="3589361"/>
            <a:ext cx="4521107" cy="2701658"/>
          </a:xfrm>
        </p:spPr>
        <p:txBody>
          <a:bodyPr/>
          <a:lstStyle/>
          <a:p>
            <a:r>
              <a:rPr lang="en-GB">
                <a:effectLst/>
                <a:latin typeface="Raleway" pitchFamily="2" charset="0"/>
                <a:ea typeface="Calibri" panose="020F0502020204030204" pitchFamily="34" charset="0"/>
                <a:cs typeface="Segoe UI" panose="020B0502040204020203" pitchFamily="34" charset="0"/>
              </a:rPr>
              <a:t>Due to the sheer amount of time and energy that goes in to planning an effective marketing strategy, it can feel counterintuitive to change this once the campaign is underway. But, this agility is a key differentiator. </a:t>
            </a:r>
          </a:p>
          <a:p>
            <a:endParaRPr lang="en-GB">
              <a:latin typeface="Raleway" pitchFamily="2" charset="0"/>
              <a:ea typeface="Calibri" panose="020F0502020204030204" pitchFamily="34" charset="0"/>
              <a:cs typeface="Segoe UI" panose="020B0502040204020203" pitchFamily="34" charset="0"/>
            </a:endParaRPr>
          </a:p>
          <a:p>
            <a:r>
              <a:rPr lang="en-GB">
                <a:effectLst/>
                <a:latin typeface="Raleway" pitchFamily="2" charset="0"/>
                <a:ea typeface="Calibri" panose="020F0502020204030204" pitchFamily="34" charset="0"/>
                <a:cs typeface="Segoe UI" panose="020B0502040204020203" pitchFamily="34" charset="0"/>
              </a:rPr>
              <a:t>Part of what makes us experts at ReallyB2B is our laser focus on the numbers. We carefully watch campaign data for any tell-tale trends or reactions and adjust campaign plans accordingly. This ability to recognise opportunities and optimise campaigns in accordance, is the difference between success and failure. </a:t>
            </a:r>
            <a:endParaRPr lang="en-GB">
              <a:effectLst/>
              <a:latin typeface="Raleway" pitchFamily="2" charset="0"/>
              <a:ea typeface="Calibri" panose="020F0502020204030204" pitchFamily="34" charset="0"/>
              <a:cs typeface="Times New Roman" panose="02020603050405020304" pitchFamily="18" charset="0"/>
            </a:endParaRPr>
          </a:p>
          <a:p>
            <a:endParaRPr lang="en-GB">
              <a:latin typeface="Raleway" pitchFamily="2" charset="0"/>
            </a:endParaRPr>
          </a:p>
        </p:txBody>
      </p:sp>
      <p:sp>
        <p:nvSpPr>
          <p:cNvPr id="5" name="Text Placeholder 4">
            <a:extLst>
              <a:ext uri="{FF2B5EF4-FFF2-40B4-BE49-F238E27FC236}">
                <a16:creationId xmlns:a16="http://schemas.microsoft.com/office/drawing/2014/main" id="{7E60AA65-B2C6-8BD4-4FF6-D7BF9E690DF1}"/>
              </a:ext>
            </a:extLst>
          </p:cNvPr>
          <p:cNvSpPr>
            <a:spLocks noGrp="1"/>
          </p:cNvSpPr>
          <p:nvPr>
            <p:ph type="body" sz="quarter" idx="13"/>
          </p:nvPr>
        </p:nvSpPr>
        <p:spPr>
          <a:xfrm>
            <a:off x="5015552" y="5074834"/>
            <a:ext cx="6811656" cy="1339014"/>
          </a:xfrm>
        </p:spPr>
        <p:txBody>
          <a:bodyPr/>
          <a:lstStyle/>
          <a:p>
            <a:pPr lvl="0"/>
            <a:r>
              <a:rPr lang="en-GB">
                <a:effectLst/>
                <a:latin typeface="Raleway" pitchFamily="2" charset="0"/>
                <a:ea typeface="Calibri" panose="020F0502020204030204" pitchFamily="34" charset="0"/>
                <a:cs typeface="Segoe UI" panose="020B0502040204020203" pitchFamily="34" charset="0"/>
              </a:rPr>
              <a:t>Dedicated account management team</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Campaign deployment and management across all appropriate channels</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Centralised reporting and response handling</a:t>
            </a:r>
            <a:endParaRPr lang="en-GB">
              <a:effectLst/>
              <a:latin typeface="Raleway" pitchFamily="2" charset="0"/>
              <a:ea typeface="Calibri" panose="020F0502020204030204" pitchFamily="34" charset="0"/>
              <a:cs typeface="Times New Roman" panose="02020603050405020304" pitchFamily="18" charset="0"/>
            </a:endParaRPr>
          </a:p>
          <a:p>
            <a:pPr lvl="0"/>
            <a:r>
              <a:rPr lang="en-GB">
                <a:effectLst/>
                <a:latin typeface="Raleway" pitchFamily="2" charset="0"/>
                <a:ea typeface="Calibri" panose="020F0502020204030204" pitchFamily="34" charset="0"/>
                <a:cs typeface="Segoe UI" panose="020B0502040204020203" pitchFamily="34" charset="0"/>
              </a:rPr>
              <a:t>Clear recommendations for iterations and ongoing improvements</a:t>
            </a:r>
            <a:endParaRPr lang="en-GB">
              <a:effectLst/>
              <a:latin typeface="Raleway"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06079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1296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19A6F72CFDFE4489AE64B6258ADB05" ma:contentTypeVersion="13" ma:contentTypeDescription="Create a new document." ma:contentTypeScope="" ma:versionID="ea5daeabe0c83fc2482a2e71e21b838e">
  <xsd:schema xmlns:xsd="http://www.w3.org/2001/XMLSchema" xmlns:xs="http://www.w3.org/2001/XMLSchema" xmlns:p="http://schemas.microsoft.com/office/2006/metadata/properties" xmlns:ns3="0bf01ec8-6d42-42b7-85e5-6de7dad00d75" xmlns:ns4="b0ac4e48-d80d-4f86-ad55-96502fb1ee00" targetNamespace="http://schemas.microsoft.com/office/2006/metadata/properties" ma:root="true" ma:fieldsID="387b541be9e3871213d3b45f1b5f93e2" ns3:_="" ns4:_="">
    <xsd:import namespace="0bf01ec8-6d42-42b7-85e5-6de7dad00d75"/>
    <xsd:import namespace="b0ac4e48-d80d-4f86-ad55-96502fb1ee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DateTake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f01ec8-6d42-42b7-85e5-6de7dad00d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0ac4e48-d80d-4f86-ad55-96502fb1ee0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93E209-8A75-4E1B-A76D-560817F57A3E}">
  <ds:schemaRefs>
    <ds:schemaRef ds:uri="0bf01ec8-6d42-42b7-85e5-6de7dad00d75"/>
    <ds:schemaRef ds:uri="b0ac4e48-d80d-4f86-ad55-96502fb1ee0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BF1D37C-A2D4-400B-9887-04A1827C98C4}">
  <ds:schemaRefs>
    <ds:schemaRef ds:uri="http://schemas.microsoft.com/sharepoint/v3/contenttype/forms"/>
  </ds:schemaRefs>
</ds:datastoreItem>
</file>

<file path=customXml/itemProps3.xml><?xml version="1.0" encoding="utf-8"?>
<ds:datastoreItem xmlns:ds="http://schemas.openxmlformats.org/officeDocument/2006/customXml" ds:itemID="{8C995E48-BBC7-4C6B-9FF6-3CAD1001DA4F}">
  <ds:schemaRefs>
    <ds:schemaRef ds:uri="0bf01ec8-6d42-42b7-85e5-6de7dad00d75"/>
    <ds:schemaRef ds:uri="b0ac4e48-d80d-4f86-ad55-96502fb1ee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TotalTime>
  <Words>13084</Words>
  <Application>Microsoft Office PowerPoint</Application>
  <PresentationFormat>Widescreen</PresentationFormat>
  <Paragraphs>1358</Paragraphs>
  <Slides>108</Slides>
  <Notes>37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108</vt:i4>
      </vt:variant>
    </vt:vector>
  </HeadingPairs>
  <TitlesOfParts>
    <vt:vector size="123" baseType="lpstr">
      <vt:lpstr>Arial</vt:lpstr>
      <vt:lpstr>Calibri</vt:lpstr>
      <vt:lpstr>Gotham-XLight</vt:lpstr>
      <vt:lpstr>Novecento sans wide DemiBold</vt:lpstr>
      <vt:lpstr>Novecento sans wide Normal</vt:lpstr>
      <vt:lpstr>Ostrich Sans</vt:lpstr>
      <vt:lpstr>Raleway</vt:lpstr>
      <vt:lpstr>Raleway Bold</vt:lpstr>
      <vt:lpstr>Raleway Heavy</vt:lpstr>
      <vt:lpstr>Raleway Light</vt:lpstr>
      <vt:lpstr>Raleway SemiBold</vt:lpstr>
      <vt:lpstr>Raleway-Medium</vt:lpstr>
      <vt:lpstr>Times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PRESENTATION TEXT</dc:title>
  <dc:creator>Claire Rance</dc:creator>
  <cp:lastModifiedBy>Claire Rance</cp:lastModifiedBy>
  <cp:revision>1</cp:revision>
  <dcterms:created xsi:type="dcterms:W3CDTF">2018-07-12T15:11:40Z</dcterms:created>
  <dcterms:modified xsi:type="dcterms:W3CDTF">2022-11-05T15:17:39Z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2018-07-12T00:00:00Z</vt:filetime>
  </property>
  <property fmtid="{D5CDD505-2E9C-101B-9397-08002B2CF9AE}" pid="3" name="Creator">
    <vt:lpwstr>Adobe InDesign CC 13.1 (Macintosh)</vt:lpwstr>
  </property>
  <property fmtid="{D5CDD505-2E9C-101B-9397-08002B2CF9AE}" pid="4" name="LastSaved">
    <vt:filetime>2018-07-12T00:00:00Z</vt:filetime>
  </property>
  <property fmtid="{D5CDD505-2E9C-101B-9397-08002B2CF9AE}" pid="5" name="ContentTypeId">
    <vt:lpwstr>0x010100D119A6F72CFDFE4489AE64B6258ADB05</vt:lpwstr>
  </property>
</Properties>
</file>